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Default Extension="gif" ContentType="image/gif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57" r:id="rId3"/>
    <p:sldId id="258" r:id="rId4"/>
    <p:sldId id="274" r:id="rId5"/>
    <p:sldId id="316" r:id="rId6"/>
    <p:sldId id="276" r:id="rId7"/>
    <p:sldId id="280" r:id="rId8"/>
    <p:sldId id="282" r:id="rId9"/>
    <p:sldId id="283" r:id="rId10"/>
    <p:sldId id="281" r:id="rId11"/>
    <p:sldId id="304" r:id="rId12"/>
    <p:sldId id="284" r:id="rId13"/>
    <p:sldId id="305" r:id="rId14"/>
    <p:sldId id="285" r:id="rId15"/>
    <p:sldId id="307" r:id="rId16"/>
    <p:sldId id="288" r:id="rId17"/>
    <p:sldId id="306" r:id="rId18"/>
    <p:sldId id="309" r:id="rId19"/>
    <p:sldId id="310" r:id="rId20"/>
    <p:sldId id="289" r:id="rId21"/>
    <p:sldId id="293" r:id="rId22"/>
    <p:sldId id="292" r:id="rId23"/>
    <p:sldId id="319" r:id="rId24"/>
    <p:sldId id="320" r:id="rId25"/>
    <p:sldId id="291" r:id="rId26"/>
    <p:sldId id="312" r:id="rId27"/>
    <p:sldId id="311" r:id="rId28"/>
    <p:sldId id="297" r:id="rId29"/>
    <p:sldId id="314" r:id="rId30"/>
    <p:sldId id="315" r:id="rId31"/>
    <p:sldId id="299" r:id="rId32"/>
    <p:sldId id="298" r:id="rId33"/>
    <p:sldId id="301" r:id="rId34"/>
    <p:sldId id="302" r:id="rId35"/>
    <p:sldId id="318" r:id="rId36"/>
    <p:sldId id="317" r:id="rId37"/>
    <p:sldId id="303" r:id="rId38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E64F"/>
    <a:srgbClr val="732D93"/>
    <a:srgbClr val="CC6600"/>
    <a:srgbClr val="F5F8D4"/>
    <a:srgbClr val="99FFCC"/>
    <a:srgbClr val="29E3D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70" autoAdjust="0"/>
  </p:normalViewPr>
  <p:slideViewPr>
    <p:cSldViewPr>
      <p:cViewPr varScale="1">
        <p:scale>
          <a:sx n="110" d="100"/>
          <a:sy n="110" d="100"/>
        </p:scale>
        <p:origin x="-164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A362D6-6A0E-4EEF-B5DF-3654C31744D6}" type="doc">
      <dgm:prSet loTypeId="urn:microsoft.com/office/officeart/2005/8/layout/vList2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06362783-4344-4308-8B59-1B62509374A1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ctr" rtl="0" latinLnBrk="1"/>
          <a:r>
            <a:rPr lang="ko-KR" altLang="en-US" b="1" dirty="0"/>
            <a:t>연     혁</a:t>
          </a:r>
          <a:endParaRPr lang="ko-KR" b="1" dirty="0"/>
        </a:p>
      </dgm:t>
    </dgm:pt>
    <dgm:pt modelId="{3BFF0BB2-0BFA-4271-BBD8-C52DB6F5CE24}" type="parTrans" cxnId="{D4A9D444-3670-4837-962E-2B81E93C4769}">
      <dgm:prSet/>
      <dgm:spPr/>
      <dgm:t>
        <a:bodyPr/>
        <a:lstStyle/>
        <a:p>
          <a:pPr latinLnBrk="1"/>
          <a:endParaRPr lang="ko-KR" altLang="en-US"/>
        </a:p>
      </dgm:t>
    </dgm:pt>
    <dgm:pt modelId="{45C1A414-EAED-491E-BE20-53D455A033FE}" type="sibTrans" cxnId="{D4A9D444-3670-4837-962E-2B81E93C4769}">
      <dgm:prSet/>
      <dgm:spPr/>
      <dgm:t>
        <a:bodyPr/>
        <a:lstStyle/>
        <a:p>
          <a:pPr latinLnBrk="1"/>
          <a:endParaRPr lang="ko-KR" altLang="en-US"/>
        </a:p>
      </dgm:t>
    </dgm:pt>
    <dgm:pt modelId="{C67E4F30-CE01-4B98-87B6-1748AC6EC769}" type="pres">
      <dgm:prSet presAssocID="{2BA362D6-6A0E-4EEF-B5DF-3654C31744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551CDEA-1DAF-4731-B1E7-E029A84D679C}" type="pres">
      <dgm:prSet presAssocID="{06362783-4344-4308-8B59-1B62509374A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984BA1DF-C580-41CF-9426-D8BE02808139}" type="presOf" srcId="{06362783-4344-4308-8B59-1B62509374A1}" destId="{A551CDEA-1DAF-4731-B1E7-E029A84D679C}" srcOrd="0" destOrd="0" presId="urn:microsoft.com/office/officeart/2005/8/layout/vList2"/>
    <dgm:cxn modelId="{D4A9D444-3670-4837-962E-2B81E93C4769}" srcId="{2BA362D6-6A0E-4EEF-B5DF-3654C31744D6}" destId="{06362783-4344-4308-8B59-1B62509374A1}" srcOrd="0" destOrd="0" parTransId="{3BFF0BB2-0BFA-4271-BBD8-C52DB6F5CE24}" sibTransId="{45C1A414-EAED-491E-BE20-53D455A033FE}"/>
    <dgm:cxn modelId="{B662959E-0534-4997-907B-A470D7AD5E0A}" type="presOf" srcId="{2BA362D6-6A0E-4EEF-B5DF-3654C31744D6}" destId="{C67E4F30-CE01-4B98-87B6-1748AC6EC769}" srcOrd="0" destOrd="0" presId="urn:microsoft.com/office/officeart/2005/8/layout/vList2"/>
    <dgm:cxn modelId="{8D281B95-2531-4817-A947-9FD3953E0392}" type="presParOf" srcId="{C67E4F30-CE01-4B98-87B6-1748AC6EC769}" destId="{A551CDEA-1DAF-4731-B1E7-E029A84D67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101DB8-6FA4-46D9-904D-14EA9FD5E1F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E2771610-7853-45C5-BD29-C4DFCBB59EA0}">
      <dgm:prSet phldrT="[텍스트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latinLnBrk="1"/>
          <a:r>
            <a:rPr lang="ko-KR" altLang="en-US" sz="1100" b="1" dirty="0"/>
            <a:t>회           장</a:t>
          </a:r>
        </a:p>
      </dgm:t>
    </dgm:pt>
    <dgm:pt modelId="{34B90B32-A58B-46E3-998F-9FC20FC6E3AF}" type="parTrans" cxnId="{C7B25DA5-38B0-477E-B796-ECBC52C1DEBA}">
      <dgm:prSet/>
      <dgm:spPr/>
      <dgm:t>
        <a:bodyPr/>
        <a:lstStyle/>
        <a:p>
          <a:pPr latinLnBrk="1"/>
          <a:endParaRPr lang="ko-KR" altLang="en-US"/>
        </a:p>
      </dgm:t>
    </dgm:pt>
    <dgm:pt modelId="{255B07F6-3F5B-40D4-99F3-9C151B0B737F}" type="sibTrans" cxnId="{C7B25DA5-38B0-477E-B796-ECBC52C1DEBA}">
      <dgm:prSet/>
      <dgm:spPr/>
      <dgm:t>
        <a:bodyPr/>
        <a:lstStyle/>
        <a:p>
          <a:pPr latinLnBrk="1"/>
          <a:endParaRPr lang="ko-KR" altLang="en-US"/>
        </a:p>
      </dgm:t>
    </dgm:pt>
    <dgm:pt modelId="{198C15FD-22F9-4FFB-A4FD-67D10E1826C3}" type="pres">
      <dgm:prSet presAssocID="{92101DB8-6FA4-46D9-904D-14EA9FD5E1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C96F8C5-C14A-45DC-9A62-FA722ABDEB86}" type="pres">
      <dgm:prSet presAssocID="{E2771610-7853-45C5-BD29-C4DFCBB59EA0}" presName="parentText" presStyleLbl="node1" presStyleIdx="0" presStyleCnt="1" custLinFactNeighborX="6667" custLinFactNeighborY="-6707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44C1222F-5BB7-4EF5-AD1B-92101FD03E48}" type="presOf" srcId="{92101DB8-6FA4-46D9-904D-14EA9FD5E1FA}" destId="{198C15FD-22F9-4FFB-A4FD-67D10E1826C3}" srcOrd="0" destOrd="0" presId="urn:microsoft.com/office/officeart/2005/8/layout/vList2"/>
    <dgm:cxn modelId="{C7B25DA5-38B0-477E-B796-ECBC52C1DEBA}" srcId="{92101DB8-6FA4-46D9-904D-14EA9FD5E1FA}" destId="{E2771610-7853-45C5-BD29-C4DFCBB59EA0}" srcOrd="0" destOrd="0" parTransId="{34B90B32-A58B-46E3-998F-9FC20FC6E3AF}" sibTransId="{255B07F6-3F5B-40D4-99F3-9C151B0B737F}"/>
    <dgm:cxn modelId="{9E9FFD35-73D6-4BCC-A7D7-52A856BEE089}" type="presOf" srcId="{E2771610-7853-45C5-BD29-C4DFCBB59EA0}" destId="{8C96F8C5-C14A-45DC-9A62-FA722ABDEB86}" srcOrd="0" destOrd="0" presId="urn:microsoft.com/office/officeart/2005/8/layout/vList2"/>
    <dgm:cxn modelId="{45774302-F13C-4BAC-9E38-F72C89E40822}" type="presParOf" srcId="{198C15FD-22F9-4FFB-A4FD-67D10E1826C3}" destId="{8C96F8C5-C14A-45DC-9A62-FA722ABDEB8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2101DB8-6FA4-46D9-904D-14EA9FD5E1F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E2771610-7853-45C5-BD29-C4DFCBB59EA0}">
      <dgm:prSet phldrT="[텍스트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latinLnBrk="1"/>
          <a:r>
            <a:rPr lang="ko-KR" altLang="en-US" sz="1100" b="1" dirty="0"/>
            <a:t>대 표 이 사</a:t>
          </a:r>
        </a:p>
      </dgm:t>
    </dgm:pt>
    <dgm:pt modelId="{34B90B32-A58B-46E3-998F-9FC20FC6E3AF}" type="parTrans" cxnId="{C7B25DA5-38B0-477E-B796-ECBC52C1DEBA}">
      <dgm:prSet/>
      <dgm:spPr/>
      <dgm:t>
        <a:bodyPr/>
        <a:lstStyle/>
        <a:p>
          <a:pPr latinLnBrk="1"/>
          <a:endParaRPr lang="ko-KR" altLang="en-US"/>
        </a:p>
      </dgm:t>
    </dgm:pt>
    <dgm:pt modelId="{255B07F6-3F5B-40D4-99F3-9C151B0B737F}" type="sibTrans" cxnId="{C7B25DA5-38B0-477E-B796-ECBC52C1DEBA}">
      <dgm:prSet/>
      <dgm:spPr/>
      <dgm:t>
        <a:bodyPr/>
        <a:lstStyle/>
        <a:p>
          <a:pPr latinLnBrk="1"/>
          <a:endParaRPr lang="ko-KR" altLang="en-US"/>
        </a:p>
      </dgm:t>
    </dgm:pt>
    <dgm:pt modelId="{198C15FD-22F9-4FFB-A4FD-67D10E1826C3}" type="pres">
      <dgm:prSet presAssocID="{92101DB8-6FA4-46D9-904D-14EA9FD5E1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C96F8C5-C14A-45DC-9A62-FA722ABDEB86}" type="pres">
      <dgm:prSet presAssocID="{E2771610-7853-45C5-BD29-C4DFCBB59EA0}" presName="parentText" presStyleLbl="node1" presStyleIdx="0" presStyleCnt="1" custLinFactNeighborY="50000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C7B25DA5-38B0-477E-B796-ECBC52C1DEBA}" srcId="{92101DB8-6FA4-46D9-904D-14EA9FD5E1FA}" destId="{E2771610-7853-45C5-BD29-C4DFCBB59EA0}" srcOrd="0" destOrd="0" parTransId="{34B90B32-A58B-46E3-998F-9FC20FC6E3AF}" sibTransId="{255B07F6-3F5B-40D4-99F3-9C151B0B737F}"/>
    <dgm:cxn modelId="{5996C7D0-9BE8-4776-B672-331CD91134F5}" type="presOf" srcId="{92101DB8-6FA4-46D9-904D-14EA9FD5E1FA}" destId="{198C15FD-22F9-4FFB-A4FD-67D10E1826C3}" srcOrd="0" destOrd="0" presId="urn:microsoft.com/office/officeart/2005/8/layout/vList2"/>
    <dgm:cxn modelId="{2EFB294C-6FC0-40C0-979E-046FB8885009}" type="presOf" srcId="{E2771610-7853-45C5-BD29-C4DFCBB59EA0}" destId="{8C96F8C5-C14A-45DC-9A62-FA722ABDEB86}" srcOrd="0" destOrd="0" presId="urn:microsoft.com/office/officeart/2005/8/layout/vList2"/>
    <dgm:cxn modelId="{5A2A2922-1E26-429D-B2BF-43ED67F6C831}" type="presParOf" srcId="{198C15FD-22F9-4FFB-A4FD-67D10E1826C3}" destId="{8C96F8C5-C14A-45DC-9A62-FA722ABDEB8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2101DB8-6FA4-46D9-904D-14EA9FD5E1F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E2771610-7853-45C5-BD29-C4DFCBB59EA0}">
      <dgm:prSet phldrT="[텍스트]" custT="1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pPr algn="ctr" latinLnBrk="1"/>
          <a:r>
            <a:rPr lang="ko-KR" altLang="en-US" sz="1000" b="1" dirty="0"/>
            <a:t>부     사     장</a:t>
          </a:r>
        </a:p>
      </dgm:t>
    </dgm:pt>
    <dgm:pt modelId="{34B90B32-A58B-46E3-998F-9FC20FC6E3AF}" type="parTrans" cxnId="{C7B25DA5-38B0-477E-B796-ECBC52C1DEBA}">
      <dgm:prSet/>
      <dgm:spPr/>
      <dgm:t>
        <a:bodyPr/>
        <a:lstStyle/>
        <a:p>
          <a:pPr latinLnBrk="1"/>
          <a:endParaRPr lang="ko-KR" altLang="en-US"/>
        </a:p>
      </dgm:t>
    </dgm:pt>
    <dgm:pt modelId="{255B07F6-3F5B-40D4-99F3-9C151B0B737F}" type="sibTrans" cxnId="{C7B25DA5-38B0-477E-B796-ECBC52C1DEBA}">
      <dgm:prSet/>
      <dgm:spPr/>
      <dgm:t>
        <a:bodyPr/>
        <a:lstStyle/>
        <a:p>
          <a:pPr latinLnBrk="1"/>
          <a:endParaRPr lang="ko-KR" altLang="en-US"/>
        </a:p>
      </dgm:t>
    </dgm:pt>
    <dgm:pt modelId="{198C15FD-22F9-4FFB-A4FD-67D10E1826C3}" type="pres">
      <dgm:prSet presAssocID="{92101DB8-6FA4-46D9-904D-14EA9FD5E1F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8C96F8C5-C14A-45DC-9A62-FA722ABDEB86}" type="pres">
      <dgm:prSet presAssocID="{E2771610-7853-45C5-BD29-C4DFCBB59EA0}" presName="parentText" presStyleLbl="node1" presStyleIdx="0" presStyleCnt="1" custLinFactNeighborX="59525" custLinFactNeighborY="-613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C7B25DA5-38B0-477E-B796-ECBC52C1DEBA}" srcId="{92101DB8-6FA4-46D9-904D-14EA9FD5E1FA}" destId="{E2771610-7853-45C5-BD29-C4DFCBB59EA0}" srcOrd="0" destOrd="0" parTransId="{34B90B32-A58B-46E3-998F-9FC20FC6E3AF}" sibTransId="{255B07F6-3F5B-40D4-99F3-9C151B0B737F}"/>
    <dgm:cxn modelId="{285FB43D-3C93-4C6C-AE6A-C17CE790B0A0}" type="presOf" srcId="{92101DB8-6FA4-46D9-904D-14EA9FD5E1FA}" destId="{198C15FD-22F9-4FFB-A4FD-67D10E1826C3}" srcOrd="0" destOrd="0" presId="urn:microsoft.com/office/officeart/2005/8/layout/vList2"/>
    <dgm:cxn modelId="{11E6F51A-6479-47E1-A9E0-49531A7CE9DC}" type="presOf" srcId="{E2771610-7853-45C5-BD29-C4DFCBB59EA0}" destId="{8C96F8C5-C14A-45DC-9A62-FA722ABDEB86}" srcOrd="0" destOrd="0" presId="urn:microsoft.com/office/officeart/2005/8/layout/vList2"/>
    <dgm:cxn modelId="{4EBEBD68-4C38-4420-ACC9-A2B6798F173D}" type="presParOf" srcId="{198C15FD-22F9-4FFB-A4FD-67D10E1826C3}" destId="{8C96F8C5-C14A-45DC-9A62-FA722ABDEB8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A362D6-6A0E-4EEF-B5DF-3654C31744D6}" type="doc">
      <dgm:prSet loTypeId="urn:microsoft.com/office/officeart/2005/8/layout/vList2" loCatId="list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pPr latinLnBrk="1"/>
          <a:endParaRPr lang="ko-KR" altLang="en-US"/>
        </a:p>
      </dgm:t>
    </dgm:pt>
    <dgm:pt modelId="{06362783-4344-4308-8B59-1B62509374A1}">
      <dgm:prSet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algn="ctr" rtl="0" latinLnBrk="1"/>
          <a:r>
            <a:rPr lang="ko-KR" altLang="en-US" b="1" dirty="0"/>
            <a:t>조   직   도</a:t>
          </a:r>
          <a:endParaRPr lang="ko-KR" b="1" dirty="0"/>
        </a:p>
      </dgm:t>
    </dgm:pt>
    <dgm:pt modelId="{3BFF0BB2-0BFA-4271-BBD8-C52DB6F5CE24}" type="parTrans" cxnId="{D4A9D444-3670-4837-962E-2B81E93C4769}">
      <dgm:prSet/>
      <dgm:spPr/>
      <dgm:t>
        <a:bodyPr/>
        <a:lstStyle/>
        <a:p>
          <a:pPr latinLnBrk="1"/>
          <a:endParaRPr lang="ko-KR" altLang="en-US"/>
        </a:p>
      </dgm:t>
    </dgm:pt>
    <dgm:pt modelId="{45C1A414-EAED-491E-BE20-53D455A033FE}" type="sibTrans" cxnId="{D4A9D444-3670-4837-962E-2B81E93C4769}">
      <dgm:prSet/>
      <dgm:spPr/>
      <dgm:t>
        <a:bodyPr/>
        <a:lstStyle/>
        <a:p>
          <a:pPr latinLnBrk="1"/>
          <a:endParaRPr lang="ko-KR" altLang="en-US"/>
        </a:p>
      </dgm:t>
    </dgm:pt>
    <dgm:pt modelId="{C67E4F30-CE01-4B98-87B6-1748AC6EC769}" type="pres">
      <dgm:prSet presAssocID="{2BA362D6-6A0E-4EEF-B5DF-3654C31744D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pPr latinLnBrk="1"/>
          <a:endParaRPr lang="ko-KR" altLang="en-US"/>
        </a:p>
      </dgm:t>
    </dgm:pt>
    <dgm:pt modelId="{A551CDEA-1DAF-4731-B1E7-E029A84D679C}" type="pres">
      <dgm:prSet presAssocID="{06362783-4344-4308-8B59-1B62509374A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pPr latinLnBrk="1"/>
          <a:endParaRPr lang="ko-KR" altLang="en-US"/>
        </a:p>
      </dgm:t>
    </dgm:pt>
  </dgm:ptLst>
  <dgm:cxnLst>
    <dgm:cxn modelId="{D4A9D444-3670-4837-962E-2B81E93C4769}" srcId="{2BA362D6-6A0E-4EEF-B5DF-3654C31744D6}" destId="{06362783-4344-4308-8B59-1B62509374A1}" srcOrd="0" destOrd="0" parTransId="{3BFF0BB2-0BFA-4271-BBD8-C52DB6F5CE24}" sibTransId="{45C1A414-EAED-491E-BE20-53D455A033FE}"/>
    <dgm:cxn modelId="{7802B5E4-E459-4FEA-883F-5C3C8042563C}" type="presOf" srcId="{2BA362D6-6A0E-4EEF-B5DF-3654C31744D6}" destId="{C67E4F30-CE01-4B98-87B6-1748AC6EC769}" srcOrd="0" destOrd="0" presId="urn:microsoft.com/office/officeart/2005/8/layout/vList2"/>
    <dgm:cxn modelId="{1561B409-94A8-479C-9E78-39761E9E84BA}" type="presOf" srcId="{06362783-4344-4308-8B59-1B62509374A1}" destId="{A551CDEA-1DAF-4731-B1E7-E029A84D679C}" srcOrd="0" destOrd="0" presId="urn:microsoft.com/office/officeart/2005/8/layout/vList2"/>
    <dgm:cxn modelId="{067C7E0F-E4D1-408F-992C-AA0E75F99FA9}" type="presParOf" srcId="{C67E4F30-CE01-4B98-87B6-1748AC6EC769}" destId="{A551CDEA-1DAF-4731-B1E7-E029A84D679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DC33974-59C3-424C-B9DF-FCED91C52E6B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D98CE1AA-52B4-4169-80F2-CD0CC6CCAD55}" type="pres">
      <dgm:prSet presAssocID="{ADC33974-59C3-424C-B9DF-FCED91C52E6B}" presName="Name0" presStyleCnt="0">
        <dgm:presLayoutVars>
          <dgm:dir/>
          <dgm:animLvl val="lvl"/>
          <dgm:resizeHandles val="exact"/>
        </dgm:presLayoutVars>
      </dgm:prSet>
      <dgm:spPr/>
    </dgm:pt>
    <dgm:pt modelId="{8CEAC6C8-4E4D-4C7D-955A-58F51808D621}" type="pres">
      <dgm:prSet presAssocID="{ADC33974-59C3-424C-B9DF-FCED91C52E6B}" presName="dummy" presStyleCnt="0"/>
      <dgm:spPr/>
    </dgm:pt>
    <dgm:pt modelId="{4FD67E1A-D205-4324-982D-1C1039BB01A6}" type="pres">
      <dgm:prSet presAssocID="{ADC33974-59C3-424C-B9DF-FCED91C52E6B}" presName="linH" presStyleCnt="0"/>
      <dgm:spPr/>
    </dgm:pt>
    <dgm:pt modelId="{C936EE20-3090-45F5-A1AD-F9F470F467F5}" type="pres">
      <dgm:prSet presAssocID="{ADC33974-59C3-424C-B9DF-FCED91C52E6B}" presName="padding1" presStyleCnt="0"/>
      <dgm:spPr/>
    </dgm:pt>
    <dgm:pt modelId="{CDF28F80-C4E2-4433-AAF9-D635AD2F7CF3}" type="pres">
      <dgm:prSet presAssocID="{ADC33974-59C3-424C-B9DF-FCED91C52E6B}" presName="padding2" presStyleCnt="0"/>
      <dgm:spPr/>
    </dgm:pt>
    <dgm:pt modelId="{C0D35BFD-FEEE-4A67-81DC-E8E5CA0660F5}" type="pres">
      <dgm:prSet presAssocID="{ADC33974-59C3-424C-B9DF-FCED91C52E6B}" presName="negArrow" presStyleCnt="0"/>
      <dgm:spPr/>
    </dgm:pt>
    <dgm:pt modelId="{5E6DA21C-6B0F-4C8A-8DA3-A5FB1291F265}" type="pres">
      <dgm:prSet presAssocID="{ADC33974-59C3-424C-B9DF-FCED91C52E6B}" presName="backgroundArrow" presStyleLbl="node1" presStyleIdx="0" presStyleCnt="1" custLinFactNeighborX="-28571" custLinFactNeighborY="-6"/>
      <dgm:spPr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 w="165100" prst="coolSlant"/>
        </a:sp3d>
      </dgm:spPr>
    </dgm:pt>
  </dgm:ptLst>
  <dgm:cxnLst>
    <dgm:cxn modelId="{6F405045-B417-4429-B2FE-87713E2491F6}" type="presOf" srcId="{ADC33974-59C3-424C-B9DF-FCED91C52E6B}" destId="{D98CE1AA-52B4-4169-80F2-CD0CC6CCAD55}" srcOrd="0" destOrd="0" presId="urn:microsoft.com/office/officeart/2005/8/layout/hProcess3"/>
    <dgm:cxn modelId="{59E036FF-E74D-475E-B395-59128085DC25}" type="presParOf" srcId="{D98CE1AA-52B4-4169-80F2-CD0CC6CCAD55}" destId="{8CEAC6C8-4E4D-4C7D-955A-58F51808D621}" srcOrd="0" destOrd="0" presId="urn:microsoft.com/office/officeart/2005/8/layout/hProcess3"/>
    <dgm:cxn modelId="{142D31B1-8059-4E67-9831-FB8315935277}" type="presParOf" srcId="{D98CE1AA-52B4-4169-80F2-CD0CC6CCAD55}" destId="{4FD67E1A-D205-4324-982D-1C1039BB01A6}" srcOrd="1" destOrd="0" presId="urn:microsoft.com/office/officeart/2005/8/layout/hProcess3"/>
    <dgm:cxn modelId="{BD58AC50-1B2A-4AFC-A033-89D913D77E4D}" type="presParOf" srcId="{4FD67E1A-D205-4324-982D-1C1039BB01A6}" destId="{C936EE20-3090-45F5-A1AD-F9F470F467F5}" srcOrd="0" destOrd="0" presId="urn:microsoft.com/office/officeart/2005/8/layout/hProcess3"/>
    <dgm:cxn modelId="{BD12262F-96D0-44FC-BAC8-5A9ADE9557AE}" type="presParOf" srcId="{4FD67E1A-D205-4324-982D-1C1039BB01A6}" destId="{CDF28F80-C4E2-4433-AAF9-D635AD2F7CF3}" srcOrd="1" destOrd="0" presId="urn:microsoft.com/office/officeart/2005/8/layout/hProcess3"/>
    <dgm:cxn modelId="{C37A6AC6-D83C-439E-83BF-EE11FF5391DE}" type="presParOf" srcId="{4FD67E1A-D205-4324-982D-1C1039BB01A6}" destId="{C0D35BFD-FEEE-4A67-81DC-E8E5CA0660F5}" srcOrd="2" destOrd="0" presId="urn:microsoft.com/office/officeart/2005/8/layout/hProcess3"/>
    <dgm:cxn modelId="{036CBA1B-6370-4980-A0A8-62430FB08977}" type="presParOf" srcId="{4FD67E1A-D205-4324-982D-1C1039BB01A6}" destId="{5E6DA21C-6B0F-4C8A-8DA3-A5FB1291F265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C33974-59C3-424C-B9DF-FCED91C52E6B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D98CE1AA-52B4-4169-80F2-CD0CC6CCAD55}" type="pres">
      <dgm:prSet presAssocID="{ADC33974-59C3-424C-B9DF-FCED91C52E6B}" presName="Name0" presStyleCnt="0">
        <dgm:presLayoutVars>
          <dgm:dir/>
          <dgm:animLvl val="lvl"/>
          <dgm:resizeHandles val="exact"/>
        </dgm:presLayoutVars>
      </dgm:prSet>
      <dgm:spPr/>
    </dgm:pt>
    <dgm:pt modelId="{8CEAC6C8-4E4D-4C7D-955A-58F51808D621}" type="pres">
      <dgm:prSet presAssocID="{ADC33974-59C3-424C-B9DF-FCED91C52E6B}" presName="dummy" presStyleCnt="0"/>
      <dgm:spPr/>
    </dgm:pt>
    <dgm:pt modelId="{4FD67E1A-D205-4324-982D-1C1039BB01A6}" type="pres">
      <dgm:prSet presAssocID="{ADC33974-59C3-424C-B9DF-FCED91C52E6B}" presName="linH" presStyleCnt="0"/>
      <dgm:spPr/>
    </dgm:pt>
    <dgm:pt modelId="{C936EE20-3090-45F5-A1AD-F9F470F467F5}" type="pres">
      <dgm:prSet presAssocID="{ADC33974-59C3-424C-B9DF-FCED91C52E6B}" presName="padding1" presStyleCnt="0"/>
      <dgm:spPr/>
    </dgm:pt>
    <dgm:pt modelId="{CDF28F80-C4E2-4433-AAF9-D635AD2F7CF3}" type="pres">
      <dgm:prSet presAssocID="{ADC33974-59C3-424C-B9DF-FCED91C52E6B}" presName="padding2" presStyleCnt="0"/>
      <dgm:spPr/>
    </dgm:pt>
    <dgm:pt modelId="{C0D35BFD-FEEE-4A67-81DC-E8E5CA0660F5}" type="pres">
      <dgm:prSet presAssocID="{ADC33974-59C3-424C-B9DF-FCED91C52E6B}" presName="negArrow" presStyleCnt="0"/>
      <dgm:spPr/>
    </dgm:pt>
    <dgm:pt modelId="{5E6DA21C-6B0F-4C8A-8DA3-A5FB1291F265}" type="pres">
      <dgm:prSet presAssocID="{ADC33974-59C3-424C-B9DF-FCED91C52E6B}" presName="backgroundArrow" presStyleLbl="node1" presStyleIdx="0" presStyleCnt="1" custLinFactY="100000" custLinFactNeighborX="-44520" custLinFactNeighborY="148567"/>
      <dgm:spPr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 w="165100" prst="coolSlant"/>
        </a:sp3d>
      </dgm:spPr>
    </dgm:pt>
  </dgm:ptLst>
  <dgm:cxnLst>
    <dgm:cxn modelId="{DC43EB9E-F7A7-4564-ABA2-A2A334B9513D}" type="presOf" srcId="{ADC33974-59C3-424C-B9DF-FCED91C52E6B}" destId="{D98CE1AA-52B4-4169-80F2-CD0CC6CCAD55}" srcOrd="0" destOrd="0" presId="urn:microsoft.com/office/officeart/2005/8/layout/hProcess3"/>
    <dgm:cxn modelId="{FC4458AD-7999-4027-873B-62077CD6D5E1}" type="presParOf" srcId="{D98CE1AA-52B4-4169-80F2-CD0CC6CCAD55}" destId="{8CEAC6C8-4E4D-4C7D-955A-58F51808D621}" srcOrd="0" destOrd="0" presId="urn:microsoft.com/office/officeart/2005/8/layout/hProcess3"/>
    <dgm:cxn modelId="{C8E017BD-233C-4D91-A5DF-204BB46E7013}" type="presParOf" srcId="{D98CE1AA-52B4-4169-80F2-CD0CC6CCAD55}" destId="{4FD67E1A-D205-4324-982D-1C1039BB01A6}" srcOrd="1" destOrd="0" presId="urn:microsoft.com/office/officeart/2005/8/layout/hProcess3"/>
    <dgm:cxn modelId="{BDAC5D95-7553-4665-BAE6-6C6A0702660B}" type="presParOf" srcId="{4FD67E1A-D205-4324-982D-1C1039BB01A6}" destId="{C936EE20-3090-45F5-A1AD-F9F470F467F5}" srcOrd="0" destOrd="0" presId="urn:microsoft.com/office/officeart/2005/8/layout/hProcess3"/>
    <dgm:cxn modelId="{F46B26EE-4A8E-4186-9A04-61F8761B0995}" type="presParOf" srcId="{4FD67E1A-D205-4324-982D-1C1039BB01A6}" destId="{CDF28F80-C4E2-4433-AAF9-D635AD2F7CF3}" srcOrd="1" destOrd="0" presId="urn:microsoft.com/office/officeart/2005/8/layout/hProcess3"/>
    <dgm:cxn modelId="{0CE18F8C-F269-429A-A03C-58CFC11D161F}" type="presParOf" srcId="{4FD67E1A-D205-4324-982D-1C1039BB01A6}" destId="{C0D35BFD-FEEE-4A67-81DC-E8E5CA0660F5}" srcOrd="2" destOrd="0" presId="urn:microsoft.com/office/officeart/2005/8/layout/hProcess3"/>
    <dgm:cxn modelId="{25AA839A-FEC7-4467-ADE8-24FC9B38F658}" type="presParOf" srcId="{4FD67E1A-D205-4324-982D-1C1039BB01A6}" destId="{5E6DA21C-6B0F-4C8A-8DA3-A5FB1291F265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DC33974-59C3-424C-B9DF-FCED91C52E6B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D98CE1AA-52B4-4169-80F2-CD0CC6CCAD55}" type="pres">
      <dgm:prSet presAssocID="{ADC33974-59C3-424C-B9DF-FCED91C52E6B}" presName="Name0" presStyleCnt="0">
        <dgm:presLayoutVars>
          <dgm:dir/>
          <dgm:animLvl val="lvl"/>
          <dgm:resizeHandles val="exact"/>
        </dgm:presLayoutVars>
      </dgm:prSet>
      <dgm:spPr/>
    </dgm:pt>
    <dgm:pt modelId="{8CEAC6C8-4E4D-4C7D-955A-58F51808D621}" type="pres">
      <dgm:prSet presAssocID="{ADC33974-59C3-424C-B9DF-FCED91C52E6B}" presName="dummy" presStyleCnt="0"/>
      <dgm:spPr/>
    </dgm:pt>
    <dgm:pt modelId="{4FD67E1A-D205-4324-982D-1C1039BB01A6}" type="pres">
      <dgm:prSet presAssocID="{ADC33974-59C3-424C-B9DF-FCED91C52E6B}" presName="linH" presStyleCnt="0"/>
      <dgm:spPr/>
    </dgm:pt>
    <dgm:pt modelId="{C936EE20-3090-45F5-A1AD-F9F470F467F5}" type="pres">
      <dgm:prSet presAssocID="{ADC33974-59C3-424C-B9DF-FCED91C52E6B}" presName="padding1" presStyleCnt="0"/>
      <dgm:spPr/>
    </dgm:pt>
    <dgm:pt modelId="{CDF28F80-C4E2-4433-AAF9-D635AD2F7CF3}" type="pres">
      <dgm:prSet presAssocID="{ADC33974-59C3-424C-B9DF-FCED91C52E6B}" presName="padding2" presStyleCnt="0"/>
      <dgm:spPr/>
    </dgm:pt>
    <dgm:pt modelId="{C0D35BFD-FEEE-4A67-81DC-E8E5CA0660F5}" type="pres">
      <dgm:prSet presAssocID="{ADC33974-59C3-424C-B9DF-FCED91C52E6B}" presName="negArrow" presStyleCnt="0"/>
      <dgm:spPr/>
    </dgm:pt>
    <dgm:pt modelId="{5E6DA21C-6B0F-4C8A-8DA3-A5FB1291F265}" type="pres">
      <dgm:prSet presAssocID="{ADC33974-59C3-424C-B9DF-FCED91C52E6B}" presName="backgroundArrow" presStyleLbl="node1" presStyleIdx="0" presStyleCnt="1" custLinFactY="209640" custLinFactNeighborX="-74755" custLinFactNeighborY="300000"/>
      <dgm:spPr>
        <a:blipFill rotWithShape="0">
          <a:blip xmlns:r="http://schemas.openxmlformats.org/officeDocument/2006/relationships" r:embed="rId1"/>
          <a:stretch>
            <a:fillRect/>
          </a:stretch>
        </a:blipFill>
        <a:scene3d>
          <a:camera prst="orthographicFront"/>
          <a:lightRig rig="threePt" dir="t"/>
        </a:scene3d>
        <a:sp3d>
          <a:bevelT w="165100" prst="coolSlant"/>
        </a:sp3d>
      </dgm:spPr>
    </dgm:pt>
  </dgm:ptLst>
  <dgm:cxnLst>
    <dgm:cxn modelId="{3F82FE05-AB4B-4E96-9828-5BC9F58047D3}" type="presOf" srcId="{ADC33974-59C3-424C-B9DF-FCED91C52E6B}" destId="{D98CE1AA-52B4-4169-80F2-CD0CC6CCAD55}" srcOrd="0" destOrd="0" presId="urn:microsoft.com/office/officeart/2005/8/layout/hProcess3"/>
    <dgm:cxn modelId="{902F94F7-2FF6-4573-8CA6-F660F14BE7C1}" type="presParOf" srcId="{D98CE1AA-52B4-4169-80F2-CD0CC6CCAD55}" destId="{8CEAC6C8-4E4D-4C7D-955A-58F51808D621}" srcOrd="0" destOrd="0" presId="urn:microsoft.com/office/officeart/2005/8/layout/hProcess3"/>
    <dgm:cxn modelId="{67A80BAF-EA59-4B26-B9F3-D8DBF4D1F51B}" type="presParOf" srcId="{D98CE1AA-52B4-4169-80F2-CD0CC6CCAD55}" destId="{4FD67E1A-D205-4324-982D-1C1039BB01A6}" srcOrd="1" destOrd="0" presId="urn:microsoft.com/office/officeart/2005/8/layout/hProcess3"/>
    <dgm:cxn modelId="{F2FCBC35-4919-4A88-BC62-319E9E7D7A58}" type="presParOf" srcId="{4FD67E1A-D205-4324-982D-1C1039BB01A6}" destId="{C936EE20-3090-45F5-A1AD-F9F470F467F5}" srcOrd="0" destOrd="0" presId="urn:microsoft.com/office/officeart/2005/8/layout/hProcess3"/>
    <dgm:cxn modelId="{67E4E3B4-60CA-47A2-A0B0-A032AFFB4550}" type="presParOf" srcId="{4FD67E1A-D205-4324-982D-1C1039BB01A6}" destId="{CDF28F80-C4E2-4433-AAF9-D635AD2F7CF3}" srcOrd="1" destOrd="0" presId="urn:microsoft.com/office/officeart/2005/8/layout/hProcess3"/>
    <dgm:cxn modelId="{7CEAC1FB-00F4-4018-970B-35FCCF162352}" type="presParOf" srcId="{4FD67E1A-D205-4324-982D-1C1039BB01A6}" destId="{C0D35BFD-FEEE-4A67-81DC-E8E5CA0660F5}" srcOrd="2" destOrd="0" presId="urn:microsoft.com/office/officeart/2005/8/layout/hProcess3"/>
    <dgm:cxn modelId="{6905F741-41AA-4C0C-AF5D-BADAEEB6D623}" type="presParOf" srcId="{4FD67E1A-D205-4324-982D-1C1039BB01A6}" destId="{5E6DA21C-6B0F-4C8A-8DA3-A5FB1291F265}" srcOrd="3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51CDEA-1DAF-4731-B1E7-E029A84D679C}">
      <dsp:nvSpPr>
        <dsp:cNvPr id="0" name=""/>
        <dsp:cNvSpPr/>
      </dsp:nvSpPr>
      <dsp:spPr>
        <a:xfrm>
          <a:off x="0" y="3395"/>
          <a:ext cx="2304256" cy="578565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300" b="1" kern="1200" dirty="0"/>
            <a:t>연     혁</a:t>
          </a:r>
          <a:endParaRPr lang="ko-KR" sz="2300" b="1" kern="1200" dirty="0"/>
        </a:p>
      </dsp:txBody>
      <dsp:txXfrm>
        <a:off x="0" y="3395"/>
        <a:ext cx="2304256" cy="578565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96F8C5-C14A-45DC-9A62-FA722ABDEB86}">
      <dsp:nvSpPr>
        <dsp:cNvPr id="0" name=""/>
        <dsp:cNvSpPr/>
      </dsp:nvSpPr>
      <dsp:spPr>
        <a:xfrm>
          <a:off x="0" y="0"/>
          <a:ext cx="1080120" cy="35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1" kern="1200" dirty="0"/>
            <a:t>회           장</a:t>
          </a:r>
        </a:p>
      </dsp:txBody>
      <dsp:txXfrm>
        <a:off x="0" y="0"/>
        <a:ext cx="1080120" cy="355680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96F8C5-C14A-45DC-9A62-FA722ABDEB86}">
      <dsp:nvSpPr>
        <dsp:cNvPr id="0" name=""/>
        <dsp:cNvSpPr/>
      </dsp:nvSpPr>
      <dsp:spPr>
        <a:xfrm>
          <a:off x="0" y="4360"/>
          <a:ext cx="1080120" cy="35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100" b="1" kern="1200" dirty="0"/>
            <a:t>대 표 이 사</a:t>
          </a:r>
        </a:p>
      </dsp:txBody>
      <dsp:txXfrm>
        <a:off x="0" y="4360"/>
        <a:ext cx="1080120" cy="35568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96F8C5-C14A-45DC-9A62-FA722ABDEB86}">
      <dsp:nvSpPr>
        <dsp:cNvPr id="0" name=""/>
        <dsp:cNvSpPr/>
      </dsp:nvSpPr>
      <dsp:spPr>
        <a:xfrm>
          <a:off x="0" y="0"/>
          <a:ext cx="1080120" cy="3556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44450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1000" b="1" kern="1200" dirty="0"/>
            <a:t>부     사     장</a:t>
          </a:r>
        </a:p>
      </dsp:txBody>
      <dsp:txXfrm>
        <a:off x="0" y="0"/>
        <a:ext cx="1080120" cy="35568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551CDEA-1DAF-4731-B1E7-E029A84D679C}">
      <dsp:nvSpPr>
        <dsp:cNvPr id="0" name=""/>
        <dsp:cNvSpPr/>
      </dsp:nvSpPr>
      <dsp:spPr>
        <a:xfrm>
          <a:off x="0" y="3395"/>
          <a:ext cx="2088232" cy="578565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 latinLnBrk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ko-KR" altLang="en-US" sz="2300" b="1" kern="1200" dirty="0"/>
            <a:t>조   직   도</a:t>
          </a:r>
          <a:endParaRPr lang="ko-KR" sz="2300" b="1" kern="1200" dirty="0"/>
        </a:p>
      </dsp:txBody>
      <dsp:txXfrm>
        <a:off x="0" y="3395"/>
        <a:ext cx="2088232" cy="578565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/>
          <a:lstStyle>
            <a:lvl1pPr algn="r">
              <a:defRPr sz="1300"/>
            </a:lvl1pPr>
          </a:lstStyle>
          <a:p>
            <a:fld id="{FFDFC5BD-EC85-4EAD-808C-3BDCD17DE397}" type="datetimeFigureOut">
              <a:rPr lang="ko-KR" altLang="en-US" smtClean="0"/>
              <a:pPr/>
              <a:t>2020-08-05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1" tIns="47781" rIns="95561" bIns="47781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1" tIns="47781" rIns="95561" bIns="47781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5561" tIns="47781" rIns="95561" bIns="47781" rtlCol="0" anchor="b"/>
          <a:lstStyle>
            <a:lvl1pPr algn="r">
              <a:defRPr sz="1300"/>
            </a:lvl1pPr>
          </a:lstStyle>
          <a:p>
            <a:fld id="{011B23FD-AB8B-4319-8441-6347A062410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914470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2020-08-05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2020-08-05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2020-08-05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2020-08-05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2020-08-05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EDBD-1C2D-4C1E-B459-B60219FAB484}" type="datetimeFigureOut">
              <a:rPr lang="ko-KR" altLang="en-US" smtClean="0"/>
              <a:pPr/>
              <a:t>2020-08-05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30EDBD-1C2D-4C1E-B459-B60219FAB484}" type="datetimeFigureOut">
              <a:rPr lang="ko-KR" altLang="en-US" smtClean="0"/>
              <a:pPr/>
              <a:t>2020-08-05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DD84E-25D4-4983-8AA1-2863C96F08D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10" Type="http://schemas.openxmlformats.org/officeDocument/2006/relationships/image" Target="../media/image2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2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Relationship Id="rId1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0" Type="http://schemas.openxmlformats.org/officeDocument/2006/relationships/image" Target="../media/image88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Relationship Id="rId1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13" Type="http://schemas.openxmlformats.org/officeDocument/2006/relationships/image" Target="../media/image103.jpeg"/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12" Type="http://schemas.openxmlformats.org/officeDocument/2006/relationships/image" Target="../media/image102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6.jpeg"/><Relationship Id="rId11" Type="http://schemas.openxmlformats.org/officeDocument/2006/relationships/image" Target="../media/image101.jpeg"/><Relationship Id="rId5" Type="http://schemas.openxmlformats.org/officeDocument/2006/relationships/image" Target="../media/image95.jpeg"/><Relationship Id="rId10" Type="http://schemas.openxmlformats.org/officeDocument/2006/relationships/image" Target="../media/image100.jpeg"/><Relationship Id="rId4" Type="http://schemas.openxmlformats.org/officeDocument/2006/relationships/image" Target="../media/image94.jpeg"/><Relationship Id="rId9" Type="http://schemas.openxmlformats.org/officeDocument/2006/relationships/image" Target="../media/image99.jpeg"/><Relationship Id="rId1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18" Type="http://schemas.openxmlformats.org/officeDocument/2006/relationships/image" Target="../media/image106.jpeg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image" Target="../media/image105.jpeg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10" Type="http://schemas.openxmlformats.org/officeDocument/2006/relationships/diagramColors" Target="../diagrams/colors7.xml"/><Relationship Id="rId19" Type="http://schemas.openxmlformats.org/officeDocument/2006/relationships/image" Target="../media/image107.jpeg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png"/><Relationship Id="rId3" Type="http://schemas.openxmlformats.org/officeDocument/2006/relationships/image" Target="../media/image108.png"/><Relationship Id="rId7" Type="http://schemas.openxmlformats.org/officeDocument/2006/relationships/image" Target="../media/image1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3.jpe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png"/><Relationship Id="rId7" Type="http://schemas.openxmlformats.org/officeDocument/2006/relationships/image" Target="../media/image1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5" Type="http://schemas.openxmlformats.org/officeDocument/2006/relationships/image" Target="../media/image127.png"/><Relationship Id="rId4" Type="http://schemas.openxmlformats.org/officeDocument/2006/relationships/image" Target="../media/image126.png"/><Relationship Id="rId9" Type="http://schemas.openxmlformats.org/officeDocument/2006/relationships/image" Target="../media/image1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3" Type="http://schemas.openxmlformats.org/officeDocument/2006/relationships/image" Target="../media/image132.jpeg"/><Relationship Id="rId7" Type="http://schemas.openxmlformats.org/officeDocument/2006/relationships/image" Target="../media/image1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10" Type="http://schemas.openxmlformats.org/officeDocument/2006/relationships/image" Target="../media/image139.png"/><Relationship Id="rId4" Type="http://schemas.openxmlformats.org/officeDocument/2006/relationships/image" Target="../media/image133.png"/><Relationship Id="rId9" Type="http://schemas.openxmlformats.org/officeDocument/2006/relationships/image" Target="../media/image1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3" Type="http://schemas.openxmlformats.org/officeDocument/2006/relationships/image" Target="../media/image145.png"/><Relationship Id="rId7" Type="http://schemas.openxmlformats.org/officeDocument/2006/relationships/image" Target="../media/image14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10" Type="http://schemas.openxmlformats.org/officeDocument/2006/relationships/image" Target="../media/image152.png"/><Relationship Id="rId4" Type="http://schemas.openxmlformats.org/officeDocument/2006/relationships/image" Target="../media/image146.png"/><Relationship Id="rId9" Type="http://schemas.openxmlformats.org/officeDocument/2006/relationships/image" Target="../media/image15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gif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gif"/><Relationship Id="rId3" Type="http://schemas.openxmlformats.org/officeDocument/2006/relationships/image" Target="../media/image153.jpeg"/><Relationship Id="rId7" Type="http://schemas.openxmlformats.org/officeDocument/2006/relationships/image" Target="../media/image1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7" Type="http://schemas.openxmlformats.org/officeDocument/2006/relationships/image" Target="../media/image2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3.pn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6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69.png"/><Relationship Id="rId4" Type="http://schemas.openxmlformats.org/officeDocument/2006/relationships/image" Target="../media/image1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" Target="slide7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13" Type="http://schemas.openxmlformats.org/officeDocument/2006/relationships/diagramLayout" Target="../diagrams/layout4.xml"/><Relationship Id="rId18" Type="http://schemas.openxmlformats.org/officeDocument/2006/relationships/diagramLayout" Target="../diagrams/layout5.xml"/><Relationship Id="rId3" Type="http://schemas.openxmlformats.org/officeDocument/2006/relationships/diagramLayout" Target="../diagrams/layout2.xml"/><Relationship Id="rId21" Type="http://schemas.microsoft.com/office/2007/relationships/diagramDrawing" Target="../diagrams/drawing5.xml"/><Relationship Id="rId7" Type="http://schemas.openxmlformats.org/officeDocument/2006/relationships/diagramData" Target="../diagrams/data3.xml"/><Relationship Id="rId12" Type="http://schemas.openxmlformats.org/officeDocument/2006/relationships/diagramData" Target="../diagrams/data4.xml"/><Relationship Id="rId17" Type="http://schemas.openxmlformats.org/officeDocument/2006/relationships/diagramData" Target="../diagrams/data5.xml"/><Relationship Id="rId2" Type="http://schemas.openxmlformats.org/officeDocument/2006/relationships/diagramData" Target="../diagrams/data2.xml"/><Relationship Id="rId16" Type="http://schemas.microsoft.com/office/2007/relationships/diagramDrawing" Target="../diagrams/drawing4.xml"/><Relationship Id="rId20" Type="http://schemas.openxmlformats.org/officeDocument/2006/relationships/diagramColors" Target="../diagrams/colors5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5" Type="http://schemas.openxmlformats.org/officeDocument/2006/relationships/diagramColors" Target="../diagrams/colors4.xml"/><Relationship Id="rId10" Type="http://schemas.openxmlformats.org/officeDocument/2006/relationships/diagramColors" Target="../diagrams/colors3.xml"/><Relationship Id="rId19" Type="http://schemas.openxmlformats.org/officeDocument/2006/relationships/diagramQuickStyle" Target="../diagrams/quickStyle5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Relationship Id="rId14" Type="http://schemas.openxmlformats.org/officeDocument/2006/relationships/diagramQuickStyle" Target="../diagrams/quickStyle4.xml"/><Relationship Id="rId2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/>
          <p:cNvSpPr/>
          <p:nvPr/>
        </p:nvSpPr>
        <p:spPr>
          <a:xfrm>
            <a:off x="1" y="5085184"/>
            <a:ext cx="9143999" cy="1440160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rgbClr val="FFC000">
                  <a:alpha val="52000"/>
                </a:srgbClr>
              </a:gs>
              <a:gs pos="100000">
                <a:srgbClr val="FFC0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/>
          <p:cNvGrpSpPr/>
          <p:nvPr/>
        </p:nvGrpSpPr>
        <p:grpSpPr>
          <a:xfrm>
            <a:off x="2766735" y="2348635"/>
            <a:ext cx="755371" cy="773169"/>
            <a:chOff x="2766735" y="2348635"/>
            <a:chExt cx="755371" cy="773169"/>
          </a:xfrm>
        </p:grpSpPr>
        <p:grpSp>
          <p:nvGrpSpPr>
            <p:cNvPr id="22" name="그룹 21"/>
            <p:cNvGrpSpPr/>
            <p:nvPr/>
          </p:nvGrpSpPr>
          <p:grpSpPr>
            <a:xfrm>
              <a:off x="3050923" y="2348635"/>
              <a:ext cx="471183" cy="773169"/>
              <a:chOff x="2634327" y="144974"/>
              <a:chExt cx="826404" cy="1356055"/>
            </a:xfrm>
          </p:grpSpPr>
          <p:grpSp>
            <p:nvGrpSpPr>
              <p:cNvPr id="20" name="그룹 19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solidFill>
                <a:schemeClr val="bg1"/>
              </a:solidFill>
            </p:grpSpPr>
            <p:sp>
              <p:nvSpPr>
                <p:cNvPr id="16" name="타원 1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7" name="타원 1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8" name="타원 1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" name="타원 1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1" name="자유형 20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 flipH="1">
              <a:off x="2766735" y="2590776"/>
              <a:ext cx="359362" cy="502771"/>
              <a:chOff x="2634327" y="144974"/>
              <a:chExt cx="826404" cy="1356055"/>
            </a:xfrm>
          </p:grpSpPr>
          <p:grpSp>
            <p:nvGrpSpPr>
              <p:cNvPr id="26" name="그룹 25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solidFill>
                <a:schemeClr val="bg1"/>
              </a:solidFill>
            </p:grpSpPr>
            <p:sp>
              <p:nvSpPr>
                <p:cNvPr id="28" name="타원 27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9" name="타원 28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0" name="타원 29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1" name="타원 30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27" name="자유형 26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32" name="그룹 31"/>
            <p:cNvGrpSpPr/>
            <p:nvPr/>
          </p:nvGrpSpPr>
          <p:grpSpPr>
            <a:xfrm flipH="1">
              <a:off x="3052142" y="2788071"/>
              <a:ext cx="218343" cy="305476"/>
              <a:chOff x="2634327" y="144974"/>
              <a:chExt cx="826404" cy="1356055"/>
            </a:xfrm>
          </p:grpSpPr>
          <p:grpSp>
            <p:nvGrpSpPr>
              <p:cNvPr id="33" name="그룹 32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solidFill>
                <a:schemeClr val="bg1"/>
              </a:solidFill>
            </p:grpSpPr>
            <p:sp>
              <p:nvSpPr>
                <p:cNvPr id="35" name="타원 34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6" name="타원 35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7" name="타원 36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38" name="타원 37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34" name="자유형 33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3" name="직사각형 42"/>
          <p:cNvSpPr/>
          <p:nvPr/>
        </p:nvSpPr>
        <p:spPr>
          <a:xfrm rot="10800000">
            <a:off x="-1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TextBox 8"/>
          <p:cNvSpPr txBox="1"/>
          <p:nvPr/>
        </p:nvSpPr>
        <p:spPr>
          <a:xfrm>
            <a:off x="2627784" y="4437112"/>
            <a:ext cx="4752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2800" b="1" dirty="0">
                <a:solidFill>
                  <a:schemeClr val="tx2"/>
                </a:solidFill>
                <a:latin typeface="+mn-ea"/>
              </a:rPr>
              <a:t>금전기업주식회사 회사소개</a:t>
            </a:r>
            <a:endParaRPr lang="ko-KR" altLang="ko-KR" sz="40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48" name="TextBox 8"/>
          <p:cNvSpPr txBox="1"/>
          <p:nvPr/>
        </p:nvSpPr>
        <p:spPr>
          <a:xfrm>
            <a:off x="971600" y="5949280"/>
            <a:ext cx="7272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b="1" dirty="0">
                <a:solidFill>
                  <a:schemeClr val="bg2">
                    <a:lumMod val="25000"/>
                  </a:schemeClr>
                </a:solidFill>
                <a:latin typeface="AmdtSymbols" pitchFamily="2" charset="0"/>
              </a:rPr>
              <a:t>홀로 일어난 새벽을 두려워 말고</a:t>
            </a:r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latin typeface="AmdtSymbols" pitchFamily="2" charset="0"/>
              </a:rPr>
              <a:t>, </a:t>
            </a:r>
            <a:r>
              <a:rPr lang="ko-KR" altLang="en-US" b="1" dirty="0">
                <a:solidFill>
                  <a:schemeClr val="bg2">
                    <a:lumMod val="25000"/>
                  </a:schemeClr>
                </a:solidFill>
                <a:latin typeface="AmdtSymbols" pitchFamily="2" charset="0"/>
              </a:rPr>
              <a:t>별을 보고 걸어가는 사람이 되라 </a:t>
            </a:r>
            <a:r>
              <a:rPr lang="en-US" altLang="ko-KR" b="1" dirty="0">
                <a:solidFill>
                  <a:schemeClr val="bg2">
                    <a:lumMod val="25000"/>
                  </a:schemeClr>
                </a:solidFill>
                <a:latin typeface="AmdtSymbols" pitchFamily="2" charset="0"/>
              </a:rPr>
              <a:t>! </a:t>
            </a:r>
            <a:endParaRPr lang="en-US" altLang="ko-KR" spc="-150" dirty="0">
              <a:solidFill>
                <a:schemeClr val="bg2">
                  <a:lumMod val="25000"/>
                </a:schemeClr>
              </a:solidFill>
              <a:effectLst/>
              <a:latin typeface="AmdtSymbols" pitchFamily="2" charset="0"/>
              <a:ea typeface="HY강B" pitchFamily="18" charset="-127"/>
            </a:endParaRPr>
          </a:p>
        </p:txBody>
      </p:sp>
      <p:sp>
        <p:nvSpPr>
          <p:cNvPr id="49" name="TextBox 8"/>
          <p:cNvSpPr txBox="1"/>
          <p:nvPr/>
        </p:nvSpPr>
        <p:spPr>
          <a:xfrm>
            <a:off x="3491880" y="5157192"/>
            <a:ext cx="19028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ko-KR" sz="1100" b="1" spc="-150" dirty="0">
                <a:latin typeface="+mn-ea"/>
              </a:rPr>
              <a:t>www.Keumjeon.com</a:t>
            </a:r>
            <a:endParaRPr lang="en-US" altLang="ko-KR" sz="1100" b="1" spc="-150" dirty="0">
              <a:effectLst/>
              <a:latin typeface="+mn-ea"/>
            </a:endParaRPr>
          </a:p>
        </p:txBody>
      </p:sp>
      <p:sp>
        <p:nvSpPr>
          <p:cNvPr id="51" name="타원 50"/>
          <p:cNvSpPr/>
          <p:nvPr/>
        </p:nvSpPr>
        <p:spPr>
          <a:xfrm>
            <a:off x="1907704" y="4365104"/>
            <a:ext cx="648072" cy="648072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모서리가 둥근 직사각형 38"/>
          <p:cNvSpPr/>
          <p:nvPr/>
        </p:nvSpPr>
        <p:spPr>
          <a:xfrm>
            <a:off x="107504" y="0"/>
            <a:ext cx="8856984" cy="4581128"/>
          </a:xfrm>
          <a:prstGeom prst="roundRect">
            <a:avLst>
              <a:gd name="adj" fmla="val 50000"/>
            </a:avLst>
          </a:prstGeom>
          <a:blipFill>
            <a:blip r:embed="rId3" cstate="print"/>
            <a:stretch>
              <a:fillRect/>
            </a:stretch>
          </a:blip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타원 39"/>
          <p:cNvSpPr/>
          <p:nvPr/>
        </p:nvSpPr>
        <p:spPr>
          <a:xfrm>
            <a:off x="899592" y="548680"/>
            <a:ext cx="1152128" cy="720080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ko-KR" sz="2000" b="1" dirty="0">
                <a:latin typeface="+mn-ea"/>
              </a:rPr>
              <a:t>2020</a:t>
            </a:r>
            <a:endParaRPr lang="ko-KR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xmlns="" val="3863654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-1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65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03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66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 err="1">
                <a:latin typeface="FangSong" pitchFamily="49" charset="-122"/>
                <a:ea typeface="FangSong" pitchFamily="49" charset="-122"/>
              </a:rPr>
              <a:t>신성장개발부문</a:t>
            </a:r>
            <a:endParaRPr lang="en-US" altLang="ko-KR" sz="2400" spc="-150" dirty="0">
              <a:effectLst/>
              <a:latin typeface="+mn-ea"/>
            </a:endParaRPr>
          </a:p>
        </p:txBody>
      </p:sp>
      <p:sp>
        <p:nvSpPr>
          <p:cNvPr id="64" name="직사각형 63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모서리가 둥근 직사각형 68"/>
          <p:cNvSpPr/>
          <p:nvPr/>
        </p:nvSpPr>
        <p:spPr>
          <a:xfrm>
            <a:off x="6156176" y="548680"/>
            <a:ext cx="2736304" cy="5785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</a:rPr>
              <a:t>화학플랜트</a:t>
            </a:r>
          </a:p>
        </p:txBody>
      </p:sp>
      <p:sp>
        <p:nvSpPr>
          <p:cNvPr id="36" name="타원 35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7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9" name="모서리가 둥근 직사각형 38"/>
          <p:cNvSpPr/>
          <p:nvPr/>
        </p:nvSpPr>
        <p:spPr>
          <a:xfrm>
            <a:off x="323528" y="1556792"/>
            <a:ext cx="2808312" cy="2160240"/>
          </a:xfrm>
          <a:prstGeom prst="roundRect">
            <a:avLst>
              <a:gd name="adj" fmla="val 5329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모서리가 둥근 직사각형 39"/>
          <p:cNvSpPr/>
          <p:nvPr/>
        </p:nvSpPr>
        <p:spPr>
          <a:xfrm>
            <a:off x="3203848" y="1556792"/>
            <a:ext cx="2808312" cy="2160240"/>
          </a:xfrm>
          <a:prstGeom prst="roundRect">
            <a:avLst>
              <a:gd name="adj" fmla="val 5329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6084168" y="1556792"/>
            <a:ext cx="2808312" cy="2160240"/>
          </a:xfrm>
          <a:prstGeom prst="roundRect">
            <a:avLst>
              <a:gd name="adj" fmla="val 5329"/>
            </a:avLst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모서리가 둥근 직사각형 42"/>
          <p:cNvSpPr/>
          <p:nvPr/>
        </p:nvSpPr>
        <p:spPr>
          <a:xfrm>
            <a:off x="6084168" y="3789040"/>
            <a:ext cx="2808312" cy="2592288"/>
          </a:xfrm>
          <a:prstGeom prst="roundRect">
            <a:avLst>
              <a:gd name="adj" fmla="val 5329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모서리가 둥근 직사각형 66"/>
          <p:cNvSpPr/>
          <p:nvPr/>
        </p:nvSpPr>
        <p:spPr>
          <a:xfrm>
            <a:off x="3203848" y="3789040"/>
            <a:ext cx="2808312" cy="2592288"/>
          </a:xfrm>
          <a:prstGeom prst="roundRect">
            <a:avLst>
              <a:gd name="adj" fmla="val 5329"/>
            </a:avLst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모서리가 둥근 직사각형 69"/>
          <p:cNvSpPr/>
          <p:nvPr/>
        </p:nvSpPr>
        <p:spPr>
          <a:xfrm>
            <a:off x="323528" y="3789040"/>
            <a:ext cx="2808312" cy="2592288"/>
          </a:xfrm>
          <a:prstGeom prst="roundRect">
            <a:avLst>
              <a:gd name="adj" fmla="val 5329"/>
            </a:avLst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-1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3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5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6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7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9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65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03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66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 err="1">
                <a:latin typeface="FangSong" pitchFamily="49" charset="-122"/>
                <a:ea typeface="FangSong" pitchFamily="49" charset="-122"/>
              </a:rPr>
              <a:t>신성장개발부문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64" name="직사각형 63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모서리가 둥근 직사각형 68"/>
          <p:cNvSpPr/>
          <p:nvPr/>
        </p:nvSpPr>
        <p:spPr>
          <a:xfrm>
            <a:off x="6156176" y="548680"/>
            <a:ext cx="2736304" cy="5785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b="1" dirty="0">
                <a:solidFill>
                  <a:schemeClr val="tx1"/>
                </a:solidFill>
              </a:rPr>
              <a:t>건축철골</a:t>
            </a:r>
          </a:p>
        </p:txBody>
      </p:sp>
      <p:sp>
        <p:nvSpPr>
          <p:cNvPr id="36" name="타원 35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9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41" name="모서리가 둥근 직사각형 40"/>
          <p:cNvSpPr/>
          <p:nvPr/>
        </p:nvSpPr>
        <p:spPr>
          <a:xfrm>
            <a:off x="323528" y="1556792"/>
            <a:ext cx="4896544" cy="3096344"/>
          </a:xfrm>
          <a:prstGeom prst="roundRect">
            <a:avLst>
              <a:gd name="adj" fmla="val 5329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모서리가 둥근 직사각형 49"/>
          <p:cNvSpPr/>
          <p:nvPr/>
        </p:nvSpPr>
        <p:spPr>
          <a:xfrm>
            <a:off x="5292080" y="1556792"/>
            <a:ext cx="3528392" cy="3096344"/>
          </a:xfrm>
          <a:prstGeom prst="roundRect">
            <a:avLst>
              <a:gd name="adj" fmla="val 5329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모서리가 둥근 직사각형 57"/>
          <p:cNvSpPr/>
          <p:nvPr/>
        </p:nvSpPr>
        <p:spPr>
          <a:xfrm>
            <a:off x="323528" y="4725144"/>
            <a:ext cx="1872208" cy="1728192"/>
          </a:xfrm>
          <a:prstGeom prst="roundRect">
            <a:avLst>
              <a:gd name="adj" fmla="val 5329"/>
            </a:avLst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모서리가 둥근 직사각형 69"/>
          <p:cNvSpPr/>
          <p:nvPr/>
        </p:nvSpPr>
        <p:spPr>
          <a:xfrm>
            <a:off x="2267744" y="4725144"/>
            <a:ext cx="2160240" cy="1728192"/>
          </a:xfrm>
          <a:prstGeom prst="roundRect">
            <a:avLst>
              <a:gd name="adj" fmla="val 5329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모서리가 둥근 직사각형 70"/>
          <p:cNvSpPr/>
          <p:nvPr/>
        </p:nvSpPr>
        <p:spPr>
          <a:xfrm>
            <a:off x="6695729" y="4725144"/>
            <a:ext cx="2121836" cy="1728192"/>
          </a:xfrm>
          <a:prstGeom prst="roundRect">
            <a:avLst>
              <a:gd name="adj" fmla="val 5329"/>
            </a:avLst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모서리가 둥근 직사각형 71"/>
          <p:cNvSpPr/>
          <p:nvPr/>
        </p:nvSpPr>
        <p:spPr>
          <a:xfrm>
            <a:off x="4499992" y="4725144"/>
            <a:ext cx="2121836" cy="1728192"/>
          </a:xfrm>
          <a:prstGeom prst="roundRect">
            <a:avLst>
              <a:gd name="adj" fmla="val 5329"/>
            </a:avLst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57" name="그룹 56"/>
          <p:cNvGrpSpPr/>
          <p:nvPr/>
        </p:nvGrpSpPr>
        <p:grpSpPr>
          <a:xfrm>
            <a:off x="6660232" y="3573016"/>
            <a:ext cx="1080120" cy="288032"/>
            <a:chOff x="0" y="0"/>
            <a:chExt cx="618597" cy="309797"/>
          </a:xfrm>
        </p:grpSpPr>
        <p:sp>
          <p:nvSpPr>
            <p:cNvPr id="65" name="모서리가 둥근 직사각형 64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6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/>
                <a:t>모식도</a:t>
              </a:r>
            </a:p>
          </p:txBody>
        </p:sp>
      </p:grpSp>
      <p:sp>
        <p:nvSpPr>
          <p:cNvPr id="73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03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77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 err="1">
                <a:latin typeface="FangSong" pitchFamily="49" charset="-122"/>
                <a:ea typeface="FangSong" pitchFamily="49" charset="-122"/>
              </a:rPr>
              <a:t>신성장개발부문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64" name="직사각형 63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모서리가 둥근 직사각형 86"/>
          <p:cNvSpPr/>
          <p:nvPr/>
        </p:nvSpPr>
        <p:spPr>
          <a:xfrm>
            <a:off x="4355976" y="260648"/>
            <a:ext cx="4536504" cy="100811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b="1" dirty="0" err="1">
                <a:latin typeface="+mj-ea"/>
                <a:ea typeface="+mj-ea"/>
              </a:rPr>
              <a:t>원형다단식실린더게이트</a:t>
            </a:r>
            <a:r>
              <a:rPr lang="en-US" altLang="ko-KR" sz="2400" b="1" dirty="0">
                <a:latin typeface="+mj-ea"/>
                <a:ea typeface="+mj-ea"/>
              </a:rPr>
              <a:t>(</a:t>
            </a:r>
            <a:r>
              <a:rPr lang="de-AT" altLang="ko-KR" sz="2400" b="1" dirty="0">
                <a:latin typeface="+mj-ea"/>
                <a:ea typeface="+mj-ea"/>
              </a:rPr>
              <a:t>Cylinder Gate) _ </a:t>
            </a:r>
            <a:r>
              <a:rPr lang="ko-KR" altLang="en-US" sz="2400" b="1" dirty="0">
                <a:latin typeface="+mj-ea"/>
                <a:ea typeface="+mj-ea"/>
              </a:rPr>
              <a:t>국내최초</a:t>
            </a:r>
          </a:p>
        </p:txBody>
      </p:sp>
      <p:sp>
        <p:nvSpPr>
          <p:cNvPr id="58" name="타원 57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78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93" name="모서리가 둥근 직사각형 92"/>
          <p:cNvSpPr/>
          <p:nvPr/>
        </p:nvSpPr>
        <p:spPr>
          <a:xfrm>
            <a:off x="251520" y="1484784"/>
            <a:ext cx="2880320" cy="4968552"/>
          </a:xfrm>
          <a:prstGeom prst="roundRect">
            <a:avLst>
              <a:gd name="adj" fmla="val 568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dirty="0"/>
              <a:t> </a:t>
            </a:r>
            <a:endParaRPr lang="en-US" altLang="ko-KR" sz="1100" b="1" dirty="0"/>
          </a:p>
          <a:p>
            <a:endParaRPr lang="en-US" altLang="ko-KR" sz="1100" b="1" dirty="0">
              <a:solidFill>
                <a:srgbClr val="FF0000"/>
              </a:solidFill>
            </a:endParaRPr>
          </a:p>
          <a:p>
            <a:endParaRPr lang="en-US" altLang="ko-KR" sz="1100" b="1" dirty="0">
              <a:solidFill>
                <a:srgbClr val="FF0000"/>
              </a:solidFill>
            </a:endParaRPr>
          </a:p>
          <a:p>
            <a:r>
              <a:rPr lang="en-US" altLang="ko-KR" sz="1100" b="1" dirty="0">
                <a:solidFill>
                  <a:srgbClr val="FF0000"/>
                </a:solidFill>
              </a:rPr>
              <a:t>[ </a:t>
            </a:r>
            <a:r>
              <a:rPr lang="ko-KR" altLang="en-US" sz="1100" b="1" dirty="0">
                <a:solidFill>
                  <a:srgbClr val="FF0000"/>
                </a:solidFill>
              </a:rPr>
              <a:t>원활한 유입  </a:t>
            </a:r>
            <a:r>
              <a:rPr lang="en-US" altLang="ko-KR" sz="1100" b="1" dirty="0">
                <a:solidFill>
                  <a:srgbClr val="FF0000"/>
                </a:solidFill>
              </a:rPr>
              <a:t>]</a:t>
            </a:r>
            <a:endParaRPr lang="ko-KR" altLang="en-US" sz="1100" b="1" dirty="0">
              <a:solidFill>
                <a:srgbClr val="FF0000"/>
              </a:solidFill>
            </a:endParaRPr>
          </a:p>
          <a:p>
            <a:r>
              <a:rPr lang="ko-KR" altLang="en-US" sz="1100" dirty="0">
                <a:solidFill>
                  <a:schemeClr val="tx1"/>
                </a:solidFill>
              </a:rPr>
              <a:t>   입구부가 </a:t>
            </a:r>
            <a:r>
              <a:rPr lang="ko-KR" altLang="en-US" sz="1100" dirty="0" err="1">
                <a:solidFill>
                  <a:schemeClr val="tx1"/>
                </a:solidFill>
              </a:rPr>
              <a:t>관경보다</a:t>
            </a:r>
            <a:r>
              <a:rPr lang="ko-KR" altLang="en-US" sz="1100" dirty="0">
                <a:solidFill>
                  <a:schemeClr val="tx1"/>
                </a:solidFill>
              </a:rPr>
              <a:t> 크고 </a:t>
            </a:r>
            <a:r>
              <a:rPr lang="en-US" altLang="ko-KR" sz="1100" dirty="0">
                <a:solidFill>
                  <a:schemeClr val="tx1"/>
                </a:solidFill>
              </a:rPr>
              <a:t>Smooth</a:t>
            </a:r>
            <a:r>
              <a:rPr lang="ko-KR" altLang="en-US" sz="1100" dirty="0">
                <a:solidFill>
                  <a:schemeClr val="tx1"/>
                </a:solidFill>
              </a:rPr>
              <a:t>하게 </a:t>
            </a:r>
            <a:r>
              <a:rPr lang="en-US" altLang="ko-KR" sz="1100" dirty="0">
                <a:solidFill>
                  <a:schemeClr val="tx1"/>
                </a:solidFill>
              </a:rPr>
              <a:t>Rounding </a:t>
            </a:r>
            <a:r>
              <a:rPr lang="ko-KR" altLang="en-US" sz="1100" dirty="0">
                <a:solidFill>
                  <a:schemeClr val="tx1"/>
                </a:solidFill>
              </a:rPr>
              <a:t>형상으로 처리하여 넓은 유입각도를 얻을 수 있음</a:t>
            </a:r>
            <a:endParaRPr lang="en-US" altLang="ko-KR" sz="1100" dirty="0">
              <a:solidFill>
                <a:schemeClr val="tx1"/>
              </a:solidFill>
            </a:endParaRPr>
          </a:p>
          <a:p>
            <a:endParaRPr lang="ko-KR" altLang="en-US" sz="1100" dirty="0"/>
          </a:p>
          <a:p>
            <a:r>
              <a:rPr lang="en-US" altLang="ko-KR" sz="1100" b="1" dirty="0">
                <a:solidFill>
                  <a:srgbClr val="FF0000"/>
                </a:solidFill>
              </a:rPr>
              <a:t>[ </a:t>
            </a:r>
            <a:r>
              <a:rPr lang="ko-KR" altLang="en-US" sz="1100" b="1" dirty="0">
                <a:solidFill>
                  <a:srgbClr val="FF0000"/>
                </a:solidFill>
              </a:rPr>
              <a:t>양호한 취수효과 </a:t>
            </a:r>
            <a:r>
              <a:rPr lang="en-US" altLang="ko-KR" sz="1100" b="1" dirty="0">
                <a:solidFill>
                  <a:srgbClr val="FF0000"/>
                </a:solidFill>
              </a:rPr>
              <a:t>]</a:t>
            </a:r>
            <a:endParaRPr lang="ko-KR" altLang="en-US" sz="1100" b="1" dirty="0">
              <a:solidFill>
                <a:srgbClr val="FF0000"/>
              </a:solidFill>
            </a:endParaRPr>
          </a:p>
          <a:p>
            <a:r>
              <a:rPr lang="ko-KR" altLang="en-US" sz="1100" dirty="0">
                <a:solidFill>
                  <a:schemeClr val="tx1"/>
                </a:solidFill>
              </a:rPr>
              <a:t>   입구를 댐의 수위변동과 연동으로 상하 신축하여 지속적인 표층취수를 할 수 있을 뿐만 아니라 입구를 중층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저층으로 이동시키는 것으로 모든 계층에서 선택취수가 가능 </a:t>
            </a:r>
            <a:endParaRPr lang="en-US" altLang="ko-KR" sz="1100" dirty="0">
              <a:solidFill>
                <a:schemeClr val="tx1"/>
              </a:solidFill>
            </a:endParaRPr>
          </a:p>
          <a:p>
            <a:endParaRPr lang="ko-KR" altLang="en-US" sz="1100" dirty="0"/>
          </a:p>
          <a:p>
            <a:r>
              <a:rPr lang="en-US" altLang="ko-KR" sz="1100" b="1" dirty="0">
                <a:solidFill>
                  <a:srgbClr val="FF0000"/>
                </a:solidFill>
              </a:rPr>
              <a:t>[ </a:t>
            </a:r>
            <a:r>
              <a:rPr lang="ko-KR" altLang="en-US" sz="1100" b="1" dirty="0">
                <a:solidFill>
                  <a:srgbClr val="FF0000"/>
                </a:solidFill>
              </a:rPr>
              <a:t>강력한 </a:t>
            </a:r>
            <a:r>
              <a:rPr lang="ko-KR" altLang="en-US" sz="1100" b="1" dirty="0" err="1">
                <a:solidFill>
                  <a:srgbClr val="FF0000"/>
                </a:solidFill>
              </a:rPr>
              <a:t>수밀성</a:t>
            </a:r>
            <a:r>
              <a:rPr lang="ko-KR" altLang="en-US" sz="1100" b="1" dirty="0">
                <a:solidFill>
                  <a:srgbClr val="FF0000"/>
                </a:solidFill>
              </a:rPr>
              <a:t> </a:t>
            </a:r>
            <a:r>
              <a:rPr lang="en-US" altLang="ko-KR" sz="1100" b="1" dirty="0">
                <a:solidFill>
                  <a:srgbClr val="FF0000"/>
                </a:solidFill>
              </a:rPr>
              <a:t>]</a:t>
            </a:r>
            <a:endParaRPr lang="ko-KR" altLang="en-US" sz="1100" b="1" dirty="0">
              <a:solidFill>
                <a:srgbClr val="FF0000"/>
              </a:solidFill>
            </a:endParaRPr>
          </a:p>
          <a:p>
            <a:r>
              <a:rPr lang="ko-KR" altLang="en-US" sz="1100" dirty="0">
                <a:solidFill>
                  <a:schemeClr val="tx1"/>
                </a:solidFill>
              </a:rPr>
              <a:t>   </a:t>
            </a:r>
            <a:r>
              <a:rPr lang="ko-KR" altLang="en-US" sz="1100" dirty="0" err="1">
                <a:solidFill>
                  <a:schemeClr val="tx1"/>
                </a:solidFill>
              </a:rPr>
              <a:t>수밀선은</a:t>
            </a:r>
            <a:r>
              <a:rPr lang="ko-KR" altLang="en-US" sz="1100" dirty="0">
                <a:solidFill>
                  <a:schemeClr val="tx1"/>
                </a:solidFill>
              </a:rPr>
              <a:t> 원형 </a:t>
            </a:r>
            <a:r>
              <a:rPr lang="ko-KR" altLang="en-US" sz="1100" dirty="0" err="1">
                <a:solidFill>
                  <a:schemeClr val="tx1"/>
                </a:solidFill>
              </a:rPr>
              <a:t>취수관의</a:t>
            </a:r>
            <a:r>
              <a:rPr lang="ko-KR" altLang="en-US" sz="1100" dirty="0">
                <a:solidFill>
                  <a:schemeClr val="tx1"/>
                </a:solidFill>
              </a:rPr>
              <a:t> 내 외면 형상이 단순하기 때문에 </a:t>
            </a:r>
            <a:r>
              <a:rPr lang="ko-KR" altLang="en-US" sz="1100" dirty="0" err="1">
                <a:solidFill>
                  <a:schemeClr val="tx1"/>
                </a:solidFill>
              </a:rPr>
              <a:t>수밀성이</a:t>
            </a:r>
            <a:r>
              <a:rPr lang="ko-KR" altLang="en-US" sz="1100" dirty="0">
                <a:solidFill>
                  <a:schemeClr val="tx1"/>
                </a:solidFill>
              </a:rPr>
              <a:t> 뛰어나 장기간 걸쳐 신뢰성을 확보</a:t>
            </a:r>
          </a:p>
          <a:p>
            <a:endParaRPr lang="ko-KR" altLang="en-US" sz="1100" dirty="0"/>
          </a:p>
          <a:p>
            <a:r>
              <a:rPr lang="en-US" altLang="ko-KR" sz="1100" b="1" dirty="0">
                <a:solidFill>
                  <a:srgbClr val="FF0000"/>
                </a:solidFill>
              </a:rPr>
              <a:t>[ </a:t>
            </a:r>
            <a:r>
              <a:rPr lang="ko-KR" altLang="en-US" sz="1100" b="1" dirty="0">
                <a:solidFill>
                  <a:srgbClr val="FF0000"/>
                </a:solidFill>
              </a:rPr>
              <a:t>뛰어난 </a:t>
            </a:r>
            <a:r>
              <a:rPr lang="en-US" altLang="ko-KR" sz="1100" b="1" dirty="0">
                <a:solidFill>
                  <a:srgbClr val="FF0000"/>
                </a:solidFill>
              </a:rPr>
              <a:t>Cost Performance ]</a:t>
            </a:r>
          </a:p>
          <a:p>
            <a:r>
              <a:rPr lang="ko-KR" altLang="en-US" sz="1100" dirty="0">
                <a:solidFill>
                  <a:schemeClr val="tx1"/>
                </a:solidFill>
              </a:rPr>
              <a:t>   큰 </a:t>
            </a:r>
            <a:r>
              <a:rPr lang="ko-KR" altLang="en-US" sz="1100" dirty="0" err="1">
                <a:solidFill>
                  <a:schemeClr val="tx1"/>
                </a:solidFill>
              </a:rPr>
              <a:t>개구로</a:t>
            </a:r>
            <a:r>
              <a:rPr lang="ko-KR" altLang="en-US" sz="1100" dirty="0">
                <a:solidFill>
                  <a:schemeClr val="tx1"/>
                </a:solidFill>
              </a:rPr>
              <a:t> 본체 주변 </a:t>
            </a:r>
            <a:r>
              <a:rPr lang="en-US" altLang="ko-KR" sz="1100" dirty="0">
                <a:solidFill>
                  <a:schemeClr val="tx1"/>
                </a:solidFill>
              </a:rPr>
              <a:t>3</a:t>
            </a:r>
            <a:r>
              <a:rPr lang="ko-KR" altLang="en-US" sz="1100" dirty="0">
                <a:solidFill>
                  <a:schemeClr val="tx1"/>
                </a:solidFill>
              </a:rPr>
              <a:t>면을 콘크리트 구조물화로 기존 </a:t>
            </a:r>
            <a:r>
              <a:rPr lang="en-US" altLang="ko-KR" sz="1100" dirty="0">
                <a:solidFill>
                  <a:schemeClr val="tx1"/>
                </a:solidFill>
              </a:rPr>
              <a:t>Steel </a:t>
            </a:r>
            <a:r>
              <a:rPr lang="ko-KR" altLang="en-US" sz="1100" dirty="0">
                <a:solidFill>
                  <a:schemeClr val="tx1"/>
                </a:solidFill>
              </a:rPr>
              <a:t>취수탑이 필요 없으며 건설 및 유지비용의 저감</a:t>
            </a:r>
            <a:endParaRPr lang="en-US" altLang="ko-KR" sz="1100" dirty="0">
              <a:solidFill>
                <a:schemeClr val="tx1"/>
              </a:solidFill>
            </a:endParaRPr>
          </a:p>
        </p:txBody>
      </p:sp>
      <p:sp>
        <p:nvSpPr>
          <p:cNvPr id="96" name="모서리가 둥근 직사각형 95"/>
          <p:cNvSpPr/>
          <p:nvPr/>
        </p:nvSpPr>
        <p:spPr>
          <a:xfrm>
            <a:off x="3203848" y="1484784"/>
            <a:ext cx="3240360" cy="2376264"/>
          </a:xfrm>
          <a:prstGeom prst="roundRect">
            <a:avLst>
              <a:gd name="adj" fmla="val 5576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>
                <a:solidFill>
                  <a:schemeClr val="tx1"/>
                </a:solidFill>
              </a:rPr>
              <a:t> </a:t>
            </a:r>
            <a:endParaRPr lang="en-US" altLang="ko-KR" sz="1100" b="1" dirty="0">
              <a:solidFill>
                <a:schemeClr val="tx1"/>
              </a:solidFill>
            </a:endParaRPr>
          </a:p>
          <a:p>
            <a:endParaRPr lang="en-US" altLang="zh-CN" sz="1100" dirty="0">
              <a:solidFill>
                <a:schemeClr val="tx1"/>
              </a:solidFill>
            </a:endParaRPr>
          </a:p>
          <a:p>
            <a:r>
              <a:rPr lang="ko-KR" altLang="en-US" sz="1100" b="1" dirty="0"/>
              <a:t> </a:t>
            </a:r>
            <a:endParaRPr lang="en-US" altLang="ko-KR" sz="1100" b="1" dirty="0">
              <a:solidFill>
                <a:schemeClr val="tx1"/>
              </a:solidFill>
            </a:endParaRPr>
          </a:p>
          <a:p>
            <a:r>
              <a:rPr lang="en-US" altLang="zh-CN" sz="1100" dirty="0">
                <a:solidFill>
                  <a:schemeClr val="tx1"/>
                </a:solidFill>
              </a:rPr>
              <a:t>▶ </a:t>
            </a:r>
            <a:r>
              <a:rPr lang="ko-KR" altLang="en-US" sz="1100" dirty="0">
                <a:solidFill>
                  <a:schemeClr val="tx1"/>
                </a:solidFill>
              </a:rPr>
              <a:t>사  업  명  </a:t>
            </a:r>
            <a:r>
              <a:rPr lang="en-US" altLang="ko-KR" sz="1100" dirty="0">
                <a:solidFill>
                  <a:schemeClr val="tx1"/>
                </a:solidFill>
              </a:rPr>
              <a:t>:  </a:t>
            </a:r>
            <a:r>
              <a:rPr lang="ko-KR" altLang="en-US" sz="1100" dirty="0" err="1">
                <a:solidFill>
                  <a:schemeClr val="tx1"/>
                </a:solidFill>
              </a:rPr>
              <a:t>부항댐</a:t>
            </a:r>
            <a:r>
              <a:rPr lang="ko-KR" altLang="en-US" sz="1100" dirty="0">
                <a:solidFill>
                  <a:schemeClr val="tx1"/>
                </a:solidFill>
              </a:rPr>
              <a:t> 취수설비</a:t>
            </a:r>
          </a:p>
          <a:p>
            <a:r>
              <a:rPr lang="en-US" altLang="zh-CN" sz="1100" dirty="0">
                <a:solidFill>
                  <a:schemeClr val="tx1"/>
                </a:solidFill>
              </a:rPr>
              <a:t>▶ </a:t>
            </a:r>
            <a:r>
              <a:rPr lang="ko-KR" altLang="en-US" sz="1100" dirty="0">
                <a:solidFill>
                  <a:schemeClr val="tx1"/>
                </a:solidFill>
              </a:rPr>
              <a:t>형       식 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 원형다단식 </a:t>
            </a:r>
            <a:r>
              <a:rPr lang="ko-KR" altLang="en-US" sz="1100" dirty="0" err="1">
                <a:solidFill>
                  <a:schemeClr val="tx1"/>
                </a:solidFill>
              </a:rPr>
              <a:t>실린더게이트</a:t>
            </a:r>
            <a:endParaRPr lang="ko-KR" altLang="en-US" sz="1100" dirty="0">
              <a:solidFill>
                <a:schemeClr val="tx1"/>
              </a:solidFill>
            </a:endParaRPr>
          </a:p>
          <a:p>
            <a:r>
              <a:rPr lang="en-US" altLang="zh-CN" sz="1100" dirty="0">
                <a:solidFill>
                  <a:schemeClr val="tx1"/>
                </a:solidFill>
              </a:rPr>
              <a:t>▶ </a:t>
            </a:r>
            <a:r>
              <a:rPr lang="ko-KR" altLang="en-US" sz="1100" dirty="0">
                <a:solidFill>
                  <a:schemeClr val="tx1"/>
                </a:solidFill>
              </a:rPr>
              <a:t>수       량 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en-US" altLang="ko-KR" sz="1100" dirty="0">
                <a:solidFill>
                  <a:schemeClr val="tx1"/>
                </a:solidFill>
              </a:rPr>
              <a:t>1</a:t>
            </a:r>
            <a:r>
              <a:rPr lang="ko-KR" altLang="en-US" sz="1100" dirty="0">
                <a:solidFill>
                  <a:schemeClr val="tx1"/>
                </a:solidFill>
              </a:rPr>
              <a:t>기</a:t>
            </a:r>
          </a:p>
          <a:p>
            <a:r>
              <a:rPr lang="en-US" altLang="zh-CN" sz="1100" dirty="0">
                <a:solidFill>
                  <a:schemeClr val="tx1"/>
                </a:solidFill>
              </a:rPr>
              <a:t>▶ </a:t>
            </a:r>
            <a:r>
              <a:rPr lang="ko-KR" altLang="en-US" sz="1100" dirty="0">
                <a:solidFill>
                  <a:schemeClr val="tx1"/>
                </a:solidFill>
              </a:rPr>
              <a:t>단       수 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en-US" altLang="ko-KR" sz="1100" dirty="0">
                <a:solidFill>
                  <a:schemeClr val="tx1"/>
                </a:solidFill>
              </a:rPr>
              <a:t>6</a:t>
            </a:r>
            <a:r>
              <a:rPr lang="ko-KR" altLang="en-US" sz="1100" dirty="0">
                <a:solidFill>
                  <a:schemeClr val="tx1"/>
                </a:solidFill>
              </a:rPr>
              <a:t>단</a:t>
            </a:r>
          </a:p>
          <a:p>
            <a:r>
              <a:rPr lang="en-US" altLang="zh-CN" sz="1100" dirty="0">
                <a:solidFill>
                  <a:schemeClr val="tx1"/>
                </a:solidFill>
              </a:rPr>
              <a:t>▶ </a:t>
            </a:r>
            <a:r>
              <a:rPr lang="ko-KR" altLang="en-US" sz="1100" dirty="0" err="1">
                <a:solidFill>
                  <a:schemeClr val="tx1"/>
                </a:solidFill>
              </a:rPr>
              <a:t>취수관경</a:t>
            </a:r>
            <a:r>
              <a:rPr lang="ko-KR" altLang="en-US" sz="1100" dirty="0">
                <a:solidFill>
                  <a:schemeClr val="tx1"/>
                </a:solidFill>
              </a:rPr>
              <a:t> 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 ∅</a:t>
            </a:r>
            <a:r>
              <a:rPr lang="en-US" altLang="ko-KR" sz="1100" dirty="0">
                <a:solidFill>
                  <a:schemeClr val="tx1"/>
                </a:solidFill>
              </a:rPr>
              <a:t>800 ~ ∅1800 </a:t>
            </a:r>
          </a:p>
          <a:p>
            <a:r>
              <a:rPr lang="en-US" altLang="zh-CN" sz="1100" dirty="0">
                <a:solidFill>
                  <a:schemeClr val="tx1"/>
                </a:solidFill>
              </a:rPr>
              <a:t>▶ </a:t>
            </a:r>
            <a:r>
              <a:rPr lang="ko-KR" altLang="en-US" sz="1100" dirty="0" err="1">
                <a:solidFill>
                  <a:schemeClr val="tx1"/>
                </a:solidFill>
              </a:rPr>
              <a:t>수밀방식</a:t>
            </a:r>
            <a:r>
              <a:rPr lang="ko-KR" altLang="en-US" sz="1100" dirty="0">
                <a:solidFill>
                  <a:schemeClr val="tx1"/>
                </a:solidFill>
              </a:rPr>
              <a:t> 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 원주 고무수밀</a:t>
            </a:r>
          </a:p>
          <a:p>
            <a:r>
              <a:rPr lang="en-US" altLang="zh-CN" sz="1100" dirty="0">
                <a:solidFill>
                  <a:schemeClr val="tx1"/>
                </a:solidFill>
              </a:rPr>
              <a:t>▶ </a:t>
            </a:r>
            <a:r>
              <a:rPr lang="ko-KR" altLang="en-US" sz="1100" dirty="0">
                <a:solidFill>
                  <a:schemeClr val="tx1"/>
                </a:solidFill>
              </a:rPr>
              <a:t>개폐장치  </a:t>
            </a:r>
            <a:r>
              <a:rPr lang="en-US" altLang="ko-KR" sz="1100" dirty="0">
                <a:solidFill>
                  <a:schemeClr val="tx1"/>
                </a:solidFill>
              </a:rPr>
              <a:t>:</a:t>
            </a:r>
            <a:r>
              <a:rPr lang="ko-KR" altLang="en-US" sz="1100" dirty="0">
                <a:solidFill>
                  <a:schemeClr val="tx1"/>
                </a:solidFill>
              </a:rPr>
              <a:t> 기계식 와이어로프 </a:t>
            </a:r>
            <a:r>
              <a:rPr lang="ko-KR" altLang="en-US" sz="1100" dirty="0" err="1">
                <a:solidFill>
                  <a:schemeClr val="tx1"/>
                </a:solidFill>
              </a:rPr>
              <a:t>윈치식</a:t>
            </a:r>
            <a:endParaRPr lang="ko-KR" altLang="en-US" sz="1100" dirty="0">
              <a:solidFill>
                <a:schemeClr val="tx1"/>
              </a:solidFill>
            </a:endParaRPr>
          </a:p>
          <a:p>
            <a:r>
              <a:rPr lang="en-US" altLang="zh-CN" sz="1100" dirty="0">
                <a:solidFill>
                  <a:schemeClr val="tx1"/>
                </a:solidFill>
              </a:rPr>
              <a:t>▶ </a:t>
            </a:r>
            <a:r>
              <a:rPr lang="ko-KR" altLang="en-US" sz="1100" dirty="0">
                <a:solidFill>
                  <a:schemeClr val="tx1"/>
                </a:solidFill>
              </a:rPr>
              <a:t>양       정 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en-US" altLang="ko-KR" sz="1100" dirty="0">
                <a:solidFill>
                  <a:schemeClr val="tx1"/>
                </a:solidFill>
              </a:rPr>
              <a:t>30m</a:t>
            </a:r>
            <a:endParaRPr lang="en-US" altLang="ko-KR" sz="11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7" name="모서리가 둥근 직사각형 96"/>
          <p:cNvSpPr/>
          <p:nvPr/>
        </p:nvSpPr>
        <p:spPr>
          <a:xfrm>
            <a:off x="6516216" y="1484784"/>
            <a:ext cx="2232248" cy="2376264"/>
          </a:xfrm>
          <a:prstGeom prst="roundRect">
            <a:avLst>
              <a:gd name="adj" fmla="val 5329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8" name="모서리가 둥근 직사각형 97"/>
          <p:cNvSpPr/>
          <p:nvPr/>
        </p:nvSpPr>
        <p:spPr>
          <a:xfrm>
            <a:off x="3203848" y="3933056"/>
            <a:ext cx="1656184" cy="2520280"/>
          </a:xfrm>
          <a:prstGeom prst="roundRect">
            <a:avLst>
              <a:gd name="adj" fmla="val 5329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모서리가 둥근 직사각형 98"/>
          <p:cNvSpPr/>
          <p:nvPr/>
        </p:nvSpPr>
        <p:spPr>
          <a:xfrm>
            <a:off x="4932040" y="5229200"/>
            <a:ext cx="1512168" cy="1224136"/>
          </a:xfrm>
          <a:prstGeom prst="roundRect">
            <a:avLst>
              <a:gd name="adj" fmla="val 5329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모서리가 둥근 직사각형 99"/>
          <p:cNvSpPr/>
          <p:nvPr/>
        </p:nvSpPr>
        <p:spPr>
          <a:xfrm>
            <a:off x="4932040" y="3933056"/>
            <a:ext cx="1512168" cy="1224136"/>
          </a:xfrm>
          <a:prstGeom prst="roundRect">
            <a:avLst>
              <a:gd name="adj" fmla="val 5329"/>
            </a:avLst>
          </a:prstGeom>
          <a:blipFill dpi="0" rotWithShape="1">
            <a:blip r:embed="rId6" cstate="print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모서리가 둥근 직사각형 100"/>
          <p:cNvSpPr/>
          <p:nvPr/>
        </p:nvSpPr>
        <p:spPr>
          <a:xfrm>
            <a:off x="6516216" y="3933056"/>
            <a:ext cx="2232248" cy="2520280"/>
          </a:xfrm>
          <a:prstGeom prst="roundRect">
            <a:avLst>
              <a:gd name="adj" fmla="val 5329"/>
            </a:avLst>
          </a:prstGeom>
          <a:blipFill dpi="0" rotWithShape="1">
            <a:blip r:embed="rId7" cstate="print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2" name="그룹 101"/>
          <p:cNvGrpSpPr/>
          <p:nvPr/>
        </p:nvGrpSpPr>
        <p:grpSpPr>
          <a:xfrm>
            <a:off x="1259632" y="1700808"/>
            <a:ext cx="1080120" cy="288032"/>
            <a:chOff x="0" y="0"/>
            <a:chExt cx="618597" cy="309797"/>
          </a:xfrm>
        </p:grpSpPr>
        <p:sp>
          <p:nvSpPr>
            <p:cNvPr id="103" name="모서리가 둥근 직사각형 102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4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lvl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200" b="1" kern="1200" dirty="0" err="1"/>
                <a:t>특</a:t>
              </a:r>
              <a:r>
                <a:rPr lang="ko-KR" altLang="en-US" sz="1200" b="1" kern="1200" dirty="0"/>
                <a:t>      징</a:t>
              </a:r>
            </a:p>
          </p:txBody>
        </p:sp>
      </p:grpSp>
      <p:grpSp>
        <p:nvGrpSpPr>
          <p:cNvPr id="105" name="그룹 104"/>
          <p:cNvGrpSpPr/>
          <p:nvPr/>
        </p:nvGrpSpPr>
        <p:grpSpPr>
          <a:xfrm>
            <a:off x="4283968" y="1700808"/>
            <a:ext cx="1080120" cy="288032"/>
            <a:chOff x="0" y="0"/>
            <a:chExt cx="618597" cy="309797"/>
          </a:xfrm>
        </p:grpSpPr>
        <p:sp>
          <p:nvSpPr>
            <p:cNvPr id="106" name="모서리가 둥근 직사각형 105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7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 err="1"/>
                <a:t>준공제원</a:t>
              </a:r>
              <a:endParaRPr lang="ko-KR" altLang="en-US" sz="1200" b="1" dirty="0"/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4139952" y="6165304"/>
            <a:ext cx="1584176" cy="288032"/>
            <a:chOff x="0" y="0"/>
            <a:chExt cx="618597" cy="309797"/>
          </a:xfrm>
        </p:grpSpPr>
        <p:sp>
          <p:nvSpPr>
            <p:cNvPr id="109" name="모서리가 둥근 직사각형 108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0" name="모서리가 둥근 직사각형 5"/>
            <p:cNvSpPr/>
            <p:nvPr/>
          </p:nvSpPr>
          <p:spPr>
            <a:xfrm>
              <a:off x="15123" y="15124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 err="1"/>
                <a:t>가조립검사퍼포먼스</a:t>
              </a:r>
              <a:endParaRPr lang="zh-CN" altLang="en-US" sz="1200" b="1" dirty="0"/>
            </a:p>
          </p:txBody>
        </p:sp>
      </p:grpSp>
      <p:grpSp>
        <p:nvGrpSpPr>
          <p:cNvPr id="111" name="그룹 110"/>
          <p:cNvGrpSpPr/>
          <p:nvPr/>
        </p:nvGrpSpPr>
        <p:grpSpPr>
          <a:xfrm>
            <a:off x="7020272" y="6165304"/>
            <a:ext cx="1719808" cy="288032"/>
            <a:chOff x="0" y="0"/>
            <a:chExt cx="618597" cy="309797"/>
          </a:xfrm>
        </p:grpSpPr>
        <p:sp>
          <p:nvSpPr>
            <p:cNvPr id="112" name="모서리가 둥근 직사각형 111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3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/>
                <a:t>현장반입</a:t>
              </a:r>
              <a:r>
                <a:rPr lang="en-US" altLang="ko-KR" sz="1200" b="1" dirty="0"/>
                <a:t>/</a:t>
              </a:r>
              <a:r>
                <a:rPr lang="ko-KR" altLang="en-US" sz="1200" b="1" dirty="0"/>
                <a:t>설치작업</a:t>
              </a:r>
              <a:endParaRPr lang="zh-CN" alt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-1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03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77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 err="1">
                <a:latin typeface="FangSong" pitchFamily="49" charset="-122"/>
                <a:ea typeface="FangSong" pitchFamily="49" charset="-122"/>
              </a:rPr>
              <a:t>신성장개발부문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64" name="직사각형 63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직사각형 70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모서리가 둥근 직사각형 86"/>
          <p:cNvSpPr/>
          <p:nvPr/>
        </p:nvSpPr>
        <p:spPr>
          <a:xfrm>
            <a:off x="4607496" y="188640"/>
            <a:ext cx="4536504" cy="100811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b="1" dirty="0" err="1">
                <a:latin typeface="+mj-ea"/>
                <a:ea typeface="+mj-ea"/>
              </a:rPr>
              <a:t>원형다단식실린더게이트</a:t>
            </a:r>
            <a:r>
              <a:rPr lang="en-US" altLang="ko-KR" sz="2400" b="1" dirty="0">
                <a:latin typeface="+mj-ea"/>
                <a:ea typeface="+mj-ea"/>
              </a:rPr>
              <a:t>(</a:t>
            </a:r>
            <a:r>
              <a:rPr lang="de-AT" altLang="ko-KR" sz="2400" b="1" dirty="0">
                <a:latin typeface="+mj-ea"/>
                <a:ea typeface="+mj-ea"/>
              </a:rPr>
              <a:t>Cylinder Gate) _ </a:t>
            </a:r>
            <a:r>
              <a:rPr lang="ko-KR" altLang="en-US" sz="2400" b="1" dirty="0">
                <a:latin typeface="+mj-ea"/>
                <a:ea typeface="+mj-ea"/>
              </a:rPr>
              <a:t>국내최초</a:t>
            </a:r>
          </a:p>
        </p:txBody>
      </p:sp>
      <p:sp>
        <p:nvSpPr>
          <p:cNvPr id="82" name="모서리가 둥근 직사각형 81"/>
          <p:cNvSpPr/>
          <p:nvPr/>
        </p:nvSpPr>
        <p:spPr>
          <a:xfrm>
            <a:off x="3419872" y="3284984"/>
            <a:ext cx="2304256" cy="2664296"/>
          </a:xfrm>
          <a:prstGeom prst="roundRect">
            <a:avLst>
              <a:gd name="adj" fmla="val 6589"/>
            </a:avLst>
          </a:prstGeom>
          <a:blipFill>
            <a:blip r:embed="rId2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모서리가 둥근 직사각형 91"/>
          <p:cNvSpPr/>
          <p:nvPr/>
        </p:nvSpPr>
        <p:spPr>
          <a:xfrm>
            <a:off x="251520" y="3284984"/>
            <a:ext cx="2304256" cy="2664296"/>
          </a:xfrm>
          <a:prstGeom prst="roundRect">
            <a:avLst>
              <a:gd name="adj" fmla="val 6589"/>
            </a:avLst>
          </a:prstGeom>
          <a:blipFill>
            <a:blip r:embed="rId3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모서리가 둥근 직사각형 92"/>
          <p:cNvSpPr/>
          <p:nvPr/>
        </p:nvSpPr>
        <p:spPr>
          <a:xfrm>
            <a:off x="6516216" y="3284984"/>
            <a:ext cx="2304256" cy="2664296"/>
          </a:xfrm>
          <a:prstGeom prst="roundRect">
            <a:avLst>
              <a:gd name="adj" fmla="val 6589"/>
            </a:avLst>
          </a:prstGeom>
          <a:blipFill>
            <a:blip r:embed="rId4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줄무늬가 있는 오른쪽 화살표 95"/>
          <p:cNvSpPr/>
          <p:nvPr/>
        </p:nvSpPr>
        <p:spPr>
          <a:xfrm>
            <a:off x="2771800" y="4221088"/>
            <a:ext cx="504056" cy="68510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7" name="줄무늬가 있는 오른쪽 화살표 96"/>
          <p:cNvSpPr/>
          <p:nvPr/>
        </p:nvSpPr>
        <p:spPr>
          <a:xfrm>
            <a:off x="5940152" y="4221088"/>
            <a:ext cx="504056" cy="685105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대각선 방향의 모서리가 잘린 사각형 99"/>
          <p:cNvSpPr/>
          <p:nvPr/>
        </p:nvSpPr>
        <p:spPr>
          <a:xfrm>
            <a:off x="251520" y="1916832"/>
            <a:ext cx="1584176" cy="1224136"/>
          </a:xfrm>
          <a:prstGeom prst="snip2DiagRect">
            <a:avLst/>
          </a:prstGeom>
          <a:blipFill>
            <a:blip r:embed="rId5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1" name="대각선 방향의 모서리가 잘린 사각형 100"/>
          <p:cNvSpPr/>
          <p:nvPr/>
        </p:nvSpPr>
        <p:spPr>
          <a:xfrm>
            <a:off x="1907704" y="1916832"/>
            <a:ext cx="1584176" cy="1224136"/>
          </a:xfrm>
          <a:prstGeom prst="snip2DiagRect">
            <a:avLst/>
          </a:prstGeom>
          <a:blipFill>
            <a:blip r:embed="rId6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`</a:t>
            </a:r>
            <a:endParaRPr lang="ko-KR" altLang="en-US" dirty="0"/>
          </a:p>
        </p:txBody>
      </p:sp>
      <p:sp>
        <p:nvSpPr>
          <p:cNvPr id="102" name="대각선 방향의 모서리가 잘린 사각형 101"/>
          <p:cNvSpPr/>
          <p:nvPr/>
        </p:nvSpPr>
        <p:spPr>
          <a:xfrm>
            <a:off x="7236296" y="1916832"/>
            <a:ext cx="1584176" cy="1224136"/>
          </a:xfrm>
          <a:prstGeom prst="snip2DiagRect">
            <a:avLst/>
          </a:prstGeom>
          <a:blipFill>
            <a:blip r:embed="rId7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대각선 방향의 모서리가 잘린 사각형 102"/>
          <p:cNvSpPr/>
          <p:nvPr/>
        </p:nvSpPr>
        <p:spPr>
          <a:xfrm>
            <a:off x="3923928" y="1916832"/>
            <a:ext cx="1584176" cy="1224136"/>
          </a:xfrm>
          <a:prstGeom prst="snip2DiagRect">
            <a:avLst/>
          </a:prstGeom>
          <a:blipFill>
            <a:blip r:embed="rId8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대각선 방향의 모서리가 잘린 사각형 103"/>
          <p:cNvSpPr/>
          <p:nvPr/>
        </p:nvSpPr>
        <p:spPr>
          <a:xfrm>
            <a:off x="5580112" y="1916832"/>
            <a:ext cx="1584176" cy="1224136"/>
          </a:xfrm>
          <a:prstGeom prst="snip2DiagRect">
            <a:avLst/>
          </a:prstGeom>
          <a:blipFill>
            <a:blip r:embed="rId9" cstate="print"/>
            <a:stretch>
              <a:fillRect/>
            </a:stretch>
          </a:blip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5" name="그룹 104"/>
          <p:cNvGrpSpPr/>
          <p:nvPr/>
        </p:nvGrpSpPr>
        <p:grpSpPr>
          <a:xfrm>
            <a:off x="1259632" y="1484784"/>
            <a:ext cx="1512168" cy="288032"/>
            <a:chOff x="0" y="0"/>
            <a:chExt cx="618597" cy="309797"/>
          </a:xfrm>
        </p:grpSpPr>
        <p:sp>
          <p:nvSpPr>
            <p:cNvPr id="106" name="모서리가 둥근 직사각형 105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7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900" b="1" dirty="0"/>
                <a:t>관동제작</a:t>
              </a:r>
              <a:r>
                <a:rPr lang="en-US" altLang="ko-KR" sz="900" b="1" dirty="0"/>
                <a:t>, </a:t>
              </a:r>
              <a:r>
                <a:rPr lang="ko-KR" altLang="en-US" sz="900" b="1" dirty="0" err="1"/>
                <a:t>가조립검사</a:t>
              </a:r>
              <a:endParaRPr lang="ko-KR" altLang="en-US" sz="900" b="1" dirty="0"/>
            </a:p>
          </p:txBody>
        </p:sp>
      </p:grpSp>
      <p:grpSp>
        <p:nvGrpSpPr>
          <p:cNvPr id="108" name="그룹 107"/>
          <p:cNvGrpSpPr/>
          <p:nvPr/>
        </p:nvGrpSpPr>
        <p:grpSpPr>
          <a:xfrm>
            <a:off x="5436096" y="1484784"/>
            <a:ext cx="1656184" cy="288032"/>
            <a:chOff x="0" y="0"/>
            <a:chExt cx="618597" cy="309797"/>
          </a:xfrm>
        </p:grpSpPr>
        <p:sp>
          <p:nvSpPr>
            <p:cNvPr id="109" name="모서리가 둥근 직사각형 108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0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900" b="1" dirty="0" err="1"/>
                <a:t>신린더게이트</a:t>
              </a:r>
              <a:r>
                <a:rPr lang="ko-KR" altLang="en-US" sz="900" b="1" dirty="0"/>
                <a:t> 현장설치</a:t>
              </a:r>
            </a:p>
          </p:txBody>
        </p:sp>
      </p:grpSp>
      <p:cxnSp>
        <p:nvCxnSpPr>
          <p:cNvPr id="111" name="직선 연결선 110"/>
          <p:cNvCxnSpPr>
            <a:endCxn id="107" idx="1"/>
          </p:cNvCxnSpPr>
          <p:nvPr/>
        </p:nvCxnSpPr>
        <p:spPr>
          <a:xfrm>
            <a:off x="899592" y="1628800"/>
            <a:ext cx="39700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직선 연결선 111"/>
          <p:cNvCxnSpPr/>
          <p:nvPr/>
        </p:nvCxnSpPr>
        <p:spPr>
          <a:xfrm>
            <a:off x="899592" y="1628800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직선 연결선 119"/>
          <p:cNvCxnSpPr/>
          <p:nvPr/>
        </p:nvCxnSpPr>
        <p:spPr>
          <a:xfrm>
            <a:off x="4572000" y="1628800"/>
            <a:ext cx="901064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직선 연결선 120"/>
          <p:cNvCxnSpPr/>
          <p:nvPr/>
        </p:nvCxnSpPr>
        <p:spPr>
          <a:xfrm>
            <a:off x="2771800" y="1628800"/>
            <a:ext cx="3600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/>
          <p:cNvCxnSpPr/>
          <p:nvPr/>
        </p:nvCxnSpPr>
        <p:spPr>
          <a:xfrm>
            <a:off x="4572000" y="1628800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/>
          <p:cNvCxnSpPr/>
          <p:nvPr/>
        </p:nvCxnSpPr>
        <p:spPr>
          <a:xfrm>
            <a:off x="3131840" y="1628800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/>
          <p:cNvCxnSpPr/>
          <p:nvPr/>
        </p:nvCxnSpPr>
        <p:spPr>
          <a:xfrm>
            <a:off x="7092280" y="1628800"/>
            <a:ext cx="8640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/>
          <p:cNvCxnSpPr/>
          <p:nvPr/>
        </p:nvCxnSpPr>
        <p:spPr>
          <a:xfrm>
            <a:off x="7956376" y="1628800"/>
            <a:ext cx="0" cy="28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/>
          <p:cNvCxnSpPr>
            <a:stCxn id="109" idx="2"/>
            <a:endCxn id="104" idx="3"/>
          </p:cNvCxnSpPr>
          <p:nvPr/>
        </p:nvCxnSpPr>
        <p:spPr>
          <a:xfrm>
            <a:off x="6264188" y="1772816"/>
            <a:ext cx="108012" cy="14401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모서리가 둥근 직사각형 136"/>
          <p:cNvSpPr/>
          <p:nvPr/>
        </p:nvSpPr>
        <p:spPr>
          <a:xfrm>
            <a:off x="971600" y="6093296"/>
            <a:ext cx="6696744" cy="43204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tx1"/>
                </a:solidFill>
              </a:rPr>
              <a:t>댐에 설치하는 선택취수설비형식은 종전에는 </a:t>
            </a:r>
            <a:r>
              <a:rPr lang="ko-KR" altLang="en-US" sz="1100" b="1" dirty="0" err="1">
                <a:solidFill>
                  <a:schemeClr val="tx2">
                    <a:lumMod val="75000"/>
                  </a:schemeClr>
                </a:solidFill>
              </a:rPr>
              <a:t>다공식</a:t>
            </a:r>
            <a:r>
              <a:rPr lang="en-US" altLang="ko-KR" sz="1100" b="1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ko-KR" altLang="en-US" sz="1100" b="1" dirty="0">
                <a:solidFill>
                  <a:schemeClr val="tx2">
                    <a:lumMod val="75000"/>
                  </a:schemeClr>
                </a:solidFill>
              </a:rPr>
              <a:t>복식 </a:t>
            </a:r>
            <a:r>
              <a:rPr lang="ko-KR" altLang="en-US" sz="1100" b="1" dirty="0">
                <a:solidFill>
                  <a:schemeClr val="tx1"/>
                </a:solidFill>
              </a:rPr>
              <a:t>등의 취수설비들을 다수 적용하였으나</a:t>
            </a:r>
            <a:r>
              <a:rPr lang="en-US" altLang="ko-KR" sz="1100" b="1" dirty="0">
                <a:solidFill>
                  <a:schemeClr val="tx1"/>
                </a:solidFill>
              </a:rPr>
              <a:t>, </a:t>
            </a:r>
            <a:r>
              <a:rPr lang="ko-KR" altLang="en-US" sz="1100" b="1" dirty="0">
                <a:solidFill>
                  <a:srgbClr val="FF0000"/>
                </a:solidFill>
              </a:rPr>
              <a:t>최근에는 반원다단식</a:t>
            </a:r>
            <a:r>
              <a:rPr lang="en-US" altLang="ko-KR" sz="1100" b="1" dirty="0">
                <a:solidFill>
                  <a:srgbClr val="FF0000"/>
                </a:solidFill>
              </a:rPr>
              <a:t>, </a:t>
            </a:r>
            <a:r>
              <a:rPr lang="ko-KR" altLang="en-US" sz="1100" b="1" dirty="0">
                <a:solidFill>
                  <a:srgbClr val="FF0000"/>
                </a:solidFill>
              </a:rPr>
              <a:t>원형다단식</a:t>
            </a:r>
            <a:r>
              <a:rPr lang="en-US" altLang="ko-KR" sz="1100" b="1" dirty="0">
                <a:solidFill>
                  <a:srgbClr val="FF0000"/>
                </a:solidFill>
              </a:rPr>
              <a:t>, </a:t>
            </a:r>
            <a:r>
              <a:rPr lang="ko-KR" altLang="en-US" sz="1100" b="1" dirty="0" err="1">
                <a:solidFill>
                  <a:srgbClr val="FF0000"/>
                </a:solidFill>
              </a:rPr>
              <a:t>벨로즈식</a:t>
            </a:r>
            <a:r>
              <a:rPr lang="ko-KR" altLang="en-US" sz="1100" b="1" dirty="0">
                <a:solidFill>
                  <a:srgbClr val="FF0000"/>
                </a:solidFill>
              </a:rPr>
              <a:t> </a:t>
            </a:r>
            <a:r>
              <a:rPr lang="ko-KR" altLang="en-US" sz="1100" b="1" dirty="0">
                <a:solidFill>
                  <a:schemeClr val="tx1"/>
                </a:solidFill>
              </a:rPr>
              <a:t>등의 신기술개발로 조작의 편리성</a:t>
            </a:r>
            <a:r>
              <a:rPr lang="en-US" altLang="ko-KR" sz="1100" b="1" dirty="0">
                <a:solidFill>
                  <a:schemeClr val="tx1"/>
                </a:solidFill>
              </a:rPr>
              <a:t>, </a:t>
            </a:r>
            <a:r>
              <a:rPr lang="ko-KR" altLang="en-US" sz="1100" b="1" dirty="0">
                <a:solidFill>
                  <a:schemeClr val="tx1"/>
                </a:solidFill>
              </a:rPr>
              <a:t>신뢰성을 확보해 나가는 추세임</a:t>
            </a:r>
            <a:r>
              <a:rPr lang="en-US" altLang="ko-KR" sz="1400" b="1" dirty="0"/>
              <a:t>.</a:t>
            </a:r>
            <a:r>
              <a:rPr lang="ko-KR" altLang="en-US" sz="1400" b="1" dirty="0"/>
              <a:t> </a:t>
            </a:r>
          </a:p>
        </p:txBody>
      </p:sp>
      <p:sp>
        <p:nvSpPr>
          <p:cNvPr id="34" name="타원 33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5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-1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69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04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70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>
                <a:latin typeface="FangSong" pitchFamily="49" charset="-122"/>
                <a:ea typeface="FangSong" pitchFamily="49" charset="-122"/>
              </a:rPr>
              <a:t>신기술부문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57" name="직사각형 56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모서리가 둥근 직사각형 70"/>
          <p:cNvSpPr/>
          <p:nvPr/>
        </p:nvSpPr>
        <p:spPr>
          <a:xfrm>
            <a:off x="4031432" y="620688"/>
            <a:ext cx="5112568" cy="5785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b="1" dirty="0" err="1"/>
              <a:t>라이징섹터게이트</a:t>
            </a:r>
            <a:r>
              <a:rPr lang="en-US" altLang="ko-KR" sz="2400" b="1" dirty="0"/>
              <a:t>_</a:t>
            </a:r>
            <a:r>
              <a:rPr lang="ko-KR" altLang="en-US" sz="2400" b="1" dirty="0"/>
              <a:t>아시아최대</a:t>
            </a:r>
          </a:p>
        </p:txBody>
      </p:sp>
      <p:sp>
        <p:nvSpPr>
          <p:cNvPr id="51" name="타원 50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72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74" name="모서리가 둥근 직사각형 73"/>
          <p:cNvSpPr/>
          <p:nvPr/>
        </p:nvSpPr>
        <p:spPr>
          <a:xfrm>
            <a:off x="179512" y="1484784"/>
            <a:ext cx="2736304" cy="4968552"/>
          </a:xfrm>
          <a:prstGeom prst="roundRect">
            <a:avLst>
              <a:gd name="adj" fmla="val 568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dirty="0"/>
              <a:t> </a:t>
            </a:r>
            <a:endParaRPr lang="en-US" altLang="ko-KR" sz="1100" b="1" dirty="0"/>
          </a:p>
          <a:p>
            <a:endParaRPr lang="en-US" altLang="ko-KR" sz="1100" b="1" dirty="0">
              <a:solidFill>
                <a:srgbClr val="FF0000"/>
              </a:solidFill>
            </a:endParaRPr>
          </a:p>
          <a:p>
            <a:endParaRPr lang="en-US" altLang="ko-KR" sz="1100" b="1" dirty="0">
              <a:solidFill>
                <a:srgbClr val="FF0000"/>
              </a:solidFill>
            </a:endParaRPr>
          </a:p>
          <a:p>
            <a:r>
              <a:rPr lang="en-US" altLang="ko-KR" sz="1100" b="1" dirty="0">
                <a:solidFill>
                  <a:srgbClr val="FF0000"/>
                </a:solidFill>
              </a:rPr>
              <a:t>[ </a:t>
            </a:r>
            <a:r>
              <a:rPr lang="ko-KR" altLang="en-US" sz="1100" b="1" dirty="0">
                <a:solidFill>
                  <a:srgbClr val="FF0000"/>
                </a:solidFill>
              </a:rPr>
              <a:t>평상</a:t>
            </a:r>
            <a:r>
              <a:rPr lang="en-US" altLang="ko-KR" sz="1100" b="1" dirty="0">
                <a:solidFill>
                  <a:srgbClr val="FF0000"/>
                </a:solidFill>
              </a:rPr>
              <a:t>, </a:t>
            </a:r>
            <a:r>
              <a:rPr lang="ko-KR" altLang="en-US" sz="1100" b="1" dirty="0" err="1">
                <a:solidFill>
                  <a:srgbClr val="FF0000"/>
                </a:solidFill>
              </a:rPr>
              <a:t>홍수시</a:t>
            </a:r>
            <a:r>
              <a:rPr lang="ko-KR" altLang="en-US" sz="1100" b="1" dirty="0">
                <a:solidFill>
                  <a:srgbClr val="FF0000"/>
                </a:solidFill>
              </a:rPr>
              <a:t> 조작이 용이 </a:t>
            </a:r>
            <a:r>
              <a:rPr lang="en-US" altLang="ko-KR" sz="1100" b="1" dirty="0">
                <a:solidFill>
                  <a:srgbClr val="FF0000"/>
                </a:solidFill>
              </a:rPr>
              <a:t>]</a:t>
            </a:r>
            <a:endParaRPr lang="ko-KR" altLang="en-US" sz="1100" b="1" dirty="0">
              <a:solidFill>
                <a:srgbClr val="FF0000"/>
              </a:solidFill>
            </a:endParaRPr>
          </a:p>
          <a:p>
            <a:r>
              <a:rPr lang="ko-KR" altLang="en-US" sz="1100" dirty="0"/>
              <a:t>  </a:t>
            </a:r>
            <a:r>
              <a:rPr lang="ko-KR" altLang="en-US" sz="1100" dirty="0">
                <a:solidFill>
                  <a:schemeClr val="tx1"/>
                </a:solidFill>
              </a:rPr>
              <a:t>상 하단의 </a:t>
            </a:r>
            <a:r>
              <a:rPr lang="ko-KR" altLang="en-US" sz="1100" dirty="0" err="1">
                <a:solidFill>
                  <a:schemeClr val="tx1"/>
                </a:solidFill>
              </a:rPr>
              <a:t>절환이</a:t>
            </a:r>
            <a:r>
              <a:rPr lang="ko-KR" altLang="en-US" sz="1100" dirty="0">
                <a:solidFill>
                  <a:schemeClr val="tx1"/>
                </a:solidFill>
              </a:rPr>
              <a:t> 없기 때문에 늦은 조작이 없고 홍수제어의 신뢰성확보</a:t>
            </a:r>
          </a:p>
          <a:p>
            <a:r>
              <a:rPr lang="en-US" altLang="ko-KR" sz="1100" dirty="0">
                <a:solidFill>
                  <a:schemeClr val="tx1"/>
                </a:solidFill>
              </a:rPr>
              <a:t>(Overflow Underflow)</a:t>
            </a:r>
          </a:p>
          <a:p>
            <a:endParaRPr lang="ko-KR" altLang="en-US" sz="1100" dirty="0"/>
          </a:p>
          <a:p>
            <a:r>
              <a:rPr lang="en-US" altLang="ko-KR" sz="1100" b="1" dirty="0">
                <a:solidFill>
                  <a:srgbClr val="FF0000"/>
                </a:solidFill>
              </a:rPr>
              <a:t>[ </a:t>
            </a:r>
            <a:r>
              <a:rPr lang="ko-KR" altLang="en-US" sz="1100" b="1" dirty="0">
                <a:solidFill>
                  <a:srgbClr val="FF0000"/>
                </a:solidFill>
              </a:rPr>
              <a:t>배사 성능이 우수 </a:t>
            </a:r>
            <a:r>
              <a:rPr lang="en-US" altLang="ko-KR" sz="1100" b="1" dirty="0">
                <a:solidFill>
                  <a:srgbClr val="FF0000"/>
                </a:solidFill>
              </a:rPr>
              <a:t>]</a:t>
            </a:r>
            <a:endParaRPr lang="ko-KR" altLang="en-US" sz="1100" b="1" dirty="0">
              <a:solidFill>
                <a:srgbClr val="FF0000"/>
              </a:solidFill>
            </a:endParaRPr>
          </a:p>
          <a:p>
            <a:r>
              <a:rPr lang="ko-KR" altLang="en-US" sz="1100" dirty="0">
                <a:solidFill>
                  <a:schemeClr val="tx1"/>
                </a:solidFill>
              </a:rPr>
              <a:t>  상류구역의 </a:t>
            </a:r>
            <a:r>
              <a:rPr lang="ko-KR" altLang="en-US" sz="1100" dirty="0" err="1">
                <a:solidFill>
                  <a:schemeClr val="tx1"/>
                </a:solidFill>
              </a:rPr>
              <a:t>플러싱</a:t>
            </a:r>
            <a:r>
              <a:rPr lang="ko-KR" altLang="en-US" sz="1100" dirty="0">
                <a:solidFill>
                  <a:schemeClr val="tx1"/>
                </a:solidFill>
              </a:rPr>
              <a:t> 범위는 </a:t>
            </a:r>
            <a:r>
              <a:rPr lang="en-US" altLang="ko-KR" sz="1100" dirty="0">
                <a:solidFill>
                  <a:schemeClr val="tx1"/>
                </a:solidFill>
              </a:rPr>
              <a:t>2</a:t>
            </a:r>
            <a:r>
              <a:rPr lang="ko-KR" altLang="en-US" sz="1100" dirty="0" err="1">
                <a:solidFill>
                  <a:schemeClr val="tx1"/>
                </a:solidFill>
              </a:rPr>
              <a:t>단식게이트의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en-US" altLang="ko-KR" sz="1100" dirty="0">
                <a:solidFill>
                  <a:schemeClr val="tx1"/>
                </a:solidFill>
              </a:rPr>
              <a:t>4</a:t>
            </a:r>
            <a:r>
              <a:rPr lang="ko-KR" altLang="en-US" sz="1100" dirty="0">
                <a:solidFill>
                  <a:schemeClr val="tx1"/>
                </a:solidFill>
              </a:rPr>
              <a:t>배정도 넓은 범위로 우수한 배사효과</a:t>
            </a:r>
            <a:endParaRPr lang="en-US" altLang="ko-KR" sz="1100" dirty="0">
              <a:solidFill>
                <a:schemeClr val="tx1"/>
              </a:solidFill>
            </a:endParaRPr>
          </a:p>
          <a:p>
            <a:endParaRPr lang="ko-KR" altLang="en-US" sz="1100" dirty="0"/>
          </a:p>
          <a:p>
            <a:r>
              <a:rPr lang="en-US" altLang="ko-KR" sz="1100" b="1" dirty="0">
                <a:solidFill>
                  <a:srgbClr val="FF0000"/>
                </a:solidFill>
              </a:rPr>
              <a:t>[ </a:t>
            </a:r>
            <a:r>
              <a:rPr lang="ko-KR" altLang="en-US" sz="1100" b="1" dirty="0">
                <a:solidFill>
                  <a:srgbClr val="FF0000"/>
                </a:solidFill>
              </a:rPr>
              <a:t>설비의 </a:t>
            </a:r>
            <a:r>
              <a:rPr lang="en-US" altLang="ko-KR" sz="1100" b="1" dirty="0">
                <a:solidFill>
                  <a:srgbClr val="FF0000"/>
                </a:solidFill>
              </a:rPr>
              <a:t>Maintenance </a:t>
            </a:r>
            <a:r>
              <a:rPr lang="ko-KR" altLang="en-US" sz="1100" b="1" dirty="0">
                <a:solidFill>
                  <a:srgbClr val="FF0000"/>
                </a:solidFill>
              </a:rPr>
              <a:t>작업이 용이 </a:t>
            </a:r>
            <a:r>
              <a:rPr lang="en-US" altLang="ko-KR" sz="1100" b="1" dirty="0">
                <a:solidFill>
                  <a:srgbClr val="FF0000"/>
                </a:solidFill>
              </a:rPr>
              <a:t>]</a:t>
            </a:r>
            <a:endParaRPr lang="ko-KR" altLang="en-US" sz="1100" b="1" dirty="0">
              <a:solidFill>
                <a:srgbClr val="FF0000"/>
              </a:solidFill>
            </a:endParaRPr>
          </a:p>
          <a:p>
            <a:r>
              <a:rPr lang="ko-KR" altLang="en-US" sz="1100" dirty="0"/>
              <a:t>  </a:t>
            </a:r>
            <a:r>
              <a:rPr lang="ko-KR" altLang="en-US" sz="1100" dirty="0" err="1">
                <a:solidFill>
                  <a:schemeClr val="tx1"/>
                </a:solidFill>
              </a:rPr>
              <a:t>구동부는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ko-KR" altLang="en-US" sz="1100" dirty="0" err="1">
                <a:solidFill>
                  <a:schemeClr val="tx1"/>
                </a:solidFill>
              </a:rPr>
              <a:t>피니언을</a:t>
            </a:r>
            <a:r>
              <a:rPr lang="ko-KR" altLang="en-US" sz="1100" dirty="0">
                <a:solidFill>
                  <a:schemeClr val="tx1"/>
                </a:solidFill>
              </a:rPr>
              <a:t> 회전시키는 유압모터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 err="1">
                <a:solidFill>
                  <a:schemeClr val="tx1"/>
                </a:solidFill>
              </a:rPr>
              <a:t>유압유닛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배관 등 설치 구성수가 적고 </a:t>
            </a:r>
            <a:r>
              <a:rPr lang="ko-KR" altLang="en-US" sz="1100" dirty="0" err="1">
                <a:solidFill>
                  <a:schemeClr val="tx1"/>
                </a:solidFill>
              </a:rPr>
              <a:t>윈치식보다</a:t>
            </a:r>
            <a:r>
              <a:rPr lang="ko-KR" altLang="en-US" sz="1100" dirty="0">
                <a:solidFill>
                  <a:schemeClr val="tx1"/>
                </a:solidFill>
              </a:rPr>
              <a:t> 유지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관리가 용이</a:t>
            </a:r>
            <a:endParaRPr lang="en-US" altLang="ko-KR" sz="1100" dirty="0">
              <a:solidFill>
                <a:schemeClr val="tx1"/>
              </a:solidFill>
            </a:endParaRPr>
          </a:p>
          <a:p>
            <a:endParaRPr lang="ko-KR" altLang="en-US" sz="1100" dirty="0"/>
          </a:p>
          <a:p>
            <a:r>
              <a:rPr lang="en-US" altLang="ko-KR" sz="1100" b="1" dirty="0">
                <a:solidFill>
                  <a:srgbClr val="FF0000"/>
                </a:solidFill>
              </a:rPr>
              <a:t>[ </a:t>
            </a:r>
            <a:r>
              <a:rPr lang="ko-KR" altLang="en-US" sz="1100" b="1" dirty="0" err="1">
                <a:solidFill>
                  <a:srgbClr val="FF0000"/>
                </a:solidFill>
              </a:rPr>
              <a:t>스포일러불필요</a:t>
            </a:r>
            <a:r>
              <a:rPr lang="en-US" altLang="ko-KR" sz="1100" b="1" dirty="0">
                <a:solidFill>
                  <a:srgbClr val="FF0000"/>
                </a:solidFill>
              </a:rPr>
              <a:t>,</a:t>
            </a:r>
            <a:r>
              <a:rPr lang="ko-KR" altLang="en-US" sz="1100" b="1" dirty="0">
                <a:solidFill>
                  <a:srgbClr val="FF0000"/>
                </a:solidFill>
              </a:rPr>
              <a:t> </a:t>
            </a:r>
            <a:r>
              <a:rPr lang="ko-KR" altLang="en-US" sz="1100" b="1" dirty="0" err="1">
                <a:solidFill>
                  <a:srgbClr val="FF0000"/>
                </a:solidFill>
              </a:rPr>
              <a:t>저주파진동없음</a:t>
            </a:r>
            <a:r>
              <a:rPr lang="ko-KR" altLang="en-US" sz="1100" b="1" dirty="0">
                <a:solidFill>
                  <a:srgbClr val="FF0000"/>
                </a:solidFill>
              </a:rPr>
              <a:t> </a:t>
            </a:r>
            <a:r>
              <a:rPr lang="en-US" altLang="ko-KR" sz="1100" b="1" dirty="0">
                <a:solidFill>
                  <a:srgbClr val="FF0000"/>
                </a:solidFill>
              </a:rPr>
              <a:t>]</a:t>
            </a:r>
            <a:endParaRPr lang="ko-KR" altLang="en-US" sz="1100" b="1" dirty="0">
              <a:solidFill>
                <a:srgbClr val="FF0000"/>
              </a:solidFill>
            </a:endParaRPr>
          </a:p>
          <a:p>
            <a:r>
              <a:rPr lang="ko-KR" altLang="en-US" sz="1100" dirty="0"/>
              <a:t>  </a:t>
            </a:r>
            <a:r>
              <a:rPr lang="ko-KR" altLang="en-US" sz="1100" dirty="0" err="1">
                <a:solidFill>
                  <a:schemeClr val="tx1"/>
                </a:solidFill>
              </a:rPr>
              <a:t>비체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ko-KR" altLang="en-US" sz="1100" dirty="0" err="1">
                <a:solidFill>
                  <a:schemeClr val="tx1"/>
                </a:solidFill>
              </a:rPr>
              <a:t>하류면의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ko-KR" altLang="en-US" sz="1100" dirty="0" err="1">
                <a:solidFill>
                  <a:schemeClr val="tx1"/>
                </a:solidFill>
              </a:rPr>
              <a:t>배면판이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ko-KR" altLang="en-US" sz="1100" dirty="0" err="1">
                <a:solidFill>
                  <a:schemeClr val="tx1"/>
                </a:solidFill>
              </a:rPr>
              <a:t>낙하수를</a:t>
            </a:r>
            <a:r>
              <a:rPr lang="ko-KR" altLang="en-US" sz="1100" dirty="0">
                <a:solidFill>
                  <a:schemeClr val="tx1"/>
                </a:solidFill>
              </a:rPr>
              <a:t> 박리시키지 않는 경사로 설치하기 때문에 </a:t>
            </a:r>
            <a:r>
              <a:rPr lang="ko-KR" altLang="en-US" sz="1100" dirty="0" err="1">
                <a:solidFill>
                  <a:schemeClr val="tx1"/>
                </a:solidFill>
              </a:rPr>
              <a:t>공동부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ko-KR" altLang="en-US" sz="1100" dirty="0" err="1">
                <a:solidFill>
                  <a:schemeClr val="tx1"/>
                </a:solidFill>
              </a:rPr>
              <a:t>미발생</a:t>
            </a:r>
            <a:endParaRPr lang="en-US" altLang="ko-KR" sz="1100" dirty="0">
              <a:solidFill>
                <a:schemeClr val="tx1"/>
              </a:solidFill>
            </a:endParaRPr>
          </a:p>
          <a:p>
            <a:endParaRPr lang="en-US" altLang="ko-KR" sz="1100" dirty="0"/>
          </a:p>
          <a:p>
            <a:r>
              <a:rPr lang="en-US" altLang="ko-KR" sz="1100" b="1" dirty="0">
                <a:solidFill>
                  <a:srgbClr val="FF0000"/>
                </a:solidFill>
              </a:rPr>
              <a:t>[ </a:t>
            </a:r>
            <a:r>
              <a:rPr lang="ko-KR" altLang="en-US" sz="1100" b="1" dirty="0">
                <a:solidFill>
                  <a:srgbClr val="FF0000"/>
                </a:solidFill>
              </a:rPr>
              <a:t>대형 토목구조물 불필요 </a:t>
            </a:r>
            <a:r>
              <a:rPr lang="en-US" altLang="ko-KR" sz="1100" b="1" dirty="0">
                <a:solidFill>
                  <a:srgbClr val="FF0000"/>
                </a:solidFill>
              </a:rPr>
              <a:t>]</a:t>
            </a:r>
            <a:endParaRPr lang="ko-KR" altLang="en-US" sz="1100" b="1" dirty="0">
              <a:solidFill>
                <a:srgbClr val="FF0000"/>
              </a:solidFill>
            </a:endParaRPr>
          </a:p>
          <a:p>
            <a:r>
              <a:rPr lang="ko-KR" altLang="en-US" sz="1100" dirty="0">
                <a:solidFill>
                  <a:schemeClr val="tx1"/>
                </a:solidFill>
              </a:rPr>
              <a:t>  큰 조작대</a:t>
            </a:r>
            <a:r>
              <a:rPr lang="en-US" altLang="ko-KR" sz="1100" dirty="0">
                <a:solidFill>
                  <a:schemeClr val="tx1"/>
                </a:solidFill>
              </a:rPr>
              <a:t>, Pier</a:t>
            </a:r>
            <a:r>
              <a:rPr lang="ko-KR" altLang="en-US" sz="1100" dirty="0">
                <a:solidFill>
                  <a:schemeClr val="tx1"/>
                </a:solidFill>
              </a:rPr>
              <a:t>는 불필요 하며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>
                <a:solidFill>
                  <a:schemeClr val="tx1"/>
                </a:solidFill>
              </a:rPr>
              <a:t>개폐장치 </a:t>
            </a:r>
            <a:r>
              <a:rPr lang="ko-KR" altLang="en-US" sz="1100" dirty="0" err="1">
                <a:solidFill>
                  <a:schemeClr val="tx1"/>
                </a:solidFill>
              </a:rPr>
              <a:t>구동부를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en-US" altLang="ko-KR" sz="1100" dirty="0">
                <a:solidFill>
                  <a:schemeClr val="tx1"/>
                </a:solidFill>
              </a:rPr>
              <a:t>Pier </a:t>
            </a:r>
            <a:r>
              <a:rPr lang="ko-KR" altLang="en-US" sz="1100" dirty="0">
                <a:solidFill>
                  <a:schemeClr val="tx1"/>
                </a:solidFill>
              </a:rPr>
              <a:t>내부에 </a:t>
            </a:r>
            <a:r>
              <a:rPr lang="ko-KR" altLang="en-US" sz="1100" dirty="0" err="1">
                <a:solidFill>
                  <a:schemeClr val="tx1"/>
                </a:solidFill>
              </a:rPr>
              <a:t>격납할</a:t>
            </a:r>
            <a:r>
              <a:rPr lang="ko-KR" altLang="en-US" sz="1100" dirty="0">
                <a:solidFill>
                  <a:schemeClr val="tx1"/>
                </a:solidFill>
              </a:rPr>
              <a:t> 수 있어 </a:t>
            </a:r>
            <a:r>
              <a:rPr lang="ko-KR" altLang="en-US" sz="1100" dirty="0" err="1">
                <a:solidFill>
                  <a:schemeClr val="tx1"/>
                </a:solidFill>
              </a:rPr>
              <a:t>경관성이</a:t>
            </a:r>
            <a:r>
              <a:rPr lang="ko-KR" altLang="en-US" sz="1100" dirty="0">
                <a:solidFill>
                  <a:schemeClr val="tx1"/>
                </a:solidFill>
              </a:rPr>
              <a:t> 우수</a:t>
            </a:r>
            <a:endParaRPr lang="en-US" altLang="ko-KR" sz="1100" dirty="0">
              <a:solidFill>
                <a:schemeClr val="tx1"/>
              </a:solidFill>
            </a:endParaRPr>
          </a:p>
        </p:txBody>
      </p:sp>
      <p:sp>
        <p:nvSpPr>
          <p:cNvPr id="75" name="모서리가 둥근 직사각형 74"/>
          <p:cNvSpPr/>
          <p:nvPr/>
        </p:nvSpPr>
        <p:spPr>
          <a:xfrm>
            <a:off x="2987824" y="1484784"/>
            <a:ext cx="2952328" cy="2520280"/>
          </a:xfrm>
          <a:prstGeom prst="roundRect">
            <a:avLst>
              <a:gd name="adj" fmla="val 557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>
                <a:solidFill>
                  <a:schemeClr val="tx1"/>
                </a:solidFill>
              </a:rPr>
              <a:t> </a:t>
            </a:r>
            <a:endParaRPr lang="en-US" altLang="ko-KR" sz="1100" b="1" dirty="0">
              <a:solidFill>
                <a:schemeClr val="tx1"/>
              </a:solidFill>
            </a:endParaRPr>
          </a:p>
          <a:p>
            <a:endParaRPr lang="en-US" altLang="zh-CN" sz="1100" dirty="0">
              <a:solidFill>
                <a:schemeClr val="tx1"/>
              </a:solidFill>
            </a:endParaRPr>
          </a:p>
          <a:p>
            <a:r>
              <a:rPr lang="ko-KR" altLang="en-US" sz="1100" b="1" dirty="0">
                <a:solidFill>
                  <a:schemeClr val="tx1"/>
                </a:solidFill>
              </a:rPr>
              <a:t> </a:t>
            </a:r>
            <a:endParaRPr lang="en-US" altLang="ko-KR" sz="1100" b="1" dirty="0">
              <a:solidFill>
                <a:schemeClr val="tx1"/>
              </a:solidFill>
            </a:endParaRPr>
          </a:p>
          <a:p>
            <a:r>
              <a:rPr lang="en-US" altLang="zh-CN" sz="1100" dirty="0">
                <a:solidFill>
                  <a:schemeClr val="tx1"/>
                </a:solidFill>
              </a:rPr>
              <a:t>▶ </a:t>
            </a:r>
            <a:r>
              <a:rPr lang="ko-KR" altLang="en-US" sz="1100" dirty="0">
                <a:solidFill>
                  <a:schemeClr val="tx1"/>
                </a:solidFill>
              </a:rPr>
              <a:t>사  업  명 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낙동강 </a:t>
            </a:r>
            <a:r>
              <a:rPr lang="en-US" altLang="ko-KR" sz="1100" dirty="0">
                <a:solidFill>
                  <a:schemeClr val="tx1"/>
                </a:solidFill>
              </a:rPr>
              <a:t>23</a:t>
            </a:r>
            <a:r>
              <a:rPr lang="ko-KR" altLang="en-US" sz="1100" dirty="0">
                <a:solidFill>
                  <a:schemeClr val="tx1"/>
                </a:solidFill>
              </a:rPr>
              <a:t>공구 </a:t>
            </a:r>
            <a:r>
              <a:rPr lang="en-US" altLang="ko-KR" sz="1100" dirty="0">
                <a:solidFill>
                  <a:schemeClr val="tx1"/>
                </a:solidFill>
              </a:rPr>
              <a:t>(</a:t>
            </a:r>
            <a:r>
              <a:rPr lang="ko-KR" altLang="en-US" sz="1100" dirty="0">
                <a:solidFill>
                  <a:schemeClr val="tx1"/>
                </a:solidFill>
              </a:rPr>
              <a:t>강정보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  <a:p>
            <a:r>
              <a:rPr lang="en-US" altLang="zh-CN" sz="1100" dirty="0">
                <a:solidFill>
                  <a:schemeClr val="tx1"/>
                </a:solidFill>
              </a:rPr>
              <a:t>▶ </a:t>
            </a:r>
            <a:r>
              <a:rPr lang="ko-KR" altLang="en-US" sz="1100" dirty="0">
                <a:solidFill>
                  <a:schemeClr val="tx1"/>
                </a:solidFill>
              </a:rPr>
              <a:t>형        식 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en-US" altLang="ko-KR" sz="1100" dirty="0">
                <a:solidFill>
                  <a:schemeClr val="tx1"/>
                </a:solidFill>
              </a:rPr>
              <a:t>Rising Sector Gate</a:t>
            </a:r>
          </a:p>
          <a:p>
            <a:r>
              <a:rPr lang="en-US" altLang="zh-CN" sz="1100" dirty="0">
                <a:solidFill>
                  <a:schemeClr val="tx1"/>
                </a:solidFill>
              </a:rPr>
              <a:t>▶ </a:t>
            </a:r>
            <a:r>
              <a:rPr lang="ko-KR" altLang="en-US" sz="1100" dirty="0">
                <a:solidFill>
                  <a:schemeClr val="tx1"/>
                </a:solidFill>
              </a:rPr>
              <a:t>수        량 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en-US" altLang="ko-KR" sz="1100" dirty="0">
                <a:solidFill>
                  <a:schemeClr val="tx1"/>
                </a:solidFill>
              </a:rPr>
              <a:t>2</a:t>
            </a:r>
            <a:r>
              <a:rPr lang="ko-KR" altLang="en-US" sz="1100" dirty="0">
                <a:solidFill>
                  <a:schemeClr val="tx1"/>
                </a:solidFill>
              </a:rPr>
              <a:t>문</a:t>
            </a:r>
          </a:p>
          <a:p>
            <a:r>
              <a:rPr lang="en-US" altLang="zh-CN" sz="1100" dirty="0">
                <a:solidFill>
                  <a:schemeClr val="tx1"/>
                </a:solidFill>
              </a:rPr>
              <a:t>▶ </a:t>
            </a:r>
            <a:r>
              <a:rPr lang="ko-KR" altLang="en-US" sz="1100" dirty="0" err="1">
                <a:solidFill>
                  <a:schemeClr val="tx1"/>
                </a:solidFill>
              </a:rPr>
              <a:t>규</a:t>
            </a:r>
            <a:r>
              <a:rPr lang="ko-KR" altLang="en-US" sz="1100" dirty="0">
                <a:solidFill>
                  <a:schemeClr val="tx1"/>
                </a:solidFill>
              </a:rPr>
              <a:t>        모  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en-US" altLang="ko-KR" sz="1100" dirty="0">
                <a:solidFill>
                  <a:schemeClr val="tx1"/>
                </a:solidFill>
              </a:rPr>
              <a:t>45.0m X 11.7m (R=8.0m)</a:t>
            </a:r>
          </a:p>
          <a:p>
            <a:r>
              <a:rPr lang="en-US" altLang="zh-CN" sz="1100" dirty="0">
                <a:solidFill>
                  <a:schemeClr val="tx1"/>
                </a:solidFill>
              </a:rPr>
              <a:t>▶ </a:t>
            </a:r>
            <a:r>
              <a:rPr lang="ko-KR" altLang="en-US" sz="1100" dirty="0">
                <a:solidFill>
                  <a:schemeClr val="tx1"/>
                </a:solidFill>
              </a:rPr>
              <a:t>수밀 방식 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ko-KR" altLang="en-US" sz="1100" dirty="0" err="1">
                <a:solidFill>
                  <a:schemeClr val="tx1"/>
                </a:solidFill>
              </a:rPr>
              <a:t>측부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 err="1">
                <a:solidFill>
                  <a:schemeClr val="tx1"/>
                </a:solidFill>
              </a:rPr>
              <a:t>케이슨형</a:t>
            </a:r>
            <a:r>
              <a:rPr lang="en-US" altLang="ko-KR" sz="1100" dirty="0">
                <a:solidFill>
                  <a:schemeClr val="tx1"/>
                </a:solidFill>
              </a:rPr>
              <a:t>. </a:t>
            </a:r>
          </a:p>
          <a:p>
            <a:r>
              <a:rPr lang="en-US" altLang="ko-KR" sz="1100" dirty="0">
                <a:solidFill>
                  <a:schemeClr val="tx1"/>
                </a:solidFill>
              </a:rPr>
              <a:t>                        </a:t>
            </a:r>
            <a:r>
              <a:rPr lang="ko-KR" altLang="en-US" sz="1100" dirty="0">
                <a:solidFill>
                  <a:schemeClr val="tx1"/>
                </a:solidFill>
              </a:rPr>
              <a:t>하부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 err="1">
                <a:solidFill>
                  <a:schemeClr val="tx1"/>
                </a:solidFill>
              </a:rPr>
              <a:t>멤브렌형</a:t>
            </a:r>
            <a:endParaRPr lang="ko-KR" altLang="en-US" sz="1100" dirty="0">
              <a:solidFill>
                <a:schemeClr val="tx1"/>
              </a:solidFill>
            </a:endParaRPr>
          </a:p>
          <a:p>
            <a:r>
              <a:rPr lang="en-US" altLang="zh-CN" sz="1100" dirty="0">
                <a:solidFill>
                  <a:schemeClr val="tx1"/>
                </a:solidFill>
              </a:rPr>
              <a:t>▶ </a:t>
            </a:r>
            <a:r>
              <a:rPr lang="ko-KR" altLang="en-US" sz="1100" dirty="0">
                <a:solidFill>
                  <a:schemeClr val="tx1"/>
                </a:solidFill>
              </a:rPr>
              <a:t>개폐 장치 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ko-KR" altLang="en-US" sz="1100" dirty="0" err="1">
                <a:solidFill>
                  <a:schemeClr val="tx1"/>
                </a:solidFill>
              </a:rPr>
              <a:t>유압모터핀랙식</a:t>
            </a:r>
            <a:r>
              <a:rPr lang="ko-KR" altLang="en-US" sz="1100" dirty="0">
                <a:solidFill>
                  <a:schemeClr val="tx1"/>
                </a:solidFill>
              </a:rPr>
              <a:t> 양측구동</a:t>
            </a:r>
            <a:r>
              <a:rPr lang="en-US" altLang="ko-KR" sz="1100" dirty="0">
                <a:solidFill>
                  <a:schemeClr val="tx1"/>
                </a:solidFill>
              </a:rPr>
              <a:t>,</a:t>
            </a:r>
          </a:p>
          <a:p>
            <a:r>
              <a:rPr lang="en-US" altLang="ko-KR" sz="1100" dirty="0">
                <a:solidFill>
                  <a:schemeClr val="tx1"/>
                </a:solidFill>
              </a:rPr>
              <a:t>                        10</a:t>
            </a:r>
            <a:r>
              <a:rPr lang="ko-KR" altLang="en-US" sz="1100" dirty="0">
                <a:solidFill>
                  <a:schemeClr val="tx1"/>
                </a:solidFill>
              </a:rPr>
              <a:t>대</a:t>
            </a:r>
            <a:r>
              <a:rPr lang="en-US" altLang="ko-KR" sz="1100" dirty="0">
                <a:solidFill>
                  <a:schemeClr val="tx1"/>
                </a:solidFill>
              </a:rPr>
              <a:t>/</a:t>
            </a:r>
            <a:r>
              <a:rPr lang="ko-KR" altLang="en-US" sz="1100" dirty="0">
                <a:solidFill>
                  <a:schemeClr val="tx1"/>
                </a:solidFill>
              </a:rPr>
              <a:t>문당</a:t>
            </a:r>
          </a:p>
          <a:p>
            <a:r>
              <a:rPr lang="en-US" altLang="zh-CN" sz="1100" dirty="0">
                <a:solidFill>
                  <a:schemeClr val="tx1"/>
                </a:solidFill>
              </a:rPr>
              <a:t>▶</a:t>
            </a:r>
            <a:r>
              <a:rPr lang="ko-KR" altLang="en-US" sz="1100" dirty="0">
                <a:solidFill>
                  <a:schemeClr val="tx1"/>
                </a:solidFill>
              </a:rPr>
              <a:t>수문 구성  </a:t>
            </a:r>
            <a:r>
              <a:rPr lang="en-US" altLang="ko-KR" sz="1100" dirty="0">
                <a:solidFill>
                  <a:schemeClr val="tx1"/>
                </a:solidFill>
              </a:rPr>
              <a:t>: 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r>
              <a:rPr lang="ko-KR" altLang="en-US" sz="1100" dirty="0" err="1">
                <a:solidFill>
                  <a:schemeClr val="tx1"/>
                </a:solidFill>
              </a:rPr>
              <a:t>비체부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  <a:r>
              <a:rPr lang="ko-KR" altLang="en-US" sz="1100" dirty="0" err="1">
                <a:solidFill>
                  <a:schemeClr val="tx1"/>
                </a:solidFill>
              </a:rPr>
              <a:t>단부원반부</a:t>
            </a:r>
            <a:r>
              <a:rPr lang="en-US" altLang="ko-KR" sz="1100" dirty="0">
                <a:solidFill>
                  <a:schemeClr val="tx1"/>
                </a:solidFill>
              </a:rPr>
              <a:t>, </a:t>
            </a:r>
          </a:p>
          <a:p>
            <a:r>
              <a:rPr lang="en-US" altLang="ko-KR" sz="1100" dirty="0">
                <a:solidFill>
                  <a:schemeClr val="tx1"/>
                </a:solidFill>
              </a:rPr>
              <a:t>                        </a:t>
            </a:r>
            <a:r>
              <a:rPr lang="ko-KR" altLang="en-US" sz="1100" dirty="0" err="1">
                <a:solidFill>
                  <a:schemeClr val="tx1"/>
                </a:solidFill>
              </a:rPr>
              <a:t>중심축부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p:grpSp>
        <p:nvGrpSpPr>
          <p:cNvPr id="82" name="그룹 81"/>
          <p:cNvGrpSpPr/>
          <p:nvPr/>
        </p:nvGrpSpPr>
        <p:grpSpPr>
          <a:xfrm>
            <a:off x="1187624" y="1700808"/>
            <a:ext cx="1080120" cy="288032"/>
            <a:chOff x="0" y="0"/>
            <a:chExt cx="618597" cy="309797"/>
          </a:xfrm>
        </p:grpSpPr>
        <p:sp>
          <p:nvSpPr>
            <p:cNvPr id="83" name="모서리가 둥근 직사각형 82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4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lvl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ko-KR" altLang="en-US" sz="1200" b="1" kern="1200" dirty="0" err="1"/>
                <a:t>특</a:t>
              </a:r>
              <a:r>
                <a:rPr lang="ko-KR" altLang="en-US" sz="1200" b="1" kern="1200" dirty="0"/>
                <a:t>      징</a:t>
              </a:r>
            </a:p>
          </p:txBody>
        </p:sp>
      </p:grpSp>
      <p:grpSp>
        <p:nvGrpSpPr>
          <p:cNvPr id="85" name="그룹 84"/>
          <p:cNvGrpSpPr/>
          <p:nvPr/>
        </p:nvGrpSpPr>
        <p:grpSpPr>
          <a:xfrm>
            <a:off x="3995936" y="1628800"/>
            <a:ext cx="1080120" cy="288032"/>
            <a:chOff x="0" y="0"/>
            <a:chExt cx="618597" cy="309797"/>
          </a:xfrm>
        </p:grpSpPr>
        <p:sp>
          <p:nvSpPr>
            <p:cNvPr id="86" name="모서리가 둥근 직사각형 85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7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 err="1"/>
                <a:t>준공제원</a:t>
              </a:r>
              <a:endParaRPr lang="ko-KR" altLang="en-US" sz="1200" b="1" dirty="0"/>
            </a:p>
          </p:txBody>
        </p:sp>
      </p:grpSp>
      <p:sp>
        <p:nvSpPr>
          <p:cNvPr id="93" name="모서리가 둥근 직사각형 92"/>
          <p:cNvSpPr/>
          <p:nvPr/>
        </p:nvSpPr>
        <p:spPr>
          <a:xfrm>
            <a:off x="6012160" y="1484784"/>
            <a:ext cx="2808312" cy="2520280"/>
          </a:xfrm>
          <a:prstGeom prst="roundRect">
            <a:avLst>
              <a:gd name="adj" fmla="val 5329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4" name="그룹 93"/>
          <p:cNvGrpSpPr/>
          <p:nvPr/>
        </p:nvGrpSpPr>
        <p:grpSpPr>
          <a:xfrm>
            <a:off x="7452320" y="1484784"/>
            <a:ext cx="1296144" cy="288032"/>
            <a:chOff x="0" y="0"/>
            <a:chExt cx="618597" cy="309797"/>
          </a:xfrm>
        </p:grpSpPr>
        <p:sp>
          <p:nvSpPr>
            <p:cNvPr id="95" name="모서리가 둥근 직사각형 94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5" name="모서리가 둥근 직사각형 5"/>
            <p:cNvSpPr/>
            <p:nvPr/>
          </p:nvSpPr>
          <p:spPr>
            <a:xfrm>
              <a:off x="15123" y="15124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 err="1">
                  <a:solidFill>
                    <a:schemeClr val="bg1"/>
                  </a:solidFill>
                </a:rPr>
                <a:t>시운전및준공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06" name="모서리가 둥근 직사각형 105"/>
          <p:cNvSpPr/>
          <p:nvPr/>
        </p:nvSpPr>
        <p:spPr>
          <a:xfrm>
            <a:off x="6012160" y="4077072"/>
            <a:ext cx="2808312" cy="2376264"/>
          </a:xfrm>
          <a:prstGeom prst="roundRect">
            <a:avLst>
              <a:gd name="adj" fmla="val 5329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7" name="그룹 106"/>
          <p:cNvGrpSpPr/>
          <p:nvPr/>
        </p:nvGrpSpPr>
        <p:grpSpPr>
          <a:xfrm>
            <a:off x="6732240" y="6165304"/>
            <a:ext cx="2079848" cy="288032"/>
            <a:chOff x="0" y="0"/>
            <a:chExt cx="618597" cy="309797"/>
          </a:xfrm>
        </p:grpSpPr>
        <p:sp>
          <p:nvSpPr>
            <p:cNvPr id="108" name="모서리가 둥근 직사각형 107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9" name="모서리가 둥근 직사각형 5"/>
            <p:cNvSpPr/>
            <p:nvPr/>
          </p:nvSpPr>
          <p:spPr>
            <a:xfrm>
              <a:off x="15123" y="15124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 err="1">
                  <a:solidFill>
                    <a:schemeClr val="bg1"/>
                  </a:solidFill>
                </a:rPr>
                <a:t>유압모터핀랙식</a:t>
              </a:r>
              <a:r>
                <a:rPr lang="ko-KR" altLang="en-US" sz="1200" b="1" dirty="0">
                  <a:solidFill>
                    <a:schemeClr val="bg1"/>
                  </a:solidFill>
                </a:rPr>
                <a:t> 개폐장치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10" name="모서리가 둥근 직사각형 109"/>
          <p:cNvSpPr/>
          <p:nvPr/>
        </p:nvSpPr>
        <p:spPr>
          <a:xfrm>
            <a:off x="2987824" y="4077072"/>
            <a:ext cx="2952328" cy="2376264"/>
          </a:xfrm>
          <a:prstGeom prst="roundRect">
            <a:avLst>
              <a:gd name="adj" fmla="val 5329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11" name="그룹 110"/>
          <p:cNvGrpSpPr/>
          <p:nvPr/>
        </p:nvGrpSpPr>
        <p:grpSpPr>
          <a:xfrm>
            <a:off x="3779912" y="4077072"/>
            <a:ext cx="1368151" cy="288032"/>
            <a:chOff x="-34366" y="0"/>
            <a:chExt cx="652963" cy="309797"/>
          </a:xfrm>
        </p:grpSpPr>
        <p:sp>
          <p:nvSpPr>
            <p:cNvPr id="112" name="모서리가 둥근 직사각형 111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3" name="모서리가 둥근 직사각형 5"/>
            <p:cNvSpPr/>
            <p:nvPr/>
          </p:nvSpPr>
          <p:spPr>
            <a:xfrm>
              <a:off x="-34366" y="0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 err="1">
                  <a:solidFill>
                    <a:schemeClr val="bg1"/>
                  </a:solidFill>
                </a:rPr>
                <a:t>시공및시운전</a:t>
              </a:r>
              <a:endParaRPr lang="ko-KR" altLang="en-US" sz="12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-1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ko-KR" dirty="0"/>
              <a:t>开门</a:t>
            </a:r>
            <a:endParaRPr lang="ko-KR" altLang="en-US" dirty="0"/>
          </a:p>
        </p:txBody>
      </p:sp>
      <p:grpSp>
        <p:nvGrpSpPr>
          <p:cNvPr id="2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3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5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6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7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9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10" name="그룹 76"/>
          <p:cNvGrpSpPr/>
          <p:nvPr/>
        </p:nvGrpSpPr>
        <p:grpSpPr>
          <a:xfrm>
            <a:off x="3995936" y="1556792"/>
            <a:ext cx="1080120" cy="288032"/>
            <a:chOff x="0" y="0"/>
            <a:chExt cx="618597" cy="309797"/>
          </a:xfrm>
        </p:grpSpPr>
        <p:sp>
          <p:nvSpPr>
            <p:cNvPr id="78" name="모서리가 둥근 직사각형 77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9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 err="1"/>
                <a:t>시공제원</a:t>
              </a:r>
              <a:endParaRPr lang="ko-KR" altLang="en-US" sz="1200" b="1" dirty="0"/>
            </a:p>
          </p:txBody>
        </p:sp>
      </p:grpSp>
      <p:sp>
        <p:nvSpPr>
          <p:cNvPr id="65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04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66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>
                <a:latin typeface="FangSong" pitchFamily="49" charset="-122"/>
                <a:ea typeface="FangSong" pitchFamily="49" charset="-122"/>
              </a:rPr>
              <a:t>신기술부문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64" name="직사각형 63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모서리가 둥근 직사각형 69"/>
          <p:cNvSpPr/>
          <p:nvPr/>
        </p:nvSpPr>
        <p:spPr>
          <a:xfrm>
            <a:off x="3707904" y="548680"/>
            <a:ext cx="5256584" cy="6480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b="1" dirty="0" err="1"/>
              <a:t>섹터게이트</a:t>
            </a:r>
            <a:r>
              <a:rPr lang="en-US" altLang="ko-KR" sz="2400" b="1" dirty="0"/>
              <a:t>-</a:t>
            </a:r>
            <a:r>
              <a:rPr lang="ko-KR" altLang="en-US" sz="2400" b="1" dirty="0"/>
              <a:t>한국최초</a:t>
            </a:r>
            <a:r>
              <a:rPr lang="en-US" altLang="ko-KR" sz="2400" b="1" dirty="0"/>
              <a:t>, </a:t>
            </a:r>
            <a:r>
              <a:rPr lang="ko-KR" altLang="en-US" sz="2400" b="1" dirty="0"/>
              <a:t>아시아최대</a:t>
            </a:r>
            <a:endParaRPr lang="ko-KR" altLang="ko-KR" sz="2400" dirty="0"/>
          </a:p>
        </p:txBody>
      </p:sp>
      <p:sp>
        <p:nvSpPr>
          <p:cNvPr id="72" name="모서리가 둥근 직사각형 71"/>
          <p:cNvSpPr/>
          <p:nvPr/>
        </p:nvSpPr>
        <p:spPr>
          <a:xfrm>
            <a:off x="6084168" y="1340768"/>
            <a:ext cx="2736304" cy="1224136"/>
          </a:xfrm>
          <a:prstGeom prst="roundRect">
            <a:avLst>
              <a:gd name="adj" fmla="val 9108"/>
            </a:avLst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3" name="모서리가 둥근 직사각형 72"/>
          <p:cNvSpPr/>
          <p:nvPr/>
        </p:nvSpPr>
        <p:spPr>
          <a:xfrm>
            <a:off x="6084168" y="3933056"/>
            <a:ext cx="2736304" cy="1224136"/>
          </a:xfrm>
          <a:prstGeom prst="roundRect">
            <a:avLst>
              <a:gd name="adj" fmla="val 9108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모서리가 둥근 직사각형 73"/>
          <p:cNvSpPr/>
          <p:nvPr/>
        </p:nvSpPr>
        <p:spPr>
          <a:xfrm>
            <a:off x="6084168" y="2636912"/>
            <a:ext cx="2736304" cy="1224136"/>
          </a:xfrm>
          <a:prstGeom prst="roundRect">
            <a:avLst>
              <a:gd name="adj" fmla="val 9108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모서리가 둥근 직사각형 74"/>
          <p:cNvSpPr/>
          <p:nvPr/>
        </p:nvSpPr>
        <p:spPr>
          <a:xfrm>
            <a:off x="323528" y="1412776"/>
            <a:ext cx="2736304" cy="2232248"/>
          </a:xfrm>
          <a:prstGeom prst="roundRect">
            <a:avLst>
              <a:gd name="adj" fmla="val 6589"/>
            </a:avLst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모서리가 둥근 직사각형 75"/>
          <p:cNvSpPr/>
          <p:nvPr/>
        </p:nvSpPr>
        <p:spPr>
          <a:xfrm>
            <a:off x="3203848" y="1412776"/>
            <a:ext cx="2736304" cy="2232248"/>
          </a:xfrm>
          <a:prstGeom prst="roundRect">
            <a:avLst>
              <a:gd name="adj" fmla="val 6589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모서리가 둥근 직사각형 79"/>
          <p:cNvSpPr/>
          <p:nvPr/>
        </p:nvSpPr>
        <p:spPr>
          <a:xfrm>
            <a:off x="323528" y="3717032"/>
            <a:ext cx="5612931" cy="1440160"/>
          </a:xfrm>
          <a:prstGeom prst="roundRect">
            <a:avLst>
              <a:gd name="adj" fmla="val 4985"/>
            </a:avLst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모서리가 둥근 직사각형 83"/>
          <p:cNvSpPr/>
          <p:nvPr/>
        </p:nvSpPr>
        <p:spPr>
          <a:xfrm>
            <a:off x="6084168" y="5229200"/>
            <a:ext cx="2736304" cy="1224136"/>
          </a:xfrm>
          <a:prstGeom prst="roundRect">
            <a:avLst>
              <a:gd name="adj" fmla="val 9108"/>
            </a:avLst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모서리가 둥근 직사각형 84"/>
          <p:cNvSpPr/>
          <p:nvPr/>
        </p:nvSpPr>
        <p:spPr>
          <a:xfrm>
            <a:off x="3203848" y="5229200"/>
            <a:ext cx="2736304" cy="1224136"/>
          </a:xfrm>
          <a:prstGeom prst="roundRect">
            <a:avLst>
              <a:gd name="adj" fmla="val 9108"/>
            </a:avLst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모서리가 둥근 직사각형 85"/>
          <p:cNvSpPr/>
          <p:nvPr/>
        </p:nvSpPr>
        <p:spPr>
          <a:xfrm>
            <a:off x="323528" y="5229200"/>
            <a:ext cx="2736304" cy="1224136"/>
          </a:xfrm>
          <a:prstGeom prst="roundRect">
            <a:avLst>
              <a:gd name="adj" fmla="val 9108"/>
            </a:avLst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7" name="그룹 86"/>
          <p:cNvGrpSpPr/>
          <p:nvPr/>
        </p:nvGrpSpPr>
        <p:grpSpPr>
          <a:xfrm>
            <a:off x="4067944" y="1412776"/>
            <a:ext cx="1080120" cy="288032"/>
            <a:chOff x="0" y="0"/>
            <a:chExt cx="618597" cy="309797"/>
          </a:xfrm>
        </p:grpSpPr>
        <p:sp>
          <p:nvSpPr>
            <p:cNvPr id="88" name="모서리가 둥근 직사각형 87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0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 err="1"/>
                <a:t>준공제원</a:t>
              </a:r>
              <a:endParaRPr lang="ko-KR" altLang="en-US" sz="1200" b="1" dirty="0"/>
            </a:p>
          </p:txBody>
        </p:sp>
      </p:grpSp>
      <p:sp>
        <p:nvSpPr>
          <p:cNvPr id="50" name="타원 49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11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1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57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04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58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>
                <a:latin typeface="FangSong" pitchFamily="49" charset="-122"/>
                <a:ea typeface="FangSong" pitchFamily="49" charset="-122"/>
              </a:rPr>
              <a:t>신기술부문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50" name="직사각형 49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모서리가 둥근 직사각형 63"/>
          <p:cNvSpPr/>
          <p:nvPr/>
        </p:nvSpPr>
        <p:spPr>
          <a:xfrm>
            <a:off x="4499992" y="476672"/>
            <a:ext cx="4392488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dirty="0" err="1"/>
              <a:t>고압레디얼게이트</a:t>
            </a:r>
            <a:r>
              <a:rPr lang="en-US" altLang="ko-KR" sz="2400" dirty="0"/>
              <a:t>_</a:t>
            </a:r>
            <a:r>
              <a:rPr lang="ko-KR" altLang="en-US" sz="2400" dirty="0"/>
              <a:t>국내최초</a:t>
            </a:r>
            <a:endParaRPr lang="zh-CN" altLang="en-US" sz="2400" dirty="0"/>
          </a:p>
        </p:txBody>
      </p:sp>
      <p:sp>
        <p:nvSpPr>
          <p:cNvPr id="36" name="모서리가 둥근 직사각형 35"/>
          <p:cNvSpPr/>
          <p:nvPr/>
        </p:nvSpPr>
        <p:spPr>
          <a:xfrm>
            <a:off x="6084168" y="1556792"/>
            <a:ext cx="2736304" cy="1728192"/>
          </a:xfrm>
          <a:prstGeom prst="roundRect">
            <a:avLst>
              <a:gd name="adj" fmla="val 6808"/>
            </a:avLst>
          </a:prstGeom>
          <a:blipFill>
            <a:blip r:embed="rId2" cstate="print"/>
            <a:stretch>
              <a:fillRect/>
            </a:stretch>
          </a:blip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6084168" y="5157192"/>
            <a:ext cx="2736304" cy="1224136"/>
          </a:xfrm>
          <a:prstGeom prst="roundRect">
            <a:avLst>
              <a:gd name="adj" fmla="val 6808"/>
            </a:avLst>
          </a:prstGeom>
          <a:blipFill>
            <a:blip r:embed="rId3" cstate="print"/>
            <a:stretch>
              <a:fillRect/>
            </a:stretch>
          </a:blip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모서리가 둥근 직사각형 38"/>
          <p:cNvSpPr/>
          <p:nvPr/>
        </p:nvSpPr>
        <p:spPr>
          <a:xfrm>
            <a:off x="6084168" y="3356992"/>
            <a:ext cx="2736304" cy="1728192"/>
          </a:xfrm>
          <a:prstGeom prst="roundRect">
            <a:avLst>
              <a:gd name="adj" fmla="val 6808"/>
            </a:avLst>
          </a:prstGeom>
          <a:blipFill>
            <a:blip r:embed="rId4" cstate="print"/>
            <a:stretch>
              <a:fillRect/>
            </a:stretch>
          </a:blip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모서리가 둥근 직사각형 40"/>
          <p:cNvSpPr/>
          <p:nvPr/>
        </p:nvSpPr>
        <p:spPr>
          <a:xfrm>
            <a:off x="323528" y="1560626"/>
            <a:ext cx="2736304" cy="2291693"/>
          </a:xfrm>
          <a:prstGeom prst="roundRect">
            <a:avLst>
              <a:gd name="adj" fmla="val 6808"/>
            </a:avLst>
          </a:prstGeom>
          <a:blipFill>
            <a:blip r:embed="rId5" cstate="print"/>
            <a:stretch>
              <a:fillRect/>
            </a:stretch>
          </a:blip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모서리가 둥근 직사각형 42"/>
          <p:cNvSpPr/>
          <p:nvPr/>
        </p:nvSpPr>
        <p:spPr>
          <a:xfrm>
            <a:off x="323528" y="3933056"/>
            <a:ext cx="2736304" cy="2439544"/>
          </a:xfrm>
          <a:prstGeom prst="roundRect">
            <a:avLst>
              <a:gd name="adj" fmla="val 6808"/>
            </a:avLst>
          </a:prstGeom>
          <a:blipFill>
            <a:blip r:embed="rId6" cstate="print"/>
            <a:stretch>
              <a:fillRect/>
            </a:stretch>
          </a:blip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모서리가 둥근 직사각형 43"/>
          <p:cNvSpPr/>
          <p:nvPr/>
        </p:nvSpPr>
        <p:spPr>
          <a:xfrm>
            <a:off x="3203848" y="1556792"/>
            <a:ext cx="2736304" cy="2291693"/>
          </a:xfrm>
          <a:prstGeom prst="roundRect">
            <a:avLst>
              <a:gd name="adj" fmla="val 6808"/>
            </a:avLst>
          </a:prstGeom>
          <a:blipFill>
            <a:blip r:embed="rId7" cstate="print"/>
            <a:stretch>
              <a:fillRect/>
            </a:stretch>
          </a:blip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모서리가 둥근 직사각형 64"/>
          <p:cNvSpPr/>
          <p:nvPr/>
        </p:nvSpPr>
        <p:spPr>
          <a:xfrm>
            <a:off x="3203848" y="3929222"/>
            <a:ext cx="2736304" cy="2439544"/>
          </a:xfrm>
          <a:prstGeom prst="roundRect">
            <a:avLst>
              <a:gd name="adj" fmla="val 6808"/>
            </a:avLst>
          </a:prstGeom>
          <a:blipFill>
            <a:blip r:embed="rId8" cstate="print"/>
            <a:stretch>
              <a:fillRect/>
            </a:stretch>
          </a:blip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8" name="그룹 67"/>
          <p:cNvGrpSpPr/>
          <p:nvPr/>
        </p:nvGrpSpPr>
        <p:grpSpPr>
          <a:xfrm>
            <a:off x="4067944" y="1556792"/>
            <a:ext cx="1080120" cy="288032"/>
            <a:chOff x="0" y="0"/>
            <a:chExt cx="618597" cy="309797"/>
          </a:xfrm>
        </p:grpSpPr>
        <p:sp>
          <p:nvSpPr>
            <p:cNvPr id="69" name="모서리가 둥근 직사각형 68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0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 err="1"/>
                <a:t>준공제원</a:t>
              </a:r>
              <a:endParaRPr lang="ko-KR" altLang="en-US" sz="1200" b="1" dirty="0"/>
            </a:p>
          </p:txBody>
        </p:sp>
      </p:grpSp>
      <p:sp>
        <p:nvSpPr>
          <p:cNvPr id="40" name="타원 39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9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2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-1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3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5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6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7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9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69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05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70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>
                <a:latin typeface="FangSong" pitchFamily="49" charset="-122"/>
                <a:ea typeface="FangSong" pitchFamily="49" charset="-122"/>
              </a:rPr>
              <a:t>생산공정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57" name="직사각형 56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모서리가 둥근 직사각형 70"/>
          <p:cNvSpPr/>
          <p:nvPr/>
        </p:nvSpPr>
        <p:spPr>
          <a:xfrm>
            <a:off x="5940152" y="620688"/>
            <a:ext cx="3024336" cy="5785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b="1" dirty="0" err="1"/>
              <a:t>라이징섹터게이트</a:t>
            </a:r>
            <a:endParaRPr lang="ko-KR" altLang="en-US" sz="2400" b="1" dirty="0"/>
          </a:p>
        </p:txBody>
      </p:sp>
      <p:sp>
        <p:nvSpPr>
          <p:cNvPr id="88" name="모서리가 둥근 직사각형 87"/>
          <p:cNvSpPr/>
          <p:nvPr/>
        </p:nvSpPr>
        <p:spPr>
          <a:xfrm>
            <a:off x="251520" y="1484784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모서리가 둥근 직사각형 94"/>
          <p:cNvSpPr/>
          <p:nvPr/>
        </p:nvSpPr>
        <p:spPr>
          <a:xfrm>
            <a:off x="2411760" y="1484784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모서리가 둥근 직사각형 95"/>
          <p:cNvSpPr/>
          <p:nvPr/>
        </p:nvSpPr>
        <p:spPr>
          <a:xfrm>
            <a:off x="4572000" y="1484784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모서리가 둥근 직사각형 98"/>
          <p:cNvSpPr/>
          <p:nvPr/>
        </p:nvSpPr>
        <p:spPr>
          <a:xfrm>
            <a:off x="6732240" y="1484784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모서리가 둥근 직사각형 101"/>
          <p:cNvSpPr/>
          <p:nvPr/>
        </p:nvSpPr>
        <p:spPr>
          <a:xfrm>
            <a:off x="25152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모서리가 둥근 직사각형 104"/>
          <p:cNvSpPr/>
          <p:nvPr/>
        </p:nvSpPr>
        <p:spPr>
          <a:xfrm>
            <a:off x="241176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모서리가 둥근 직사각형 105"/>
          <p:cNvSpPr/>
          <p:nvPr/>
        </p:nvSpPr>
        <p:spPr>
          <a:xfrm>
            <a:off x="673224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모서리가 둥근 직사각형 106"/>
          <p:cNvSpPr/>
          <p:nvPr/>
        </p:nvSpPr>
        <p:spPr>
          <a:xfrm>
            <a:off x="25152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모서리가 둥근 직사각형 107"/>
          <p:cNvSpPr/>
          <p:nvPr/>
        </p:nvSpPr>
        <p:spPr>
          <a:xfrm>
            <a:off x="241176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모서리가 둥근 직사각형 108"/>
          <p:cNvSpPr/>
          <p:nvPr/>
        </p:nvSpPr>
        <p:spPr>
          <a:xfrm>
            <a:off x="457200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모서리가 둥근 직사각형 109"/>
          <p:cNvSpPr/>
          <p:nvPr/>
        </p:nvSpPr>
        <p:spPr>
          <a:xfrm>
            <a:off x="457200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1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모서리가 둥근 직사각형 110"/>
          <p:cNvSpPr/>
          <p:nvPr/>
        </p:nvSpPr>
        <p:spPr>
          <a:xfrm>
            <a:off x="673224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1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모서리가 둥근 직사각형 111"/>
          <p:cNvSpPr/>
          <p:nvPr/>
        </p:nvSpPr>
        <p:spPr>
          <a:xfrm>
            <a:off x="467544" y="2852936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/>
              <a:t>비체공장제작</a:t>
            </a:r>
            <a:endParaRPr lang="ko-KR" altLang="en-US" sz="1050" dirty="0"/>
          </a:p>
        </p:txBody>
      </p:sp>
      <p:sp>
        <p:nvSpPr>
          <p:cNvPr id="113" name="모서리가 둥근 직사각형 112"/>
          <p:cNvSpPr/>
          <p:nvPr/>
        </p:nvSpPr>
        <p:spPr>
          <a:xfrm>
            <a:off x="4788024" y="6165304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비체설치완료</a:t>
            </a:r>
            <a:endParaRPr lang="ko-KR" altLang="en-US" sz="1050" dirty="0"/>
          </a:p>
        </p:txBody>
      </p:sp>
      <p:sp>
        <p:nvSpPr>
          <p:cNvPr id="114" name="모서리가 둥근 직사각형 113"/>
          <p:cNvSpPr/>
          <p:nvPr/>
        </p:nvSpPr>
        <p:spPr>
          <a:xfrm>
            <a:off x="2627784" y="6165304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비체블록설치</a:t>
            </a:r>
            <a:r>
              <a:rPr lang="en-US" altLang="ko-KR" sz="1050" dirty="0"/>
              <a:t>-</a:t>
            </a:r>
            <a:r>
              <a:rPr lang="ko-KR" altLang="en-US" sz="1050" dirty="0"/>
              <a:t>전면</a:t>
            </a:r>
          </a:p>
        </p:txBody>
      </p:sp>
      <p:sp>
        <p:nvSpPr>
          <p:cNvPr id="115" name="모서리가 둥근 직사각형 114"/>
          <p:cNvSpPr/>
          <p:nvPr/>
        </p:nvSpPr>
        <p:spPr>
          <a:xfrm>
            <a:off x="467544" y="6165304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비체블록설치</a:t>
            </a:r>
            <a:r>
              <a:rPr lang="en-US" altLang="ko-KR" sz="1050" dirty="0"/>
              <a:t>-</a:t>
            </a:r>
            <a:r>
              <a:rPr lang="ko-KR" altLang="en-US" sz="1050" dirty="0"/>
              <a:t>배면</a:t>
            </a:r>
          </a:p>
        </p:txBody>
      </p:sp>
      <p:sp>
        <p:nvSpPr>
          <p:cNvPr id="116" name="모서리가 둥근 직사각형 115"/>
          <p:cNvSpPr/>
          <p:nvPr/>
        </p:nvSpPr>
        <p:spPr>
          <a:xfrm>
            <a:off x="6948264" y="4509120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단부원반설치</a:t>
            </a:r>
            <a:r>
              <a:rPr lang="ko-KR" altLang="en-US" sz="1050" dirty="0"/>
              <a:t> </a:t>
            </a:r>
            <a:r>
              <a:rPr lang="en-US" altLang="ko-KR" sz="1050" dirty="0"/>
              <a:t>320</a:t>
            </a:r>
            <a:r>
              <a:rPr lang="ko-KR" altLang="en-US" sz="1050" dirty="0"/>
              <a:t>톤</a:t>
            </a:r>
          </a:p>
        </p:txBody>
      </p:sp>
      <p:sp>
        <p:nvSpPr>
          <p:cNvPr id="117" name="모서리가 둥근 직사각형 116"/>
          <p:cNvSpPr/>
          <p:nvPr/>
        </p:nvSpPr>
        <p:spPr>
          <a:xfrm>
            <a:off x="4788024" y="4509120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중심축현장설치</a:t>
            </a:r>
          </a:p>
        </p:txBody>
      </p:sp>
      <p:sp>
        <p:nvSpPr>
          <p:cNvPr id="118" name="모서리가 둥근 직사각형 117"/>
          <p:cNvSpPr/>
          <p:nvPr/>
        </p:nvSpPr>
        <p:spPr>
          <a:xfrm>
            <a:off x="2627784" y="4509120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중심축브래킷</a:t>
            </a:r>
            <a:endParaRPr lang="ko-KR" altLang="en-US" sz="1050" dirty="0"/>
          </a:p>
        </p:txBody>
      </p:sp>
      <p:sp>
        <p:nvSpPr>
          <p:cNvPr id="119" name="모서리가 둥근 직사각형 118"/>
          <p:cNvSpPr/>
          <p:nvPr/>
        </p:nvSpPr>
        <p:spPr>
          <a:xfrm>
            <a:off x="467544" y="4509120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중심축 </a:t>
            </a:r>
            <a:r>
              <a:rPr lang="en-US" altLang="ko-KR" sz="1050" dirty="0"/>
              <a:t>D=1200mm</a:t>
            </a:r>
            <a:endParaRPr lang="ko-KR" altLang="en-US" sz="1050" dirty="0"/>
          </a:p>
        </p:txBody>
      </p:sp>
      <p:sp>
        <p:nvSpPr>
          <p:cNvPr id="120" name="모서리가 둥근 직사각형 119"/>
          <p:cNvSpPr/>
          <p:nvPr/>
        </p:nvSpPr>
        <p:spPr>
          <a:xfrm>
            <a:off x="6948264" y="2852936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단부원반현장조립</a:t>
            </a:r>
            <a:endParaRPr lang="ko-KR" altLang="en-US" sz="1050" dirty="0"/>
          </a:p>
        </p:txBody>
      </p:sp>
      <p:sp>
        <p:nvSpPr>
          <p:cNvPr id="121" name="모서리가 둥근 직사각형 120"/>
          <p:cNvSpPr/>
          <p:nvPr/>
        </p:nvSpPr>
        <p:spPr>
          <a:xfrm>
            <a:off x="4788024" y="2852936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단부원반</a:t>
            </a:r>
            <a:r>
              <a:rPr lang="en-US" altLang="ko-KR" sz="1050" dirty="0"/>
              <a:t>-R=8.0m</a:t>
            </a:r>
            <a:endParaRPr lang="ko-KR" altLang="en-US" sz="1050" dirty="0"/>
          </a:p>
        </p:txBody>
      </p:sp>
      <p:sp>
        <p:nvSpPr>
          <p:cNvPr id="122" name="모서리가 둥근 직사각형 121"/>
          <p:cNvSpPr/>
          <p:nvPr/>
        </p:nvSpPr>
        <p:spPr>
          <a:xfrm>
            <a:off x="2627784" y="2852936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비체저면부</a:t>
            </a:r>
            <a:endParaRPr lang="ko-KR" altLang="en-US" sz="1050" dirty="0"/>
          </a:p>
        </p:txBody>
      </p:sp>
      <p:sp>
        <p:nvSpPr>
          <p:cNvPr id="123" name="모서리가 둥근 직사각형 122"/>
          <p:cNvSpPr/>
          <p:nvPr/>
        </p:nvSpPr>
        <p:spPr>
          <a:xfrm>
            <a:off x="6948264" y="6165304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비체설치완료</a:t>
            </a:r>
            <a:endParaRPr lang="ko-KR" altLang="en-US" sz="1050" dirty="0"/>
          </a:p>
        </p:txBody>
      </p:sp>
      <p:sp>
        <p:nvSpPr>
          <p:cNvPr id="132" name="줄무늬가 있는 오른쪽 화살표 131"/>
          <p:cNvSpPr/>
          <p:nvPr/>
        </p:nvSpPr>
        <p:spPr>
          <a:xfrm>
            <a:off x="2195736" y="5445224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3" name="줄무늬가 있는 오른쪽 화살표 132"/>
          <p:cNvSpPr/>
          <p:nvPr/>
        </p:nvSpPr>
        <p:spPr>
          <a:xfrm>
            <a:off x="4427984" y="5517232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4" name="줄무늬가 있는 오른쪽 화살표 133"/>
          <p:cNvSpPr/>
          <p:nvPr/>
        </p:nvSpPr>
        <p:spPr>
          <a:xfrm>
            <a:off x="6588224" y="5517232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5" name="줄무늬가 있는 오른쪽 화살표 134"/>
          <p:cNvSpPr/>
          <p:nvPr/>
        </p:nvSpPr>
        <p:spPr>
          <a:xfrm>
            <a:off x="2267744" y="2204864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6" name="줄무늬가 있는 오른쪽 화살표 135"/>
          <p:cNvSpPr/>
          <p:nvPr/>
        </p:nvSpPr>
        <p:spPr>
          <a:xfrm>
            <a:off x="4427984" y="2276872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7" name="줄무늬가 있는 오른쪽 화살표 136"/>
          <p:cNvSpPr/>
          <p:nvPr/>
        </p:nvSpPr>
        <p:spPr>
          <a:xfrm>
            <a:off x="6588224" y="2276872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" name="줄무늬가 있는 오른쪽 화살표 137"/>
          <p:cNvSpPr/>
          <p:nvPr/>
        </p:nvSpPr>
        <p:spPr>
          <a:xfrm>
            <a:off x="2195736" y="3861048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9" name="줄무늬가 있는 오른쪽 화살표 138"/>
          <p:cNvSpPr/>
          <p:nvPr/>
        </p:nvSpPr>
        <p:spPr>
          <a:xfrm>
            <a:off x="4427984" y="3933056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0" name="줄무늬가 있는 오른쪽 화살표 139"/>
          <p:cNvSpPr/>
          <p:nvPr/>
        </p:nvSpPr>
        <p:spPr>
          <a:xfrm>
            <a:off x="6588224" y="3933056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타원 64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1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66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-1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3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5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6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7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9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69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05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57" name="직사각형 56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모서리가 둥근 직사각형 87"/>
          <p:cNvSpPr/>
          <p:nvPr/>
        </p:nvSpPr>
        <p:spPr>
          <a:xfrm>
            <a:off x="251520" y="1484784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모서리가 둥근 직사각형 94"/>
          <p:cNvSpPr/>
          <p:nvPr/>
        </p:nvSpPr>
        <p:spPr>
          <a:xfrm>
            <a:off x="2411760" y="1484784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모서리가 둥근 직사각형 95"/>
          <p:cNvSpPr/>
          <p:nvPr/>
        </p:nvSpPr>
        <p:spPr>
          <a:xfrm>
            <a:off x="4572000" y="1484784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모서리가 둥근 직사각형 98"/>
          <p:cNvSpPr/>
          <p:nvPr/>
        </p:nvSpPr>
        <p:spPr>
          <a:xfrm>
            <a:off x="6732240" y="1484784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모서리가 둥근 직사각형 101"/>
          <p:cNvSpPr/>
          <p:nvPr/>
        </p:nvSpPr>
        <p:spPr>
          <a:xfrm>
            <a:off x="673224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모서리가 둥근 직사각형 104"/>
          <p:cNvSpPr/>
          <p:nvPr/>
        </p:nvSpPr>
        <p:spPr>
          <a:xfrm>
            <a:off x="457200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모서리가 둥근 직사각형 105"/>
          <p:cNvSpPr/>
          <p:nvPr/>
        </p:nvSpPr>
        <p:spPr>
          <a:xfrm>
            <a:off x="25152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모서리가 둥근 직사각형 106"/>
          <p:cNvSpPr/>
          <p:nvPr/>
        </p:nvSpPr>
        <p:spPr>
          <a:xfrm>
            <a:off x="25152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모서리가 둥근 직사각형 107"/>
          <p:cNvSpPr/>
          <p:nvPr/>
        </p:nvSpPr>
        <p:spPr>
          <a:xfrm>
            <a:off x="241176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모서리가 둥근 직사각형 108"/>
          <p:cNvSpPr/>
          <p:nvPr/>
        </p:nvSpPr>
        <p:spPr>
          <a:xfrm>
            <a:off x="241176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모서리가 둥근 직사각형 109"/>
          <p:cNvSpPr/>
          <p:nvPr/>
        </p:nvSpPr>
        <p:spPr>
          <a:xfrm>
            <a:off x="457200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1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모서리가 둥근 직사각형 110"/>
          <p:cNvSpPr/>
          <p:nvPr/>
        </p:nvSpPr>
        <p:spPr>
          <a:xfrm>
            <a:off x="673224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1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모서리가 둥근 직사각형 111"/>
          <p:cNvSpPr/>
          <p:nvPr/>
        </p:nvSpPr>
        <p:spPr>
          <a:xfrm>
            <a:off x="467544" y="2852936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1. </a:t>
            </a:r>
            <a:r>
              <a:rPr lang="ko-KR" altLang="en-US" sz="1050" dirty="0"/>
              <a:t>주</a:t>
            </a:r>
            <a:r>
              <a:rPr lang="en-US" altLang="ko-KR" sz="1050" dirty="0"/>
              <a:t>.</a:t>
            </a:r>
            <a:r>
              <a:rPr lang="ko-KR" altLang="en-US" sz="1050" dirty="0"/>
              <a:t>부자재입고</a:t>
            </a:r>
          </a:p>
        </p:txBody>
      </p:sp>
      <p:sp>
        <p:nvSpPr>
          <p:cNvPr id="113" name="모서리가 둥근 직사각형 112"/>
          <p:cNvSpPr/>
          <p:nvPr/>
        </p:nvSpPr>
        <p:spPr>
          <a:xfrm>
            <a:off x="4788024" y="6165304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11.</a:t>
            </a:r>
            <a:r>
              <a:rPr lang="ko-KR" altLang="en-US" sz="1050" dirty="0"/>
              <a:t>설치검사</a:t>
            </a:r>
          </a:p>
        </p:txBody>
      </p:sp>
      <p:sp>
        <p:nvSpPr>
          <p:cNvPr id="114" name="모서리가 둥근 직사각형 113"/>
          <p:cNvSpPr/>
          <p:nvPr/>
        </p:nvSpPr>
        <p:spPr>
          <a:xfrm>
            <a:off x="2627784" y="6165304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10.</a:t>
            </a:r>
            <a:r>
              <a:rPr lang="ko-KR" altLang="en-US" sz="1050" dirty="0"/>
              <a:t>설치</a:t>
            </a:r>
          </a:p>
        </p:txBody>
      </p:sp>
      <p:sp>
        <p:nvSpPr>
          <p:cNvPr id="115" name="모서리가 둥근 직사각형 114"/>
          <p:cNvSpPr/>
          <p:nvPr/>
        </p:nvSpPr>
        <p:spPr>
          <a:xfrm>
            <a:off x="467544" y="6165304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9.</a:t>
            </a:r>
            <a:r>
              <a:rPr lang="ko-KR" altLang="en-US" sz="1050" dirty="0"/>
              <a:t>출하</a:t>
            </a:r>
            <a:r>
              <a:rPr lang="en-US" altLang="ko-KR" sz="1050" dirty="0"/>
              <a:t>.</a:t>
            </a:r>
            <a:r>
              <a:rPr lang="ko-KR" altLang="en-US" sz="1050" dirty="0"/>
              <a:t>운반</a:t>
            </a:r>
          </a:p>
        </p:txBody>
      </p:sp>
      <p:sp>
        <p:nvSpPr>
          <p:cNvPr id="116" name="모서리가 둥근 직사각형 115"/>
          <p:cNvSpPr/>
          <p:nvPr/>
        </p:nvSpPr>
        <p:spPr>
          <a:xfrm>
            <a:off x="467544" y="4509120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5.</a:t>
            </a:r>
            <a:r>
              <a:rPr lang="ko-KR" altLang="en-US" sz="1050" dirty="0"/>
              <a:t>기계가공</a:t>
            </a:r>
            <a:r>
              <a:rPr lang="en-US" altLang="ko-KR" sz="1050" dirty="0"/>
              <a:t>.</a:t>
            </a:r>
            <a:r>
              <a:rPr lang="ko-KR" altLang="en-US" sz="1050" dirty="0"/>
              <a:t>조립</a:t>
            </a:r>
          </a:p>
        </p:txBody>
      </p:sp>
      <p:sp>
        <p:nvSpPr>
          <p:cNvPr id="117" name="모서리가 둥근 직사각형 116"/>
          <p:cNvSpPr/>
          <p:nvPr/>
        </p:nvSpPr>
        <p:spPr>
          <a:xfrm>
            <a:off x="2627784" y="4509120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6.</a:t>
            </a:r>
            <a:r>
              <a:rPr lang="ko-KR" altLang="en-US" sz="1050" dirty="0" err="1"/>
              <a:t>가조립</a:t>
            </a:r>
            <a:r>
              <a:rPr lang="en-US" altLang="ko-KR" sz="1050" dirty="0"/>
              <a:t>.</a:t>
            </a:r>
            <a:r>
              <a:rPr lang="ko-KR" altLang="en-US" sz="1050" dirty="0"/>
              <a:t>검사</a:t>
            </a:r>
          </a:p>
        </p:txBody>
      </p:sp>
      <p:sp>
        <p:nvSpPr>
          <p:cNvPr id="118" name="모서리가 둥근 직사각형 117"/>
          <p:cNvSpPr/>
          <p:nvPr/>
        </p:nvSpPr>
        <p:spPr>
          <a:xfrm>
            <a:off x="4788024" y="4509120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7.</a:t>
            </a:r>
            <a:r>
              <a:rPr lang="ko-KR" altLang="en-US" sz="1050" dirty="0" err="1"/>
              <a:t>가조립</a:t>
            </a:r>
            <a:r>
              <a:rPr lang="en-US" altLang="ko-KR" sz="1050" dirty="0"/>
              <a:t>.</a:t>
            </a:r>
            <a:r>
              <a:rPr lang="ko-KR" altLang="en-US" sz="1050" dirty="0"/>
              <a:t>해체</a:t>
            </a:r>
          </a:p>
        </p:txBody>
      </p:sp>
      <p:sp>
        <p:nvSpPr>
          <p:cNvPr id="119" name="모서리가 둥근 직사각형 118"/>
          <p:cNvSpPr/>
          <p:nvPr/>
        </p:nvSpPr>
        <p:spPr>
          <a:xfrm>
            <a:off x="6948264" y="4509120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8.</a:t>
            </a:r>
            <a:r>
              <a:rPr lang="ko-KR" altLang="en-US" sz="1050" dirty="0"/>
              <a:t>표면처리</a:t>
            </a:r>
            <a:r>
              <a:rPr lang="en-US" altLang="ko-KR" sz="1050" dirty="0"/>
              <a:t>.</a:t>
            </a:r>
            <a:r>
              <a:rPr lang="ko-KR" altLang="en-US" sz="1050" dirty="0"/>
              <a:t>도장</a:t>
            </a:r>
          </a:p>
        </p:txBody>
      </p:sp>
      <p:sp>
        <p:nvSpPr>
          <p:cNvPr id="120" name="모서리가 둥근 직사각형 119"/>
          <p:cNvSpPr/>
          <p:nvPr/>
        </p:nvSpPr>
        <p:spPr>
          <a:xfrm>
            <a:off x="6948264" y="2852936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4.</a:t>
            </a:r>
            <a:r>
              <a:rPr lang="ko-KR" altLang="en-US" sz="1050" dirty="0"/>
              <a:t>용접</a:t>
            </a:r>
            <a:r>
              <a:rPr lang="en-US" altLang="ko-KR" sz="1050" dirty="0"/>
              <a:t>.</a:t>
            </a:r>
            <a:r>
              <a:rPr lang="ko-KR" altLang="en-US" sz="1050" dirty="0"/>
              <a:t>곡직</a:t>
            </a:r>
          </a:p>
        </p:txBody>
      </p:sp>
      <p:sp>
        <p:nvSpPr>
          <p:cNvPr id="121" name="모서리가 둥근 직사각형 120"/>
          <p:cNvSpPr/>
          <p:nvPr/>
        </p:nvSpPr>
        <p:spPr>
          <a:xfrm>
            <a:off x="4788024" y="2852936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3. </a:t>
            </a:r>
            <a:r>
              <a:rPr lang="ko-KR" altLang="en-US" sz="1050" dirty="0" err="1"/>
              <a:t>밴딩</a:t>
            </a:r>
            <a:r>
              <a:rPr lang="en-US" altLang="ko-KR" sz="1050" dirty="0"/>
              <a:t>.</a:t>
            </a:r>
            <a:r>
              <a:rPr lang="ko-KR" altLang="en-US" sz="1050" dirty="0" err="1"/>
              <a:t>취부</a:t>
            </a:r>
            <a:endParaRPr lang="ko-KR" altLang="en-US" sz="1050" dirty="0"/>
          </a:p>
        </p:txBody>
      </p:sp>
      <p:sp>
        <p:nvSpPr>
          <p:cNvPr id="122" name="모서리가 둥근 직사각형 121"/>
          <p:cNvSpPr/>
          <p:nvPr/>
        </p:nvSpPr>
        <p:spPr>
          <a:xfrm>
            <a:off x="2627784" y="2852936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2. </a:t>
            </a:r>
            <a:r>
              <a:rPr lang="ko-KR" altLang="en-US" sz="1050" dirty="0" err="1"/>
              <a:t>마킹</a:t>
            </a:r>
            <a:r>
              <a:rPr lang="en-US" altLang="ko-KR" sz="1050" dirty="0"/>
              <a:t>.</a:t>
            </a:r>
            <a:r>
              <a:rPr lang="ko-KR" altLang="en-US" sz="1050" dirty="0"/>
              <a:t>절단</a:t>
            </a:r>
            <a:r>
              <a:rPr lang="en-US" altLang="ko-KR" sz="1050" dirty="0"/>
              <a:t>.</a:t>
            </a:r>
            <a:r>
              <a:rPr lang="ko-KR" altLang="en-US" sz="1050" dirty="0"/>
              <a:t>개선</a:t>
            </a:r>
          </a:p>
        </p:txBody>
      </p:sp>
      <p:sp>
        <p:nvSpPr>
          <p:cNvPr id="123" name="모서리가 둥근 직사각형 122"/>
          <p:cNvSpPr/>
          <p:nvPr/>
        </p:nvSpPr>
        <p:spPr>
          <a:xfrm>
            <a:off x="6948264" y="6165304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12.</a:t>
            </a:r>
            <a:r>
              <a:rPr lang="ko-KR" altLang="en-US" sz="1050" dirty="0"/>
              <a:t>시운전</a:t>
            </a:r>
            <a:r>
              <a:rPr lang="en-US" altLang="ko-KR" sz="1050" dirty="0"/>
              <a:t>.</a:t>
            </a:r>
            <a:r>
              <a:rPr lang="ko-KR" altLang="en-US" sz="1050" dirty="0"/>
              <a:t>인도</a:t>
            </a:r>
          </a:p>
        </p:txBody>
      </p:sp>
      <p:sp>
        <p:nvSpPr>
          <p:cNvPr id="132" name="줄무늬가 있는 오른쪽 화살표 131"/>
          <p:cNvSpPr/>
          <p:nvPr/>
        </p:nvSpPr>
        <p:spPr>
          <a:xfrm>
            <a:off x="2195736" y="5445224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3" name="줄무늬가 있는 오른쪽 화살표 132"/>
          <p:cNvSpPr/>
          <p:nvPr/>
        </p:nvSpPr>
        <p:spPr>
          <a:xfrm>
            <a:off x="4427984" y="5517232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4" name="줄무늬가 있는 오른쪽 화살표 133"/>
          <p:cNvSpPr/>
          <p:nvPr/>
        </p:nvSpPr>
        <p:spPr>
          <a:xfrm>
            <a:off x="6588224" y="5517232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5" name="줄무늬가 있는 오른쪽 화살표 134"/>
          <p:cNvSpPr/>
          <p:nvPr/>
        </p:nvSpPr>
        <p:spPr>
          <a:xfrm>
            <a:off x="2267744" y="2204864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6" name="줄무늬가 있는 오른쪽 화살표 135"/>
          <p:cNvSpPr/>
          <p:nvPr/>
        </p:nvSpPr>
        <p:spPr>
          <a:xfrm>
            <a:off x="4427984" y="2276872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7" name="줄무늬가 있는 오른쪽 화살표 136"/>
          <p:cNvSpPr/>
          <p:nvPr/>
        </p:nvSpPr>
        <p:spPr>
          <a:xfrm>
            <a:off x="6588224" y="2276872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" name="줄무늬가 있는 오른쪽 화살표 137"/>
          <p:cNvSpPr/>
          <p:nvPr/>
        </p:nvSpPr>
        <p:spPr>
          <a:xfrm>
            <a:off x="2195736" y="3861048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9" name="줄무늬가 있는 오른쪽 화살표 138"/>
          <p:cNvSpPr/>
          <p:nvPr/>
        </p:nvSpPr>
        <p:spPr>
          <a:xfrm>
            <a:off x="4427984" y="3933056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0" name="줄무늬가 있는 오른쪽 화살표 139"/>
          <p:cNvSpPr/>
          <p:nvPr/>
        </p:nvSpPr>
        <p:spPr>
          <a:xfrm>
            <a:off x="6588224" y="3933056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모서리가 둥근 직사각형 64"/>
          <p:cNvSpPr/>
          <p:nvPr/>
        </p:nvSpPr>
        <p:spPr>
          <a:xfrm>
            <a:off x="6372200" y="476672"/>
            <a:ext cx="2520280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dirty="0"/>
              <a:t>수문설비</a:t>
            </a:r>
            <a:endParaRPr lang="zh-CN" altLang="en-US" sz="2400" dirty="0"/>
          </a:p>
        </p:txBody>
      </p:sp>
      <p:sp>
        <p:nvSpPr>
          <p:cNvPr id="66" name="타원 65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1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67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71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>
                <a:latin typeface="FangSong" pitchFamily="49" charset="-122"/>
                <a:ea typeface="FangSong" pitchFamily="49" charset="-122"/>
              </a:rPr>
              <a:t>생산공정</a:t>
            </a:r>
            <a:endParaRPr lang="en-US" altLang="ko-KR" sz="24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2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3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5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6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7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9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69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05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57" name="직사각형 56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모서리가 둥근 직사각형 87"/>
          <p:cNvSpPr/>
          <p:nvPr/>
        </p:nvSpPr>
        <p:spPr>
          <a:xfrm>
            <a:off x="251520" y="1484784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모서리가 둥근 직사각형 94"/>
          <p:cNvSpPr/>
          <p:nvPr/>
        </p:nvSpPr>
        <p:spPr>
          <a:xfrm>
            <a:off x="2411760" y="1484784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모서리가 둥근 직사각형 95"/>
          <p:cNvSpPr/>
          <p:nvPr/>
        </p:nvSpPr>
        <p:spPr>
          <a:xfrm>
            <a:off x="4572000" y="1484784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9" name="모서리가 둥근 직사각형 98"/>
          <p:cNvSpPr/>
          <p:nvPr/>
        </p:nvSpPr>
        <p:spPr>
          <a:xfrm>
            <a:off x="6732240" y="1484784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모서리가 둥근 직사각형 101"/>
          <p:cNvSpPr/>
          <p:nvPr/>
        </p:nvSpPr>
        <p:spPr>
          <a:xfrm>
            <a:off x="673224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모서리가 둥근 직사각형 104"/>
          <p:cNvSpPr/>
          <p:nvPr/>
        </p:nvSpPr>
        <p:spPr>
          <a:xfrm>
            <a:off x="457200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모서리가 둥근 직사각형 105"/>
          <p:cNvSpPr/>
          <p:nvPr/>
        </p:nvSpPr>
        <p:spPr>
          <a:xfrm>
            <a:off x="25152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모서리가 둥근 직사각형 106"/>
          <p:cNvSpPr/>
          <p:nvPr/>
        </p:nvSpPr>
        <p:spPr>
          <a:xfrm>
            <a:off x="25152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모서리가 둥근 직사각형 107"/>
          <p:cNvSpPr/>
          <p:nvPr/>
        </p:nvSpPr>
        <p:spPr>
          <a:xfrm>
            <a:off x="241176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9" name="모서리가 둥근 직사각형 108"/>
          <p:cNvSpPr/>
          <p:nvPr/>
        </p:nvSpPr>
        <p:spPr>
          <a:xfrm>
            <a:off x="241176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11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모서리가 둥근 직사각형 109"/>
          <p:cNvSpPr/>
          <p:nvPr/>
        </p:nvSpPr>
        <p:spPr>
          <a:xfrm>
            <a:off x="457200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12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모서리가 둥근 직사각형 110"/>
          <p:cNvSpPr/>
          <p:nvPr/>
        </p:nvSpPr>
        <p:spPr>
          <a:xfrm>
            <a:off x="673224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1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모서리가 둥근 직사각형 111"/>
          <p:cNvSpPr/>
          <p:nvPr/>
        </p:nvSpPr>
        <p:spPr>
          <a:xfrm>
            <a:off x="467544" y="2852936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1. </a:t>
            </a:r>
            <a:r>
              <a:rPr lang="ko-KR" altLang="en-US" sz="1050" dirty="0"/>
              <a:t>주</a:t>
            </a:r>
            <a:r>
              <a:rPr lang="en-US" altLang="ko-KR" sz="1050" dirty="0"/>
              <a:t>.</a:t>
            </a:r>
            <a:r>
              <a:rPr lang="ko-KR" altLang="en-US" sz="1050" dirty="0"/>
              <a:t>부자재입고</a:t>
            </a:r>
          </a:p>
        </p:txBody>
      </p:sp>
      <p:sp>
        <p:nvSpPr>
          <p:cNvPr id="113" name="모서리가 둥근 직사각형 112"/>
          <p:cNvSpPr/>
          <p:nvPr/>
        </p:nvSpPr>
        <p:spPr>
          <a:xfrm>
            <a:off x="4788024" y="6165304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11.</a:t>
            </a:r>
            <a:r>
              <a:rPr lang="ko-KR" altLang="en-US" sz="1050" dirty="0"/>
              <a:t>시운전검사</a:t>
            </a:r>
          </a:p>
        </p:txBody>
      </p:sp>
      <p:sp>
        <p:nvSpPr>
          <p:cNvPr id="114" name="모서리가 둥근 직사각형 113"/>
          <p:cNvSpPr/>
          <p:nvPr/>
        </p:nvSpPr>
        <p:spPr>
          <a:xfrm>
            <a:off x="2627784" y="6165304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10.</a:t>
            </a:r>
            <a:r>
              <a:rPr lang="ko-KR" altLang="en-US" sz="1050" dirty="0"/>
              <a:t>운반</a:t>
            </a:r>
            <a:r>
              <a:rPr lang="en-US" altLang="ko-KR" sz="1050" dirty="0"/>
              <a:t>.</a:t>
            </a:r>
            <a:r>
              <a:rPr lang="ko-KR" altLang="en-US" sz="1050" dirty="0"/>
              <a:t>설치</a:t>
            </a:r>
          </a:p>
        </p:txBody>
      </p:sp>
      <p:sp>
        <p:nvSpPr>
          <p:cNvPr id="115" name="모서리가 둥근 직사각형 114"/>
          <p:cNvSpPr/>
          <p:nvPr/>
        </p:nvSpPr>
        <p:spPr>
          <a:xfrm>
            <a:off x="467544" y="6165304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9.</a:t>
            </a:r>
            <a:r>
              <a:rPr lang="ko-KR" altLang="en-US" sz="1050" dirty="0"/>
              <a:t>표면처리</a:t>
            </a:r>
            <a:r>
              <a:rPr lang="en-US" altLang="ko-KR" sz="1050" dirty="0"/>
              <a:t>.</a:t>
            </a:r>
            <a:r>
              <a:rPr lang="ko-KR" altLang="en-US" sz="1050" dirty="0"/>
              <a:t>도장</a:t>
            </a:r>
          </a:p>
        </p:txBody>
      </p:sp>
      <p:sp>
        <p:nvSpPr>
          <p:cNvPr id="116" name="모서리가 둥근 직사각형 115"/>
          <p:cNvSpPr/>
          <p:nvPr/>
        </p:nvSpPr>
        <p:spPr>
          <a:xfrm>
            <a:off x="467544" y="4509120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5.</a:t>
            </a:r>
            <a:r>
              <a:rPr lang="ko-KR" altLang="en-US" sz="1050" dirty="0"/>
              <a:t>비파괴검사</a:t>
            </a:r>
          </a:p>
        </p:txBody>
      </p:sp>
      <p:sp>
        <p:nvSpPr>
          <p:cNvPr id="117" name="모서리가 둥근 직사각형 116"/>
          <p:cNvSpPr/>
          <p:nvPr/>
        </p:nvSpPr>
        <p:spPr>
          <a:xfrm>
            <a:off x="2627784" y="4509120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6.</a:t>
            </a:r>
            <a:r>
              <a:rPr lang="ko-KR" altLang="en-US" sz="1050" dirty="0"/>
              <a:t>기계가공</a:t>
            </a:r>
          </a:p>
        </p:txBody>
      </p:sp>
      <p:sp>
        <p:nvSpPr>
          <p:cNvPr id="118" name="모서리가 둥근 직사각형 117"/>
          <p:cNvSpPr/>
          <p:nvPr/>
        </p:nvSpPr>
        <p:spPr>
          <a:xfrm>
            <a:off x="4788024" y="4509120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7.</a:t>
            </a:r>
            <a:r>
              <a:rPr lang="ko-KR" altLang="en-US" sz="1050" dirty="0"/>
              <a:t>조립</a:t>
            </a:r>
          </a:p>
        </p:txBody>
      </p:sp>
      <p:sp>
        <p:nvSpPr>
          <p:cNvPr id="119" name="모서리가 둥근 직사각형 118"/>
          <p:cNvSpPr/>
          <p:nvPr/>
        </p:nvSpPr>
        <p:spPr>
          <a:xfrm>
            <a:off x="6948264" y="4509120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8.</a:t>
            </a:r>
            <a:r>
              <a:rPr lang="ko-KR" altLang="en-US" sz="1050" dirty="0"/>
              <a:t>조립</a:t>
            </a:r>
            <a:r>
              <a:rPr lang="en-US" altLang="ko-KR" sz="1050" dirty="0"/>
              <a:t>(</a:t>
            </a:r>
            <a:r>
              <a:rPr lang="ko-KR" altLang="en-US" sz="1050" dirty="0"/>
              <a:t>성능</a:t>
            </a:r>
            <a:r>
              <a:rPr lang="en-US" altLang="ko-KR" sz="1050" dirty="0"/>
              <a:t>)</a:t>
            </a:r>
            <a:r>
              <a:rPr lang="ko-KR" altLang="en-US" sz="1050" dirty="0"/>
              <a:t>검사</a:t>
            </a:r>
          </a:p>
        </p:txBody>
      </p:sp>
      <p:sp>
        <p:nvSpPr>
          <p:cNvPr id="120" name="모서리가 둥근 직사각형 119"/>
          <p:cNvSpPr/>
          <p:nvPr/>
        </p:nvSpPr>
        <p:spPr>
          <a:xfrm>
            <a:off x="6948264" y="2852936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4.</a:t>
            </a:r>
            <a:r>
              <a:rPr lang="ko-KR" altLang="en-US" sz="1050" dirty="0"/>
              <a:t>용접</a:t>
            </a:r>
            <a:r>
              <a:rPr lang="en-US" altLang="ko-KR" sz="1050" dirty="0"/>
              <a:t>.</a:t>
            </a:r>
            <a:r>
              <a:rPr lang="ko-KR" altLang="en-US" sz="1050" dirty="0"/>
              <a:t>곡직</a:t>
            </a:r>
          </a:p>
        </p:txBody>
      </p:sp>
      <p:sp>
        <p:nvSpPr>
          <p:cNvPr id="121" name="모서리가 둥근 직사각형 120"/>
          <p:cNvSpPr/>
          <p:nvPr/>
        </p:nvSpPr>
        <p:spPr>
          <a:xfrm>
            <a:off x="4788024" y="2852936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3. </a:t>
            </a:r>
            <a:r>
              <a:rPr lang="ko-KR" altLang="en-US" sz="1050" dirty="0" err="1"/>
              <a:t>취부</a:t>
            </a:r>
            <a:endParaRPr lang="ko-KR" altLang="en-US" sz="1050" dirty="0"/>
          </a:p>
        </p:txBody>
      </p:sp>
      <p:sp>
        <p:nvSpPr>
          <p:cNvPr id="122" name="모서리가 둥근 직사각형 121"/>
          <p:cNvSpPr/>
          <p:nvPr/>
        </p:nvSpPr>
        <p:spPr>
          <a:xfrm>
            <a:off x="2627784" y="2852936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2. </a:t>
            </a:r>
            <a:r>
              <a:rPr lang="ko-KR" altLang="en-US" sz="1050" dirty="0" err="1"/>
              <a:t>마킹</a:t>
            </a:r>
            <a:r>
              <a:rPr lang="en-US" altLang="ko-KR" sz="1050" dirty="0"/>
              <a:t>.</a:t>
            </a:r>
            <a:r>
              <a:rPr lang="ko-KR" altLang="en-US" sz="1050" dirty="0"/>
              <a:t>절단</a:t>
            </a:r>
            <a:r>
              <a:rPr lang="en-US" altLang="ko-KR" sz="1050" dirty="0"/>
              <a:t>.</a:t>
            </a:r>
            <a:r>
              <a:rPr lang="ko-KR" altLang="en-US" sz="1050" dirty="0"/>
              <a:t>개선</a:t>
            </a:r>
          </a:p>
        </p:txBody>
      </p:sp>
      <p:sp>
        <p:nvSpPr>
          <p:cNvPr id="123" name="모서리가 둥근 직사각형 122"/>
          <p:cNvSpPr/>
          <p:nvPr/>
        </p:nvSpPr>
        <p:spPr>
          <a:xfrm>
            <a:off x="6948264" y="6165304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/>
              <a:t>12.</a:t>
            </a:r>
            <a:r>
              <a:rPr lang="ko-KR" altLang="en-US" sz="1050" dirty="0"/>
              <a:t>인도</a:t>
            </a:r>
          </a:p>
        </p:txBody>
      </p:sp>
      <p:sp>
        <p:nvSpPr>
          <p:cNvPr id="132" name="줄무늬가 있는 오른쪽 화살표 131"/>
          <p:cNvSpPr/>
          <p:nvPr/>
        </p:nvSpPr>
        <p:spPr>
          <a:xfrm>
            <a:off x="2195736" y="5445224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3" name="줄무늬가 있는 오른쪽 화살표 132"/>
          <p:cNvSpPr/>
          <p:nvPr/>
        </p:nvSpPr>
        <p:spPr>
          <a:xfrm>
            <a:off x="4427984" y="5517232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4" name="줄무늬가 있는 오른쪽 화살표 133"/>
          <p:cNvSpPr/>
          <p:nvPr/>
        </p:nvSpPr>
        <p:spPr>
          <a:xfrm>
            <a:off x="6588224" y="5517232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5" name="줄무늬가 있는 오른쪽 화살표 134"/>
          <p:cNvSpPr/>
          <p:nvPr/>
        </p:nvSpPr>
        <p:spPr>
          <a:xfrm>
            <a:off x="2267744" y="2204864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6" name="줄무늬가 있는 오른쪽 화살표 135"/>
          <p:cNvSpPr/>
          <p:nvPr/>
        </p:nvSpPr>
        <p:spPr>
          <a:xfrm>
            <a:off x="4427984" y="2276872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7" name="줄무늬가 있는 오른쪽 화살표 136"/>
          <p:cNvSpPr/>
          <p:nvPr/>
        </p:nvSpPr>
        <p:spPr>
          <a:xfrm>
            <a:off x="6588224" y="2276872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8" name="줄무늬가 있는 오른쪽 화살표 137"/>
          <p:cNvSpPr/>
          <p:nvPr/>
        </p:nvSpPr>
        <p:spPr>
          <a:xfrm>
            <a:off x="2195736" y="3861048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9" name="줄무늬가 있는 오른쪽 화살표 138"/>
          <p:cNvSpPr/>
          <p:nvPr/>
        </p:nvSpPr>
        <p:spPr>
          <a:xfrm>
            <a:off x="4427984" y="3933056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0" name="줄무늬가 있는 오른쪽 화살표 139"/>
          <p:cNvSpPr/>
          <p:nvPr/>
        </p:nvSpPr>
        <p:spPr>
          <a:xfrm>
            <a:off x="6588224" y="3933056"/>
            <a:ext cx="288032" cy="216024"/>
          </a:xfrm>
          <a:prstGeom prst="strip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모서리가 둥근 직사각형 64"/>
          <p:cNvSpPr/>
          <p:nvPr/>
        </p:nvSpPr>
        <p:spPr>
          <a:xfrm>
            <a:off x="6372200" y="476672"/>
            <a:ext cx="2520280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dirty="0" err="1"/>
              <a:t>권양설비</a:t>
            </a:r>
            <a:endParaRPr lang="zh-CN" altLang="en-US" sz="2400" dirty="0"/>
          </a:p>
        </p:txBody>
      </p:sp>
      <p:sp>
        <p:nvSpPr>
          <p:cNvPr id="66" name="타원 65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1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67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68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>
                <a:latin typeface="FangSong" pitchFamily="49" charset="-122"/>
                <a:ea typeface="FangSong" pitchFamily="49" charset="-122"/>
              </a:rPr>
              <a:t>생산공정</a:t>
            </a:r>
            <a:endParaRPr lang="en-US" altLang="ko-KR" sz="2400" spc="-15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-1" y="-2"/>
            <a:ext cx="9143999" cy="6858001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43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44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0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51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58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87" name="TextBox 8"/>
          <p:cNvSpPr txBox="1"/>
          <p:nvPr/>
        </p:nvSpPr>
        <p:spPr>
          <a:xfrm>
            <a:off x="1043608" y="1567826"/>
            <a:ext cx="4176464" cy="483209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3600" b="1" spc="-150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01</a:t>
            </a:r>
            <a:r>
              <a:rPr lang="en-US" altLang="ko-KR" sz="2400" b="1" spc="-150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 </a:t>
            </a:r>
            <a:r>
              <a:rPr lang="en-US" altLang="ko-KR" sz="2000" b="1" spc="-150" dirty="0">
                <a:latin typeface="FangSong" pitchFamily="49" charset="-122"/>
                <a:ea typeface="FangSong" pitchFamily="49" charset="-122"/>
              </a:rPr>
              <a:t>  </a:t>
            </a:r>
            <a:r>
              <a:rPr lang="ko-KR" altLang="en-US" sz="2000" b="1" spc="-150" dirty="0">
                <a:latin typeface="FangSong" pitchFamily="49" charset="-122"/>
                <a:ea typeface="FangSong" pitchFamily="49" charset="-122"/>
              </a:rPr>
              <a:t>대표이사 인사말</a:t>
            </a:r>
            <a:r>
              <a:rPr lang="zh-CN" altLang="ko-KR" sz="2000" b="1" spc="-150" dirty="0">
                <a:latin typeface="FangSong" pitchFamily="49" charset="-122"/>
                <a:ea typeface="FangSong" pitchFamily="49" charset="-122"/>
              </a:rPr>
              <a:t> </a:t>
            </a:r>
            <a:endParaRPr lang="ko-KR" altLang="ko-KR" sz="2000" spc="-150" dirty="0">
              <a:latin typeface="FangSong" pitchFamily="49" charset="-122"/>
            </a:endParaRPr>
          </a:p>
          <a:p>
            <a:r>
              <a:rPr lang="en-US" altLang="ko-KR" sz="3600" b="1" spc="-150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02</a:t>
            </a:r>
            <a:r>
              <a:rPr lang="en-US" altLang="ko-KR" sz="2400" b="1" spc="-150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 </a:t>
            </a:r>
            <a:r>
              <a:rPr lang="en-US" altLang="ko-KR" sz="2000" b="1" spc="-150" dirty="0">
                <a:latin typeface="FangSong" pitchFamily="49" charset="-122"/>
                <a:ea typeface="FangSong" pitchFamily="49" charset="-122"/>
              </a:rPr>
              <a:t>  </a:t>
            </a:r>
            <a:r>
              <a:rPr lang="ko-KR" altLang="en-US" sz="2000" b="1" spc="-150" dirty="0">
                <a:latin typeface="FangSong" pitchFamily="49" charset="-122"/>
                <a:ea typeface="FangSong" pitchFamily="49" charset="-122"/>
              </a:rPr>
              <a:t>일반현황</a:t>
            </a:r>
            <a:endParaRPr lang="ko-KR" altLang="ko-KR" sz="2000" spc="-150" dirty="0">
              <a:latin typeface="FangSong" pitchFamily="49" charset="-122"/>
            </a:endParaRPr>
          </a:p>
          <a:p>
            <a:r>
              <a:rPr lang="en-US" altLang="ko-KR" sz="3600" b="1" spc="-150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03</a:t>
            </a:r>
            <a:r>
              <a:rPr lang="en-US" altLang="ko-KR" sz="2400" b="1" spc="-150" dirty="0">
                <a:latin typeface="+mn-ea"/>
              </a:rPr>
              <a:t> </a:t>
            </a:r>
            <a:r>
              <a:rPr lang="en-US" altLang="ko-KR" sz="2000" b="1" spc="-150" dirty="0">
                <a:latin typeface="FangSong" pitchFamily="49" charset="-122"/>
                <a:ea typeface="FangSong" pitchFamily="49" charset="-122"/>
              </a:rPr>
              <a:t>  </a:t>
            </a:r>
            <a:r>
              <a:rPr lang="ko-KR" altLang="en-US" sz="2000" b="1" spc="-150" dirty="0" err="1">
                <a:latin typeface="FangSong" pitchFamily="49" charset="-122"/>
                <a:ea typeface="FangSong" pitchFamily="49" charset="-122"/>
              </a:rPr>
              <a:t>신성장개발부문</a:t>
            </a:r>
            <a:endParaRPr lang="ko-KR" altLang="ko-KR" sz="2000" spc="-150" dirty="0">
              <a:latin typeface="FangSong" pitchFamily="49" charset="-122"/>
            </a:endParaRPr>
          </a:p>
          <a:p>
            <a:r>
              <a:rPr lang="en-US" altLang="ko-KR" sz="3600" b="1" spc="-150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04</a:t>
            </a:r>
            <a:r>
              <a:rPr lang="en-US" altLang="ko-KR" sz="2400" b="1" spc="-150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 </a:t>
            </a:r>
            <a:r>
              <a:rPr lang="en-US" altLang="ko-KR" sz="2000" b="1" spc="-150" dirty="0">
                <a:latin typeface="FangSong" pitchFamily="49" charset="-122"/>
                <a:ea typeface="FangSong" pitchFamily="49" charset="-122"/>
              </a:rPr>
              <a:t>  </a:t>
            </a:r>
            <a:r>
              <a:rPr lang="ko-KR" altLang="en-US" sz="2000" b="1" spc="-150" dirty="0">
                <a:latin typeface="FangSong" pitchFamily="49" charset="-122"/>
                <a:ea typeface="FangSong" pitchFamily="49" charset="-122"/>
              </a:rPr>
              <a:t>신기술부문</a:t>
            </a:r>
            <a:endParaRPr lang="ko-KR" altLang="ko-KR" sz="2000" spc="-150" dirty="0">
              <a:latin typeface="FangSong" pitchFamily="49" charset="-122"/>
            </a:endParaRPr>
          </a:p>
          <a:p>
            <a:r>
              <a:rPr lang="en-US" altLang="ko-KR" sz="3600" b="1" spc="-150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05</a:t>
            </a:r>
            <a:r>
              <a:rPr lang="en-US" altLang="ko-KR" sz="2400" b="1" spc="-150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 </a:t>
            </a:r>
            <a:r>
              <a:rPr lang="en-US" altLang="ko-KR" sz="2000" b="1" spc="-150" dirty="0">
                <a:latin typeface="FangSong" pitchFamily="49" charset="-122"/>
                <a:ea typeface="FangSong" pitchFamily="49" charset="-122"/>
              </a:rPr>
              <a:t>  </a:t>
            </a:r>
            <a:r>
              <a:rPr lang="ko-KR" altLang="en-US" sz="2000" b="1" spc="-150" dirty="0">
                <a:latin typeface="FangSong" pitchFamily="49" charset="-122"/>
                <a:ea typeface="FangSong" pitchFamily="49" charset="-122"/>
              </a:rPr>
              <a:t>생산공정</a:t>
            </a:r>
            <a:endParaRPr lang="ko-KR" altLang="ko-KR" sz="2000" spc="-150" dirty="0">
              <a:latin typeface="FangSong" pitchFamily="49" charset="-122"/>
            </a:endParaRPr>
          </a:p>
          <a:p>
            <a:r>
              <a:rPr lang="en-US" altLang="ko-KR" sz="3600" b="1" spc="-150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06</a:t>
            </a:r>
            <a:r>
              <a:rPr lang="en-US" altLang="ko-KR" sz="2400" b="1" spc="-150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 </a:t>
            </a:r>
            <a:r>
              <a:rPr lang="en-US" altLang="ko-KR" sz="2000" b="1" spc="-150" dirty="0">
                <a:latin typeface="FangSong" pitchFamily="49" charset="-122"/>
                <a:ea typeface="FangSong" pitchFamily="49" charset="-122"/>
              </a:rPr>
              <a:t>  </a:t>
            </a:r>
            <a:r>
              <a:rPr lang="ko-KR" altLang="en-US" sz="2000" b="1" spc="-150" dirty="0">
                <a:latin typeface="FangSong" pitchFamily="49" charset="-122"/>
                <a:ea typeface="FangSong" pitchFamily="49" charset="-122"/>
              </a:rPr>
              <a:t>품질인증</a:t>
            </a:r>
            <a:endParaRPr lang="ko-KR" altLang="ko-KR" sz="2000" spc="-150" dirty="0">
              <a:latin typeface="FangSong" pitchFamily="49" charset="-122"/>
            </a:endParaRPr>
          </a:p>
          <a:p>
            <a:r>
              <a:rPr lang="en-US" altLang="ko-KR" sz="3600" b="1" spc="-150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07</a:t>
            </a:r>
            <a:r>
              <a:rPr lang="en-US" altLang="ko-KR" sz="2400" b="1" spc="-150" dirty="0">
                <a:latin typeface="+mn-ea"/>
              </a:rPr>
              <a:t> </a:t>
            </a:r>
            <a:r>
              <a:rPr lang="en-US" altLang="ko-KR" sz="2000" b="1" spc="-150" dirty="0">
                <a:latin typeface="FangSong" pitchFamily="49" charset="-122"/>
                <a:ea typeface="FangSong" pitchFamily="49" charset="-122"/>
              </a:rPr>
              <a:t>  </a:t>
            </a:r>
            <a:r>
              <a:rPr lang="ko-KR" altLang="en-US" sz="2000" b="1" spc="-150" dirty="0">
                <a:latin typeface="FangSong" pitchFamily="49" charset="-122"/>
                <a:ea typeface="FangSong" pitchFamily="49" charset="-122"/>
              </a:rPr>
              <a:t>주요시공실적</a:t>
            </a:r>
            <a:endParaRPr lang="ko-KR" altLang="ko-KR" sz="2000" spc="-150" dirty="0">
              <a:latin typeface="FangSong" pitchFamily="49" charset="-122"/>
            </a:endParaRPr>
          </a:p>
          <a:p>
            <a:r>
              <a:rPr lang="en-US" altLang="ko-KR" sz="3600" b="1" spc="-150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08</a:t>
            </a:r>
            <a:r>
              <a:rPr lang="en-US" altLang="ko-KR" sz="2400" b="1" spc="-150" dirty="0">
                <a:solidFill>
                  <a:schemeClr val="bg1">
                    <a:lumMod val="65000"/>
                  </a:schemeClr>
                </a:solidFill>
                <a:latin typeface="+mn-ea"/>
              </a:rPr>
              <a:t> </a:t>
            </a:r>
            <a:r>
              <a:rPr lang="en-US" altLang="ko-KR" sz="2000" b="1" spc="-150" dirty="0">
                <a:latin typeface="FangSong" pitchFamily="49" charset="-122"/>
                <a:ea typeface="FangSong" pitchFamily="49" charset="-122"/>
              </a:rPr>
              <a:t>  </a:t>
            </a:r>
            <a:r>
              <a:rPr lang="ko-KR" altLang="en-US" sz="2000" b="1" spc="-150" dirty="0">
                <a:latin typeface="FangSong" pitchFamily="49" charset="-122"/>
                <a:ea typeface="FangSong" pitchFamily="49" charset="-122"/>
              </a:rPr>
              <a:t>공장위치도</a:t>
            </a:r>
            <a:endParaRPr lang="ko-KR" altLang="ko-KR" sz="2000" spc="-150" dirty="0">
              <a:latin typeface="FangSong" pitchFamily="49" charset="-122"/>
            </a:endParaRPr>
          </a:p>
          <a:p>
            <a:endParaRPr lang="ko-KR" altLang="ko-KR" sz="1600" dirty="0">
              <a:latin typeface="FangSong" pitchFamily="49" charset="-122"/>
              <a:ea typeface="HY산B" pitchFamily="18" charset="-127"/>
            </a:endParaRPr>
          </a:p>
        </p:txBody>
      </p:sp>
      <p:sp>
        <p:nvSpPr>
          <p:cNvPr id="95" name="TextBox 8"/>
          <p:cNvSpPr txBox="1"/>
          <p:nvPr/>
        </p:nvSpPr>
        <p:spPr>
          <a:xfrm>
            <a:off x="5940152" y="764704"/>
            <a:ext cx="2736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금전 앞으로 </a:t>
            </a:r>
            <a:r>
              <a:rPr lang="en-US" altLang="ko-KR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100</a:t>
            </a:r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년</a:t>
            </a:r>
            <a:r>
              <a:rPr lang="en-US" altLang="ko-KR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, </a:t>
            </a:r>
            <a:r>
              <a:rPr lang="ko-KR" altLang="en-US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세계로</a:t>
            </a:r>
            <a:r>
              <a:rPr lang="en-US" altLang="ko-KR" sz="1600" b="1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!</a:t>
            </a:r>
            <a:endParaRPr lang="ko-KR" altLang="ko-KR" sz="1600" b="1" dirty="0"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37" name="TextBox 8"/>
          <p:cNvSpPr txBox="1"/>
          <p:nvPr/>
        </p:nvSpPr>
        <p:spPr>
          <a:xfrm>
            <a:off x="899592" y="332656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5400" b="1" spc="-300" dirty="0">
                <a:solidFill>
                  <a:schemeClr val="bg1">
                    <a:lumMod val="65000"/>
                  </a:schemeClr>
                </a:solidFill>
                <a:effectLst/>
                <a:latin typeface="+mn-ea"/>
              </a:rPr>
              <a:t>목  차</a:t>
            </a:r>
          </a:p>
        </p:txBody>
      </p:sp>
      <p:sp>
        <p:nvSpPr>
          <p:cNvPr id="38" name="타원 37"/>
          <p:cNvSpPr/>
          <p:nvPr/>
        </p:nvSpPr>
        <p:spPr>
          <a:xfrm>
            <a:off x="3419872" y="1700808"/>
            <a:ext cx="5544616" cy="5157192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TextBox 8"/>
          <p:cNvSpPr txBox="1"/>
          <p:nvPr/>
        </p:nvSpPr>
        <p:spPr>
          <a:xfrm>
            <a:off x="1043608" y="1268760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altLang="ko-KR" sz="4000" b="1" kern="800" spc="-150" dirty="0" err="1">
                <a:solidFill>
                  <a:schemeClr val="bg1">
                    <a:alpha val="48000"/>
                  </a:schemeClr>
                </a:solidFill>
                <a:latin typeface="+mj-lt"/>
                <a:ea typeface="FangSong" pitchFamily="49" charset="-122"/>
              </a:rPr>
              <a:t>Keumjeon</a:t>
            </a:r>
            <a:r>
              <a:rPr lang="en-US" altLang="ko-KR" sz="4000" b="1" kern="800" spc="-150" dirty="0">
                <a:solidFill>
                  <a:schemeClr val="bg1">
                    <a:alpha val="48000"/>
                  </a:schemeClr>
                </a:solidFill>
                <a:latin typeface="+mj-lt"/>
                <a:ea typeface="FangSong" pitchFamily="49" charset="-122"/>
              </a:rPr>
              <a:t> Industrial Co., Ltd.</a:t>
            </a:r>
            <a:endParaRPr lang="ko-KR" altLang="en-US" sz="6000" b="1" kern="800" spc="-150" dirty="0">
              <a:solidFill>
                <a:schemeClr val="bg1">
                  <a:alpha val="48000"/>
                </a:schemeClr>
              </a:solidFill>
              <a:effectLst/>
              <a:latin typeface="+mj-lt"/>
            </a:endParaRPr>
          </a:p>
        </p:txBody>
      </p:sp>
      <p:sp>
        <p:nvSpPr>
          <p:cNvPr id="67" name="직사각형 66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3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83798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aphicFrame>
        <p:nvGraphicFramePr>
          <p:cNvPr id="50" name="다이어그램 49"/>
          <p:cNvGraphicFramePr/>
          <p:nvPr/>
        </p:nvGraphicFramePr>
        <p:xfrm>
          <a:off x="1979712" y="1988840"/>
          <a:ext cx="50405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6" name="한쪽 모서리가 잘린 사각형 65"/>
          <p:cNvSpPr/>
          <p:nvPr/>
        </p:nvSpPr>
        <p:spPr>
          <a:xfrm>
            <a:off x="2699792" y="1628800"/>
            <a:ext cx="5904656" cy="1368152"/>
          </a:xfrm>
          <a:prstGeom prst="snip1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b="1" dirty="0">
                <a:solidFill>
                  <a:srgbClr val="FF0000"/>
                </a:solidFill>
                <a:latin typeface="+mn-ea"/>
              </a:rPr>
              <a:t>   </a:t>
            </a:r>
            <a:r>
              <a:rPr lang="en-US" altLang="zh-CN" sz="1400" dirty="0">
                <a:solidFill>
                  <a:schemeClr val="tx1"/>
                </a:solidFill>
              </a:rPr>
              <a:t>▶ </a:t>
            </a:r>
            <a:r>
              <a:rPr lang="ko-KR" altLang="en-US" sz="1400" b="1" dirty="0">
                <a:solidFill>
                  <a:srgbClr val="FF0000"/>
                </a:solidFill>
                <a:latin typeface="+mn-ea"/>
              </a:rPr>
              <a:t>인증번호</a:t>
            </a:r>
            <a:r>
              <a:rPr lang="en-US" altLang="ko-KR" sz="1400" b="1" dirty="0">
                <a:solidFill>
                  <a:srgbClr val="FF0000"/>
                </a:solidFill>
                <a:latin typeface="+mn-ea"/>
              </a:rPr>
              <a:t>/</a:t>
            </a:r>
            <a:r>
              <a:rPr lang="ko-KR" altLang="en-US" sz="1400" b="1" dirty="0">
                <a:solidFill>
                  <a:srgbClr val="FF0000"/>
                </a:solidFill>
                <a:latin typeface="+mn-ea"/>
              </a:rPr>
              <a:t>일자</a:t>
            </a:r>
            <a:r>
              <a:rPr lang="zh-CN" altLang="en-US" sz="1400" b="1" dirty="0">
                <a:solidFill>
                  <a:srgbClr val="FF0000"/>
                </a:solidFill>
                <a:latin typeface="+mn-ea"/>
              </a:rPr>
              <a:t>：</a:t>
            </a:r>
            <a:r>
              <a:rPr lang="en-US" altLang="zh-CN" sz="1400" b="1" dirty="0">
                <a:solidFill>
                  <a:srgbClr val="FF0000"/>
                </a:solidFill>
                <a:latin typeface="+mn-ea"/>
              </a:rPr>
              <a:t>QMS-0088/1997.12</a:t>
            </a:r>
          </a:p>
          <a:p>
            <a:endParaRPr lang="en-US" altLang="zh-CN" sz="1200" b="1" dirty="0">
              <a:solidFill>
                <a:schemeClr val="tx2">
                  <a:lumMod val="75000"/>
                </a:schemeClr>
              </a:solidFill>
              <a:latin typeface="+mn-ea"/>
            </a:endParaRPr>
          </a:p>
          <a:p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  수문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. 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권양기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 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크레인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 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제진기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 </a:t>
            </a:r>
            <a:r>
              <a:rPr lang="ko-KR" altLang="en-US" sz="14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수처리시설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(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정수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하수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) , </a:t>
            </a:r>
            <a:r>
              <a:rPr lang="ko-KR" altLang="en-US" sz="1400" b="1" dirty="0" err="1">
                <a:solidFill>
                  <a:schemeClr val="accent1">
                    <a:lumMod val="50000"/>
                  </a:schemeClr>
                </a:solidFill>
                <a:latin typeface="+mn-ea"/>
              </a:rPr>
              <a:t>강교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 </a:t>
            </a:r>
          </a:p>
          <a:p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   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펌프 및 밸브의 설계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 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개발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 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생산</a:t>
            </a:r>
            <a:r>
              <a:rPr lang="en-US" altLang="ko-KR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, </a:t>
            </a:r>
            <a:r>
              <a:rPr lang="ko-KR" altLang="en-US" sz="1400" b="1" dirty="0">
                <a:solidFill>
                  <a:schemeClr val="accent1">
                    <a:lumMod val="50000"/>
                  </a:schemeClr>
                </a:solidFill>
                <a:latin typeface="+mn-ea"/>
              </a:rPr>
              <a:t>설치 및 부가서비스</a:t>
            </a:r>
            <a:endParaRPr lang="en-US" altLang="zh-CN" sz="1400" b="1" dirty="0">
              <a:solidFill>
                <a:schemeClr val="accent1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67" name="한쪽 모서리가 잘린 사각형 66"/>
          <p:cNvSpPr/>
          <p:nvPr/>
        </p:nvSpPr>
        <p:spPr>
          <a:xfrm>
            <a:off x="2699792" y="4797152"/>
            <a:ext cx="5904656" cy="1368152"/>
          </a:xfrm>
          <a:prstGeom prst="snip1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endParaRPr lang="en-US" altLang="zh-CN" sz="1400" b="1" u="sng" dirty="0">
              <a:solidFill>
                <a:schemeClr val="tx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8" name="한쪽 모서리가 잘린 사각형 67"/>
          <p:cNvSpPr/>
          <p:nvPr/>
        </p:nvSpPr>
        <p:spPr>
          <a:xfrm>
            <a:off x="2699792" y="3212976"/>
            <a:ext cx="5904656" cy="1368152"/>
          </a:xfrm>
          <a:prstGeom prst="snip1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400" b="1" dirty="0">
                <a:solidFill>
                  <a:srgbClr val="FF0000"/>
                </a:solidFill>
                <a:latin typeface="+mj-ea"/>
                <a:ea typeface="+mj-ea"/>
              </a:rPr>
              <a:t>    </a:t>
            </a:r>
            <a:endParaRPr lang="en-US" altLang="zh-CN" sz="14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r>
              <a:rPr lang="en-US" altLang="zh-CN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  </a:t>
            </a:r>
            <a:r>
              <a:rPr lang="en-US" altLang="zh-CN" sz="1400" dirty="0">
                <a:solidFill>
                  <a:schemeClr val="tx1"/>
                </a:solidFill>
              </a:rPr>
              <a:t>▶ </a:t>
            </a:r>
            <a:r>
              <a:rPr lang="ko-KR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인증번호</a:t>
            </a:r>
            <a:r>
              <a:rPr lang="en-US" altLang="ko-KR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/</a:t>
            </a:r>
            <a:r>
              <a:rPr lang="ko-KR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일자 </a:t>
            </a:r>
            <a:r>
              <a:rPr lang="zh-CN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：</a:t>
            </a:r>
            <a:r>
              <a:rPr lang="ko-KR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제</a:t>
            </a:r>
            <a:r>
              <a:rPr lang="en-US" altLang="zh-CN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01-1792</a:t>
            </a:r>
            <a:r>
              <a:rPr lang="ko-KR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호</a:t>
            </a:r>
            <a:r>
              <a:rPr lang="en-US" altLang="zh-CN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/2001.1    </a:t>
            </a:r>
            <a:r>
              <a:rPr lang="en-US" altLang="zh-CN" sz="14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:  </a:t>
            </a:r>
            <a:r>
              <a:rPr lang="ko-KR" altLang="en-US" sz="1400" b="1" dirty="0" err="1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양쪽흡입벌류트펌프</a:t>
            </a:r>
            <a:endParaRPr lang="en-US" altLang="ko-KR" sz="1400" b="1" dirty="0">
              <a:solidFill>
                <a:schemeClr val="tx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endParaRPr lang="en-US" altLang="zh-CN" sz="6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r>
              <a:rPr lang="zh-CN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  </a:t>
            </a:r>
            <a:r>
              <a:rPr lang="en-US" altLang="zh-CN" sz="1400" dirty="0">
                <a:solidFill>
                  <a:schemeClr val="tx1"/>
                </a:solidFill>
              </a:rPr>
              <a:t>▶ </a:t>
            </a:r>
            <a:r>
              <a:rPr lang="ko-KR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인증번호</a:t>
            </a:r>
            <a:r>
              <a:rPr lang="en-US" altLang="ko-KR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/</a:t>
            </a:r>
            <a:r>
              <a:rPr lang="ko-KR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일자 </a:t>
            </a:r>
            <a:r>
              <a:rPr lang="zh-CN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：</a:t>
            </a:r>
            <a:r>
              <a:rPr lang="ko-KR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제</a:t>
            </a:r>
            <a:r>
              <a:rPr lang="en-US" altLang="zh-CN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01-1793</a:t>
            </a:r>
            <a:r>
              <a:rPr lang="ko-KR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호</a:t>
            </a:r>
            <a:r>
              <a:rPr lang="en-US" altLang="zh-CN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/2001.1</a:t>
            </a:r>
            <a:r>
              <a:rPr lang="en-US" altLang="zh-CN" sz="1400" b="1" dirty="0">
                <a:latin typeface="굴림" pitchFamily="50" charset="-127"/>
                <a:ea typeface="굴림" pitchFamily="50" charset="-127"/>
              </a:rPr>
              <a:t>    </a:t>
            </a:r>
            <a:r>
              <a:rPr lang="en-US" altLang="zh-CN" sz="14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:</a:t>
            </a:r>
            <a:r>
              <a:rPr lang="en-US" altLang="zh-CN" sz="1400" b="1" dirty="0">
                <a:latin typeface="굴림" pitchFamily="50" charset="-127"/>
                <a:ea typeface="굴림" pitchFamily="50" charset="-127"/>
              </a:rPr>
              <a:t>  </a:t>
            </a:r>
            <a:r>
              <a:rPr lang="ko-KR" altLang="en-US" sz="1400" b="1" dirty="0" err="1">
                <a:solidFill>
                  <a:schemeClr val="accent1">
                    <a:lumMod val="50000"/>
                  </a:schemeClr>
                </a:solidFill>
                <a:latin typeface="굴림" pitchFamily="50" charset="-127"/>
                <a:ea typeface="굴림" pitchFamily="50" charset="-127"/>
              </a:rPr>
              <a:t>소형벌류트펌프</a:t>
            </a:r>
            <a:endParaRPr lang="en-US" altLang="ko-KR" sz="1400" b="1" dirty="0">
              <a:solidFill>
                <a:schemeClr val="accent1">
                  <a:lumMod val="50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endParaRPr lang="en-US" altLang="zh-CN" sz="6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r>
              <a:rPr lang="zh-CN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   </a:t>
            </a:r>
            <a:r>
              <a:rPr lang="en-US" altLang="zh-CN" sz="1400" dirty="0">
                <a:solidFill>
                  <a:schemeClr val="tx1"/>
                </a:solidFill>
              </a:rPr>
              <a:t>▶ </a:t>
            </a:r>
            <a:r>
              <a:rPr lang="ko-KR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인증번호</a:t>
            </a:r>
            <a:r>
              <a:rPr lang="en-US" altLang="ko-KR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/</a:t>
            </a:r>
            <a:r>
              <a:rPr lang="ko-KR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일자 </a:t>
            </a:r>
            <a:r>
              <a:rPr lang="zh-CN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：</a:t>
            </a:r>
            <a:r>
              <a:rPr lang="ko-KR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제</a:t>
            </a:r>
            <a:r>
              <a:rPr lang="en-US" altLang="zh-CN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01-2425</a:t>
            </a:r>
            <a:r>
              <a:rPr lang="ko-KR" altLang="en-US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호</a:t>
            </a:r>
            <a:r>
              <a:rPr lang="en-US" altLang="zh-CN" sz="14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/2001.12   </a:t>
            </a:r>
            <a:r>
              <a:rPr lang="en-US" altLang="zh-CN" sz="14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:  </a:t>
            </a:r>
            <a:r>
              <a:rPr lang="ko-KR" altLang="en-US" sz="1400" b="1" dirty="0" err="1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배수용수중펌프</a:t>
            </a:r>
            <a:endParaRPr lang="ko-KR" altLang="en-US" sz="1400" b="1" dirty="0">
              <a:solidFill>
                <a:schemeClr val="tx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pPr algn="ctr"/>
            <a:endParaRPr lang="en-US" altLang="zh-CN" b="1" u="sng" dirty="0"/>
          </a:p>
        </p:txBody>
      </p:sp>
      <p:sp>
        <p:nvSpPr>
          <p:cNvPr id="58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06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65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>
                <a:latin typeface="FangSong" pitchFamily="49" charset="-122"/>
                <a:ea typeface="FangSong" pitchFamily="49" charset="-122"/>
              </a:rPr>
              <a:t>품질인증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64" name="직사각형 63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모서리가 둥근 직사각형 70"/>
          <p:cNvSpPr/>
          <p:nvPr/>
        </p:nvSpPr>
        <p:spPr>
          <a:xfrm>
            <a:off x="6876256" y="548680"/>
            <a:ext cx="1872208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dirty="0"/>
              <a:t>품질인증</a:t>
            </a:r>
            <a:endParaRPr lang="zh-CN" altLang="en-US" sz="2400" dirty="0"/>
          </a:p>
        </p:txBody>
      </p:sp>
      <p:graphicFrame>
        <p:nvGraphicFramePr>
          <p:cNvPr id="72" name="다이어그램 71"/>
          <p:cNvGraphicFramePr/>
          <p:nvPr/>
        </p:nvGraphicFramePr>
        <p:xfrm>
          <a:off x="1979712" y="3645024"/>
          <a:ext cx="50405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3" name="다이어그램 72"/>
          <p:cNvGraphicFramePr/>
          <p:nvPr/>
        </p:nvGraphicFramePr>
        <p:xfrm>
          <a:off x="1979712" y="5157192"/>
          <a:ext cx="504056" cy="5760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40" name="모서리가 둥근 직사각형 39"/>
          <p:cNvSpPr/>
          <p:nvPr/>
        </p:nvSpPr>
        <p:spPr>
          <a:xfrm>
            <a:off x="611560" y="1484784"/>
            <a:ext cx="1152128" cy="1440160"/>
          </a:xfrm>
          <a:prstGeom prst="roundRect">
            <a:avLst/>
          </a:prstGeom>
          <a:blipFill>
            <a:blip r:embed="rId1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611560" y="4797152"/>
            <a:ext cx="1152128" cy="1440160"/>
          </a:xfrm>
          <a:prstGeom prst="roundRect">
            <a:avLst/>
          </a:prstGeom>
          <a:blipFill>
            <a:blip r:embed="rId1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모서리가 둥근 직사각형 42"/>
          <p:cNvSpPr/>
          <p:nvPr/>
        </p:nvSpPr>
        <p:spPr>
          <a:xfrm>
            <a:off x="611560" y="3140968"/>
            <a:ext cx="1152128" cy="1440160"/>
          </a:xfrm>
          <a:prstGeom prst="roundRect">
            <a:avLst/>
          </a:prstGeom>
          <a:blipFill>
            <a:blip r:embed="rId1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타원 38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0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1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44" name="직사각형 43"/>
          <p:cNvSpPr/>
          <p:nvPr/>
        </p:nvSpPr>
        <p:spPr>
          <a:xfrm>
            <a:off x="2699792" y="4653136"/>
            <a:ext cx="6048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altLang="zh-CN" sz="1200" b="1" dirty="0">
              <a:solidFill>
                <a:srgbClr val="FF0000"/>
              </a:solidFill>
              <a:latin typeface="굴림" pitchFamily="50" charset="-127"/>
              <a:ea typeface="굴림" pitchFamily="50" charset="-127"/>
            </a:endParaRPr>
          </a:p>
          <a:p>
            <a:r>
              <a:rPr lang="en-US" altLang="zh-CN" sz="1200" dirty="0"/>
              <a:t>   ▶ </a:t>
            </a:r>
            <a:r>
              <a:rPr lang="ko-KR" altLang="en-US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인증번호</a:t>
            </a:r>
            <a:r>
              <a:rPr lang="en-US" altLang="ko-KR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/</a:t>
            </a:r>
            <a:r>
              <a:rPr lang="ko-KR" altLang="en-US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일자</a:t>
            </a:r>
            <a:r>
              <a:rPr lang="zh-CN" altLang="en-US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：</a:t>
            </a:r>
            <a:r>
              <a:rPr lang="ko-KR" altLang="en-US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제</a:t>
            </a:r>
            <a:r>
              <a:rPr lang="en-US" altLang="zh-CN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24-228</a:t>
            </a:r>
            <a:r>
              <a:rPr lang="ko-KR" altLang="en-US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호</a:t>
            </a:r>
            <a:r>
              <a:rPr lang="en-US" altLang="zh-CN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/2017.09</a:t>
            </a:r>
          </a:p>
          <a:p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  비상 </a:t>
            </a:r>
            <a:r>
              <a:rPr lang="ko-KR" altLang="en-US" sz="1200" b="1" dirty="0" err="1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정역</a:t>
            </a:r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구동 및 축 처짐 방지 기능을 구비한 </a:t>
            </a:r>
            <a:r>
              <a:rPr lang="ko-KR" altLang="en-US" sz="1200" b="1" dirty="0" err="1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수문권양기</a:t>
            </a:r>
            <a:endParaRPr lang="en-US" altLang="zh-CN" sz="12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altLang="zh-CN" sz="1200" dirty="0"/>
              <a:t>   ▶ </a:t>
            </a:r>
            <a:r>
              <a:rPr lang="ko-KR" altLang="en-US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인증번호</a:t>
            </a:r>
            <a:r>
              <a:rPr lang="en-US" altLang="ko-KR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/</a:t>
            </a:r>
            <a:r>
              <a:rPr lang="ko-KR" altLang="en-US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일자</a:t>
            </a:r>
            <a:r>
              <a:rPr lang="zh-CN" altLang="en-US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：</a:t>
            </a:r>
            <a:r>
              <a:rPr lang="ko-KR" altLang="en-US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제</a:t>
            </a:r>
            <a:r>
              <a:rPr lang="en-US" altLang="ko-KR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2017</a:t>
            </a:r>
            <a:r>
              <a:rPr lang="en-US" altLang="zh-CN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-12</a:t>
            </a:r>
            <a:r>
              <a:rPr lang="ko-KR" altLang="en-US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호</a:t>
            </a:r>
            <a:r>
              <a:rPr lang="en-US" altLang="zh-CN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/2017.10</a:t>
            </a:r>
          </a:p>
          <a:p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  </a:t>
            </a:r>
            <a:r>
              <a:rPr lang="ko-KR" altLang="en-US" sz="1200" b="1" dirty="0" err="1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확장형</a:t>
            </a:r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200" b="1" dirty="0" err="1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레이크</a:t>
            </a:r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및 </a:t>
            </a:r>
            <a:r>
              <a:rPr lang="ko-KR" altLang="en-US" sz="1200" b="1" dirty="0" err="1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회전형</a:t>
            </a:r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전위스크린을 적용한 </a:t>
            </a:r>
            <a:r>
              <a:rPr lang="ko-KR" altLang="en-US" sz="1200" b="1" dirty="0" err="1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로타리</a:t>
            </a:r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제진기</a:t>
            </a:r>
            <a:endParaRPr lang="en-US" altLang="ko-KR" sz="1200" b="1" dirty="0">
              <a:solidFill>
                <a:schemeClr val="tx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r>
              <a:rPr lang="en-US" altLang="zh-CN" sz="1200" dirty="0"/>
              <a:t>   ▶ </a:t>
            </a:r>
            <a:r>
              <a:rPr lang="ko-KR" altLang="en-US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인증번호</a:t>
            </a:r>
            <a:r>
              <a:rPr lang="en-US" altLang="ko-KR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/</a:t>
            </a:r>
            <a:r>
              <a:rPr lang="ko-KR" altLang="en-US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일자</a:t>
            </a:r>
            <a:r>
              <a:rPr lang="zh-CN" altLang="en-US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：</a:t>
            </a:r>
            <a:r>
              <a:rPr lang="ko-KR" altLang="en-US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제</a:t>
            </a:r>
            <a:r>
              <a:rPr lang="en-US" altLang="ko-KR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2019</a:t>
            </a:r>
            <a:r>
              <a:rPr lang="en-US" altLang="zh-CN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-2</a:t>
            </a:r>
            <a:r>
              <a:rPr lang="ko-KR" altLang="en-US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호</a:t>
            </a:r>
            <a:r>
              <a:rPr lang="en-US" altLang="zh-CN" sz="1200" b="1" dirty="0">
                <a:solidFill>
                  <a:srgbClr val="FF0000"/>
                </a:solidFill>
                <a:latin typeface="굴림" pitchFamily="50" charset="-127"/>
                <a:ea typeface="굴림" pitchFamily="50" charset="-127"/>
              </a:rPr>
              <a:t>/2019.01</a:t>
            </a:r>
          </a:p>
          <a:p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  </a:t>
            </a:r>
            <a:r>
              <a:rPr lang="ko-KR" altLang="en-US" sz="1200" b="1" dirty="0" err="1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컬럼</a:t>
            </a:r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파이프</a:t>
            </a: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(</a:t>
            </a:r>
            <a:r>
              <a:rPr lang="ko-KR" altLang="en-US" sz="1200" b="1" dirty="0" err="1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감압부</a:t>
            </a: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및 </a:t>
            </a:r>
            <a:r>
              <a:rPr lang="ko-KR" altLang="en-US" sz="1200" b="1" dirty="0" err="1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토출</a:t>
            </a:r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200" b="1" dirty="0" err="1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엘보</a:t>
            </a:r>
            <a:r>
              <a:rPr lang="en-US" altLang="ko-KR" sz="12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) </a:t>
            </a:r>
            <a:r>
              <a:rPr lang="ko-KR" altLang="en-US" sz="1200" b="1" dirty="0">
                <a:solidFill>
                  <a:schemeClr val="tx2">
                    <a:lumMod val="75000"/>
                  </a:schemeClr>
                </a:solidFill>
                <a:latin typeface="굴림" pitchFamily="50" charset="-127"/>
                <a:ea typeface="굴림" pitchFamily="50" charset="-127"/>
              </a:rPr>
              <a:t>개선을 통하여 와류 및 진동을 저감시킨 수중펌프</a:t>
            </a:r>
            <a:endParaRPr lang="en-US" altLang="ko-KR" sz="1200" b="1" dirty="0">
              <a:solidFill>
                <a:schemeClr val="tx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endParaRPr lang="en-US" altLang="ko-KR" sz="1200" b="1" dirty="0">
              <a:solidFill>
                <a:schemeClr val="tx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  <a:p>
            <a:endParaRPr lang="en-US" altLang="zh-CN" sz="1200" b="1" u="sng" dirty="0">
              <a:solidFill>
                <a:schemeClr val="tx2">
                  <a:lumMod val="75000"/>
                </a:schemeClr>
              </a:solidFill>
              <a:latin typeface="굴림" pitchFamily="50" charset="-127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/>
              <a:t>ㅅ</a:t>
            </a:r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36386" y="105489"/>
            <a:ext cx="2712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57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>
                <a:latin typeface="FangSong" pitchFamily="49" charset="-122"/>
                <a:ea typeface="FangSong" pitchFamily="49" charset="-122"/>
              </a:rPr>
              <a:t>주요시공실적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58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07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51" name="직사각형 50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모서리가 둥근 직사각형 67"/>
          <p:cNvSpPr/>
          <p:nvPr/>
        </p:nvSpPr>
        <p:spPr>
          <a:xfrm>
            <a:off x="4644008" y="476672"/>
            <a:ext cx="4392488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dirty="0"/>
              <a:t>수문설비</a:t>
            </a:r>
            <a:r>
              <a:rPr lang="en-US" altLang="ko-KR" sz="2400" dirty="0"/>
              <a:t>_</a:t>
            </a:r>
            <a:r>
              <a:rPr lang="ko-KR" altLang="en-US" sz="2400" dirty="0"/>
              <a:t>댐</a:t>
            </a:r>
            <a:r>
              <a:rPr lang="en-US" altLang="ko-KR" sz="2400" dirty="0"/>
              <a:t>&amp;</a:t>
            </a:r>
            <a:r>
              <a:rPr lang="ko-KR" altLang="en-US" sz="2400" dirty="0" err="1"/>
              <a:t>배수갑문</a:t>
            </a:r>
            <a:endParaRPr lang="zh-CN" altLang="en-US" sz="2400" dirty="0"/>
          </a:p>
        </p:txBody>
      </p:sp>
      <p:sp>
        <p:nvSpPr>
          <p:cNvPr id="50" name="타원 49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66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73" name="모서리가 둥근 직사각형 72"/>
          <p:cNvSpPr/>
          <p:nvPr/>
        </p:nvSpPr>
        <p:spPr>
          <a:xfrm>
            <a:off x="2411760" y="4797152"/>
            <a:ext cx="2016224" cy="1584176"/>
          </a:xfrm>
          <a:prstGeom prst="roundRect">
            <a:avLst>
              <a:gd name="adj" fmla="val 11628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모서리가 둥근 직사각형 73"/>
          <p:cNvSpPr/>
          <p:nvPr/>
        </p:nvSpPr>
        <p:spPr>
          <a:xfrm>
            <a:off x="323528" y="4797152"/>
            <a:ext cx="2016224" cy="1584176"/>
          </a:xfrm>
          <a:prstGeom prst="roundRect">
            <a:avLst>
              <a:gd name="adj" fmla="val 11628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모서리가 둥근 직사각형 78"/>
          <p:cNvSpPr/>
          <p:nvPr/>
        </p:nvSpPr>
        <p:spPr>
          <a:xfrm>
            <a:off x="2411760" y="3140968"/>
            <a:ext cx="2016224" cy="1584176"/>
          </a:xfrm>
          <a:prstGeom prst="roundRect">
            <a:avLst>
              <a:gd name="adj" fmla="val 11628"/>
            </a:avLst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모서리가 둥근 직사각형 79"/>
          <p:cNvSpPr/>
          <p:nvPr/>
        </p:nvSpPr>
        <p:spPr>
          <a:xfrm>
            <a:off x="323528" y="3140968"/>
            <a:ext cx="2016224" cy="1584176"/>
          </a:xfrm>
          <a:prstGeom prst="roundRect">
            <a:avLst>
              <a:gd name="adj" fmla="val 11628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모서리가 둥근 직사각형 80"/>
          <p:cNvSpPr/>
          <p:nvPr/>
        </p:nvSpPr>
        <p:spPr>
          <a:xfrm>
            <a:off x="2411760" y="1484784"/>
            <a:ext cx="2016224" cy="1584176"/>
          </a:xfrm>
          <a:prstGeom prst="roundRect">
            <a:avLst>
              <a:gd name="adj" fmla="val 11628"/>
            </a:avLst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모서리가 둥근 직사각형 81"/>
          <p:cNvSpPr/>
          <p:nvPr/>
        </p:nvSpPr>
        <p:spPr>
          <a:xfrm>
            <a:off x="323528" y="1484784"/>
            <a:ext cx="2016224" cy="1584176"/>
          </a:xfrm>
          <a:prstGeom prst="roundRect">
            <a:avLst>
              <a:gd name="adj" fmla="val 11628"/>
            </a:avLst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3" name="모서리가 둥근 직사각형 82"/>
          <p:cNvSpPr/>
          <p:nvPr/>
        </p:nvSpPr>
        <p:spPr>
          <a:xfrm>
            <a:off x="2483768" y="4509120"/>
            <a:ext cx="1872208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/>
              <a:t>군남홍수조절지</a:t>
            </a:r>
            <a:r>
              <a:rPr lang="ko-KR" altLang="en-US" sz="1100" dirty="0"/>
              <a:t> 강재설비</a:t>
            </a:r>
            <a:endParaRPr lang="zh-CN" altLang="en-US" sz="1100" dirty="0"/>
          </a:p>
        </p:txBody>
      </p:sp>
      <p:sp>
        <p:nvSpPr>
          <p:cNvPr id="87" name="모서리가 둥근 직사각형 86"/>
          <p:cNvSpPr/>
          <p:nvPr/>
        </p:nvSpPr>
        <p:spPr>
          <a:xfrm>
            <a:off x="395536" y="4509120"/>
            <a:ext cx="1872208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/>
              <a:t>용담댐강재설비</a:t>
            </a:r>
            <a:endParaRPr lang="zh-CN" altLang="en-US" sz="1100" dirty="0"/>
          </a:p>
        </p:txBody>
      </p:sp>
      <p:sp>
        <p:nvSpPr>
          <p:cNvPr id="93" name="모서리가 둥근 직사각형 92"/>
          <p:cNvSpPr/>
          <p:nvPr/>
        </p:nvSpPr>
        <p:spPr>
          <a:xfrm>
            <a:off x="395536" y="2852936"/>
            <a:ext cx="1872208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/>
              <a:t>새만금신시배수갑문</a:t>
            </a:r>
            <a:endParaRPr lang="zh-CN" altLang="en-US" sz="1100" dirty="0"/>
          </a:p>
        </p:txBody>
      </p:sp>
      <p:sp>
        <p:nvSpPr>
          <p:cNvPr id="94" name="모서리가 둥근 직사각형 93"/>
          <p:cNvSpPr/>
          <p:nvPr/>
        </p:nvSpPr>
        <p:spPr>
          <a:xfrm>
            <a:off x="2483768" y="2852936"/>
            <a:ext cx="1872208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/>
              <a:t>새만금가력배수갑문</a:t>
            </a:r>
            <a:endParaRPr lang="zh-CN" altLang="en-US" sz="1100" dirty="0"/>
          </a:p>
        </p:txBody>
      </p:sp>
      <p:sp>
        <p:nvSpPr>
          <p:cNvPr id="95" name="모서리가 둥근 직사각형 94"/>
          <p:cNvSpPr/>
          <p:nvPr/>
        </p:nvSpPr>
        <p:spPr>
          <a:xfrm>
            <a:off x="2483768" y="6165304"/>
            <a:ext cx="1872208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아산만 국가관리방조제</a:t>
            </a:r>
            <a:endParaRPr lang="zh-CN" altLang="en-US" sz="1100" dirty="0"/>
          </a:p>
        </p:txBody>
      </p:sp>
      <p:sp>
        <p:nvSpPr>
          <p:cNvPr id="96" name="모서리가 둥근 직사각형 95"/>
          <p:cNvSpPr/>
          <p:nvPr/>
        </p:nvSpPr>
        <p:spPr>
          <a:xfrm>
            <a:off x="323528" y="6165304"/>
            <a:ext cx="1800200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 err="1"/>
              <a:t>시화호조력발전강재설비</a:t>
            </a:r>
            <a:endParaRPr lang="zh-CN" altLang="en-US" sz="1100" dirty="0"/>
          </a:p>
        </p:txBody>
      </p:sp>
      <p:sp>
        <p:nvSpPr>
          <p:cNvPr id="97" name="모서리가 둥근 직사각형 96"/>
          <p:cNvSpPr/>
          <p:nvPr/>
        </p:nvSpPr>
        <p:spPr>
          <a:xfrm>
            <a:off x="4499992" y="1484784"/>
            <a:ext cx="4392488" cy="4968552"/>
          </a:xfrm>
          <a:prstGeom prst="roundRect">
            <a:avLst>
              <a:gd name="adj" fmla="val 5689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/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▶2010 </a:t>
            </a:r>
            <a:r>
              <a:rPr lang="ko-KR" altLang="en-US" sz="1000" dirty="0">
                <a:solidFill>
                  <a:schemeClr val="tx1"/>
                </a:solidFill>
              </a:rPr>
              <a:t>소양강댐 보조여수로 설치공사 중 수문제작 및 설치공사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r>
              <a:rPr lang="zh-CN" altLang="ko-KR" sz="1000" dirty="0">
                <a:solidFill>
                  <a:schemeClr val="tx1"/>
                </a:solidFill>
              </a:rPr>
              <a:t> </a:t>
            </a:r>
            <a:r>
              <a:rPr lang="en-US" altLang="zh-CN" sz="1000" dirty="0">
                <a:solidFill>
                  <a:schemeClr val="tx1"/>
                </a:solidFill>
              </a:rPr>
              <a:t>Radial 14.7x14.0 - 4</a:t>
            </a:r>
            <a:r>
              <a:rPr lang="ko-KR" altLang="en-US" sz="1000" dirty="0">
                <a:solidFill>
                  <a:schemeClr val="tx1"/>
                </a:solidFill>
              </a:rPr>
              <a:t>문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ko-KR" altLang="ko-KR" sz="5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</a:t>
            </a:r>
            <a:r>
              <a:rPr lang="en-US" altLang="ko-KR" sz="1000" dirty="0">
                <a:solidFill>
                  <a:schemeClr val="tx1"/>
                </a:solidFill>
              </a:rPr>
              <a:t>2011  </a:t>
            </a:r>
            <a:r>
              <a:rPr lang="ko-KR" altLang="en-US" sz="1000" dirty="0" err="1">
                <a:solidFill>
                  <a:schemeClr val="tx1"/>
                </a:solidFill>
              </a:rPr>
              <a:t>시화호</a:t>
            </a:r>
            <a:r>
              <a:rPr lang="ko-KR" altLang="en-US" sz="1000" dirty="0">
                <a:solidFill>
                  <a:schemeClr val="tx1"/>
                </a:solidFill>
              </a:rPr>
              <a:t> 조력발전소 </a:t>
            </a:r>
            <a:r>
              <a:rPr lang="ko-KR" altLang="en-US" sz="1000" dirty="0" err="1">
                <a:solidFill>
                  <a:schemeClr val="tx1"/>
                </a:solidFill>
              </a:rPr>
              <a:t>수문납</a:t>
            </a:r>
            <a:r>
              <a:rPr lang="ko-KR" altLang="en-US" sz="1000" dirty="0">
                <a:solidFill>
                  <a:schemeClr val="tx1"/>
                </a:solidFill>
              </a:rPr>
              <a:t>    </a:t>
            </a:r>
            <a:r>
              <a:rPr lang="ko-KR" altLang="en-US" sz="1000" dirty="0" err="1">
                <a:solidFill>
                  <a:schemeClr val="tx1"/>
                </a:solidFill>
              </a:rPr>
              <a:t>품설치</a:t>
            </a:r>
            <a:r>
              <a:rPr lang="ko-KR" altLang="en-US" sz="1000" dirty="0">
                <a:solidFill>
                  <a:schemeClr val="tx1"/>
                </a:solidFill>
              </a:rPr>
              <a:t>   </a:t>
            </a:r>
            <a:r>
              <a:rPr lang="en-US" altLang="ko-KR" sz="1000" dirty="0">
                <a:solidFill>
                  <a:schemeClr val="tx1"/>
                </a:solidFill>
              </a:rPr>
              <a:t>Roller 15.3x12.0 - 8</a:t>
            </a:r>
            <a:r>
              <a:rPr lang="ko-KR" altLang="en-US" sz="1000" dirty="0">
                <a:solidFill>
                  <a:schemeClr val="tx1"/>
                </a:solidFill>
              </a:rPr>
              <a:t> 문</a:t>
            </a:r>
            <a:r>
              <a:rPr lang="zh-CN" altLang="ko-KR" sz="1000" dirty="0">
                <a:solidFill>
                  <a:schemeClr val="tx1"/>
                </a:solidFill>
              </a:rPr>
              <a:t> 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ko-KR" altLang="ko-KR" sz="5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</a:t>
            </a:r>
            <a:r>
              <a:rPr lang="en-US" altLang="ko-KR" sz="1000" dirty="0">
                <a:solidFill>
                  <a:schemeClr val="tx1"/>
                </a:solidFill>
              </a:rPr>
              <a:t>2011  </a:t>
            </a:r>
            <a:r>
              <a:rPr lang="ko-KR" altLang="en-US" sz="1000" dirty="0" err="1">
                <a:solidFill>
                  <a:schemeClr val="tx1"/>
                </a:solidFill>
              </a:rPr>
              <a:t>군남홍수조절지</a:t>
            </a:r>
            <a:r>
              <a:rPr lang="ko-KR" altLang="en-US" sz="1000" dirty="0">
                <a:solidFill>
                  <a:schemeClr val="tx1"/>
                </a:solidFill>
              </a:rPr>
              <a:t> 강재설비 제작설치  </a:t>
            </a:r>
            <a:r>
              <a:rPr lang="zh-CN" altLang="ko-KR" sz="1000" dirty="0">
                <a:solidFill>
                  <a:schemeClr val="tx1"/>
                </a:solidFill>
              </a:rPr>
              <a:t> </a:t>
            </a:r>
            <a:r>
              <a:rPr lang="en-US" altLang="ko-KR" sz="1000" dirty="0">
                <a:solidFill>
                  <a:schemeClr val="tx1"/>
                </a:solidFill>
              </a:rPr>
              <a:t>Radial 13x15.2 - 6</a:t>
            </a:r>
            <a:r>
              <a:rPr lang="ko-KR" altLang="en-US" sz="1000" dirty="0">
                <a:solidFill>
                  <a:schemeClr val="tx1"/>
                </a:solidFill>
              </a:rPr>
              <a:t> 문</a:t>
            </a:r>
            <a:r>
              <a:rPr lang="zh-CN" altLang="ko-KR" sz="1000" dirty="0">
                <a:solidFill>
                  <a:schemeClr val="tx1"/>
                </a:solidFill>
              </a:rPr>
              <a:t> 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ko-KR" altLang="ko-KR" sz="5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</a:t>
            </a:r>
            <a:r>
              <a:rPr lang="en-US" altLang="ko-KR" sz="1000" dirty="0">
                <a:solidFill>
                  <a:schemeClr val="tx1"/>
                </a:solidFill>
              </a:rPr>
              <a:t>2011  </a:t>
            </a:r>
            <a:r>
              <a:rPr lang="ko-KR" altLang="en-US" sz="1000" dirty="0" err="1">
                <a:solidFill>
                  <a:schemeClr val="tx1"/>
                </a:solidFill>
              </a:rPr>
              <a:t>임하댐</a:t>
            </a:r>
            <a:r>
              <a:rPr lang="ko-KR" altLang="en-US" sz="1000" dirty="0">
                <a:solidFill>
                  <a:schemeClr val="tx1"/>
                </a:solidFill>
              </a:rPr>
              <a:t> 비상여수로 강재설비공사 </a:t>
            </a:r>
            <a:r>
              <a:rPr lang="en-US" altLang="ko-KR" sz="1000" dirty="0">
                <a:solidFill>
                  <a:schemeClr val="tx1"/>
                </a:solidFill>
              </a:rPr>
              <a:t>  Radial 11.8x14.6 - 6</a:t>
            </a:r>
            <a:r>
              <a:rPr lang="ko-KR" altLang="en-US" sz="1000" dirty="0">
                <a:solidFill>
                  <a:schemeClr val="tx1"/>
                </a:solidFill>
              </a:rPr>
              <a:t> 문</a:t>
            </a:r>
            <a:r>
              <a:rPr lang="zh-CN" altLang="ko-KR" sz="1000" dirty="0">
                <a:solidFill>
                  <a:schemeClr val="tx1"/>
                </a:solidFill>
              </a:rPr>
              <a:t> 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en-US" altLang="zh-CN" sz="5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▶2012 </a:t>
            </a:r>
            <a:r>
              <a:rPr lang="ko-KR" altLang="en-US" sz="1000" dirty="0" err="1">
                <a:solidFill>
                  <a:schemeClr val="tx1"/>
                </a:solidFill>
              </a:rPr>
              <a:t>탑정지구</a:t>
            </a:r>
            <a:r>
              <a:rPr lang="ko-KR" altLang="en-US" sz="1000" dirty="0">
                <a:solidFill>
                  <a:schemeClr val="tx1"/>
                </a:solidFill>
              </a:rPr>
              <a:t> 농업용 저수지 </a:t>
            </a:r>
            <a:r>
              <a:rPr lang="ko-KR" altLang="en-US" sz="1000" dirty="0" err="1">
                <a:solidFill>
                  <a:schemeClr val="tx1"/>
                </a:solidFill>
              </a:rPr>
              <a:t>둑높이기</a:t>
            </a:r>
            <a:r>
              <a:rPr lang="ko-KR" altLang="en-US" sz="1000" dirty="0">
                <a:solidFill>
                  <a:schemeClr val="tx1"/>
                </a:solidFill>
              </a:rPr>
              <a:t> 건설공사 중 기계공사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Radial 9.0x7.7 - 6</a:t>
            </a:r>
            <a:r>
              <a:rPr lang="ko-KR" altLang="en-US" sz="1000" dirty="0">
                <a:solidFill>
                  <a:schemeClr val="tx1"/>
                </a:solidFill>
              </a:rPr>
              <a:t>문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endParaRPr lang="en-US" altLang="zh-CN" sz="5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▶2012 </a:t>
            </a:r>
            <a:r>
              <a:rPr lang="ko-KR" altLang="en-US" sz="1000" dirty="0">
                <a:solidFill>
                  <a:schemeClr val="tx1"/>
                </a:solidFill>
              </a:rPr>
              <a:t>백곡저수지 둑 높이기 사업 중 수문제작 및 설치공사</a:t>
            </a:r>
            <a:r>
              <a:rPr lang="en-US" altLang="zh-CN" sz="1000" dirty="0">
                <a:solidFill>
                  <a:schemeClr val="tx1"/>
                </a:solidFill>
              </a:rPr>
              <a:t> </a:t>
            </a: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Radial 9.5x8.5 - 4</a:t>
            </a:r>
            <a:r>
              <a:rPr lang="ko-KR" altLang="en-US" sz="1000" dirty="0">
                <a:solidFill>
                  <a:schemeClr val="tx1"/>
                </a:solidFill>
              </a:rPr>
              <a:t>문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endParaRPr lang="en-US" altLang="zh-CN" sz="5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▶2013 </a:t>
            </a:r>
            <a:r>
              <a:rPr lang="ko-KR" altLang="en-US" sz="1000" dirty="0" err="1">
                <a:solidFill>
                  <a:schemeClr val="tx1"/>
                </a:solidFill>
              </a:rPr>
              <a:t>한림배수문</a:t>
            </a:r>
            <a:r>
              <a:rPr lang="ko-KR" altLang="en-US" sz="1000" dirty="0">
                <a:solidFill>
                  <a:schemeClr val="tx1"/>
                </a:solidFill>
              </a:rPr>
              <a:t> 건설공사 중 기계공사 </a:t>
            </a:r>
            <a:r>
              <a:rPr lang="en-US" altLang="ko-KR" sz="1000" dirty="0">
                <a:solidFill>
                  <a:schemeClr val="tx1"/>
                </a:solidFill>
              </a:rPr>
              <a:t>Roller 23.4x5.0 - 3</a:t>
            </a:r>
            <a:r>
              <a:rPr lang="ko-KR" altLang="en-US" sz="1000" dirty="0">
                <a:solidFill>
                  <a:schemeClr val="tx1"/>
                </a:solidFill>
              </a:rPr>
              <a:t>문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endParaRPr lang="en-US" altLang="zh-CN" sz="5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▶2013 </a:t>
            </a:r>
            <a:r>
              <a:rPr lang="ko-KR" altLang="en-US" sz="1000" dirty="0" err="1">
                <a:solidFill>
                  <a:schemeClr val="tx1"/>
                </a:solidFill>
              </a:rPr>
              <a:t>경포천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ko-KR" altLang="en-US" sz="1000" dirty="0" err="1">
                <a:solidFill>
                  <a:schemeClr val="tx1"/>
                </a:solidFill>
              </a:rPr>
              <a:t>수해상습지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ko-KR" altLang="en-US" sz="1000" dirty="0" err="1">
                <a:solidFill>
                  <a:schemeClr val="tx1"/>
                </a:solidFill>
              </a:rPr>
              <a:t>제수문</a:t>
            </a:r>
            <a:r>
              <a:rPr lang="ko-KR" altLang="en-US" sz="1000" dirty="0">
                <a:solidFill>
                  <a:schemeClr val="tx1"/>
                </a:solidFill>
              </a:rPr>
              <a:t> 설치공사 </a:t>
            </a:r>
            <a:r>
              <a:rPr lang="en-US" altLang="ko-KR" sz="1000" dirty="0">
                <a:solidFill>
                  <a:schemeClr val="tx1"/>
                </a:solidFill>
              </a:rPr>
              <a:t>Roller 14.5x4.8 - 3</a:t>
            </a:r>
            <a:r>
              <a:rPr lang="ko-KR" altLang="en-US" sz="1000" dirty="0">
                <a:solidFill>
                  <a:schemeClr val="tx1"/>
                </a:solidFill>
              </a:rPr>
              <a:t>문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endParaRPr lang="en-US" altLang="zh-CN" sz="5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▶2013 </a:t>
            </a:r>
            <a:r>
              <a:rPr lang="ko-KR" altLang="en-US" sz="1000" dirty="0" err="1">
                <a:solidFill>
                  <a:schemeClr val="tx1"/>
                </a:solidFill>
              </a:rPr>
              <a:t>나주댐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ko-KR" altLang="en-US" sz="1000" dirty="0" err="1">
                <a:solidFill>
                  <a:schemeClr val="tx1"/>
                </a:solidFill>
              </a:rPr>
              <a:t>둑높이기사업</a:t>
            </a:r>
            <a:r>
              <a:rPr lang="ko-KR" altLang="en-US" sz="1000" dirty="0">
                <a:solidFill>
                  <a:schemeClr val="tx1"/>
                </a:solidFill>
              </a:rPr>
              <a:t> 중 수문 제작 및 설치공사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r>
              <a:rPr lang="en-US" altLang="ko-KR" sz="1000" dirty="0">
                <a:solidFill>
                  <a:schemeClr val="tx1"/>
                </a:solidFill>
              </a:rPr>
              <a:t> </a:t>
            </a:r>
            <a:r>
              <a:rPr lang="en-US" altLang="zh-CN" sz="1000" dirty="0">
                <a:solidFill>
                  <a:schemeClr val="tx1"/>
                </a:solidFill>
              </a:rPr>
              <a:t>Radial 9.5x7.7 - 4</a:t>
            </a:r>
            <a:r>
              <a:rPr lang="ko-KR" altLang="en-US" sz="1000" dirty="0">
                <a:solidFill>
                  <a:schemeClr val="tx1"/>
                </a:solidFill>
              </a:rPr>
              <a:t>문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endParaRPr lang="en-US" altLang="ko-KR" sz="5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▶2013 </a:t>
            </a:r>
            <a:r>
              <a:rPr lang="ko-KR" altLang="en-US" sz="1000" dirty="0">
                <a:solidFill>
                  <a:schemeClr val="tx1"/>
                </a:solidFill>
              </a:rPr>
              <a:t>장성호 </a:t>
            </a:r>
            <a:r>
              <a:rPr lang="ko-KR" altLang="en-US" sz="1000" dirty="0" err="1">
                <a:solidFill>
                  <a:schemeClr val="tx1"/>
                </a:solidFill>
              </a:rPr>
              <a:t>둑높이기사업</a:t>
            </a:r>
            <a:r>
              <a:rPr lang="ko-KR" altLang="en-US" sz="1000" dirty="0">
                <a:solidFill>
                  <a:schemeClr val="tx1"/>
                </a:solidFill>
              </a:rPr>
              <a:t> 중 수문 제작 및 설치공사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r>
              <a:rPr lang="en-US" altLang="ko-KR" sz="1000" dirty="0">
                <a:solidFill>
                  <a:schemeClr val="tx1"/>
                </a:solidFill>
              </a:rPr>
              <a:t> </a:t>
            </a:r>
            <a:r>
              <a:rPr lang="en-US" altLang="zh-CN" sz="1000" dirty="0">
                <a:solidFill>
                  <a:schemeClr val="tx1"/>
                </a:solidFill>
              </a:rPr>
              <a:t>Radial 8.0x9.7 - 4</a:t>
            </a:r>
            <a:r>
              <a:rPr lang="ko-KR" altLang="en-US" sz="1000" dirty="0">
                <a:solidFill>
                  <a:schemeClr val="tx1"/>
                </a:solidFill>
              </a:rPr>
              <a:t>문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</a:t>
            </a:r>
            <a:r>
              <a:rPr lang="en-US" altLang="ko-KR" sz="1000" dirty="0">
                <a:solidFill>
                  <a:schemeClr val="tx1"/>
                </a:solidFill>
              </a:rPr>
              <a:t>2014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zh-CN" altLang="ko-KR" sz="1000" dirty="0">
                <a:solidFill>
                  <a:schemeClr val="tx1"/>
                </a:solidFill>
              </a:rPr>
              <a:t> </a:t>
            </a:r>
            <a:r>
              <a:rPr lang="ko-KR" altLang="en-US" sz="1000" dirty="0">
                <a:solidFill>
                  <a:schemeClr val="tx1"/>
                </a:solidFill>
              </a:rPr>
              <a:t>아산만 국가관리방조제    </a:t>
            </a:r>
            <a:r>
              <a:rPr lang="ko-KR" altLang="en-US" sz="1000" dirty="0" err="1">
                <a:solidFill>
                  <a:schemeClr val="tx1"/>
                </a:solidFill>
              </a:rPr>
              <a:t>배수갑문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en-US" altLang="ko-KR" sz="1000" dirty="0">
                <a:solidFill>
                  <a:schemeClr val="tx1"/>
                </a:solidFill>
              </a:rPr>
              <a:t>  Radial 22x10.6 - 8</a:t>
            </a:r>
            <a:r>
              <a:rPr lang="ko-KR" altLang="en-US" sz="1000" dirty="0">
                <a:solidFill>
                  <a:schemeClr val="tx1"/>
                </a:solidFill>
              </a:rPr>
              <a:t> 문</a:t>
            </a:r>
            <a:r>
              <a:rPr lang="zh-CN" altLang="ko-KR" sz="1000" dirty="0">
                <a:solidFill>
                  <a:schemeClr val="tx1"/>
                </a:solidFill>
              </a:rPr>
              <a:t> </a:t>
            </a:r>
            <a:endParaRPr lang="ko-KR" altLang="ko-KR" sz="1000" dirty="0">
              <a:solidFill>
                <a:schemeClr val="tx1"/>
              </a:solidFill>
            </a:endParaRPr>
          </a:p>
          <a:p>
            <a:pPr marL="72000"/>
            <a:endParaRPr lang="en-US" altLang="ko-KR" sz="5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▶2014 </a:t>
            </a:r>
            <a:r>
              <a:rPr lang="ko-KR" altLang="en-US" sz="1000" dirty="0">
                <a:solidFill>
                  <a:schemeClr val="tx1"/>
                </a:solidFill>
              </a:rPr>
              <a:t>대청댐 비상여수로 </a:t>
            </a:r>
            <a:r>
              <a:rPr lang="ko-KR" altLang="en-US" sz="1000" dirty="0" err="1">
                <a:solidFill>
                  <a:schemeClr val="tx1"/>
                </a:solidFill>
              </a:rPr>
              <a:t>건설공사중</a:t>
            </a:r>
            <a:r>
              <a:rPr lang="ko-KR" altLang="en-US" sz="1000" dirty="0">
                <a:solidFill>
                  <a:schemeClr val="tx1"/>
                </a:solidFill>
              </a:rPr>
              <a:t> 수문제작 및 설치공사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r>
              <a:rPr lang="en-US" altLang="ko-KR" sz="1000" dirty="0">
                <a:solidFill>
                  <a:schemeClr val="tx1"/>
                </a:solidFill>
              </a:rPr>
              <a:t>Radial 12.0x17.182 - 5</a:t>
            </a:r>
            <a:r>
              <a:rPr lang="ko-KR" altLang="en-US" sz="1000" dirty="0">
                <a:solidFill>
                  <a:schemeClr val="tx1"/>
                </a:solidFill>
              </a:rPr>
              <a:t>문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endParaRPr lang="en-US" altLang="ko-KR" sz="5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▶2015 </a:t>
            </a:r>
            <a:r>
              <a:rPr lang="ko-KR" altLang="en-US" sz="1000" dirty="0" err="1">
                <a:solidFill>
                  <a:schemeClr val="tx1"/>
                </a:solidFill>
              </a:rPr>
              <a:t>안동댐</a:t>
            </a:r>
            <a:r>
              <a:rPr lang="ko-KR" altLang="en-US" sz="1000" dirty="0">
                <a:solidFill>
                  <a:schemeClr val="tx1"/>
                </a:solidFill>
              </a:rPr>
              <a:t> 비상여수로 중 비상여수로 수문설비공사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r>
              <a:rPr lang="en-US" altLang="ko-KR" sz="1000" dirty="0">
                <a:solidFill>
                  <a:schemeClr val="tx1"/>
                </a:solidFill>
              </a:rPr>
              <a:t>Radial 16.8x12.5 - 4</a:t>
            </a:r>
            <a:r>
              <a:rPr lang="ko-KR" altLang="en-US" sz="1000" dirty="0">
                <a:solidFill>
                  <a:schemeClr val="tx1"/>
                </a:solidFill>
              </a:rPr>
              <a:t>문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endParaRPr lang="en-US" altLang="ko-KR" sz="5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▶2015 </a:t>
            </a:r>
            <a:r>
              <a:rPr lang="ko-KR" altLang="en-US" sz="1000" dirty="0" err="1">
                <a:solidFill>
                  <a:schemeClr val="tx1"/>
                </a:solidFill>
              </a:rPr>
              <a:t>주암댐</a:t>
            </a:r>
            <a:r>
              <a:rPr lang="ko-KR" altLang="en-US" sz="1000" dirty="0">
                <a:solidFill>
                  <a:schemeClr val="tx1"/>
                </a:solidFill>
              </a:rPr>
              <a:t> 비상여수로 건설공사 중 수문설치공사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r>
              <a:rPr lang="en-US" altLang="ko-KR" sz="1000" dirty="0">
                <a:solidFill>
                  <a:schemeClr val="tx1"/>
                </a:solidFill>
              </a:rPr>
              <a:t>Radial 17.2x13.5 - 2</a:t>
            </a:r>
            <a:r>
              <a:rPr lang="ko-KR" altLang="en-US" sz="1000" dirty="0">
                <a:solidFill>
                  <a:schemeClr val="tx1"/>
                </a:solidFill>
              </a:rPr>
              <a:t>문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endParaRPr lang="en-US" altLang="ko-KR" sz="5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▶2015 </a:t>
            </a:r>
            <a:r>
              <a:rPr lang="ko-KR" altLang="en-US" sz="1000" dirty="0" err="1">
                <a:solidFill>
                  <a:schemeClr val="tx1"/>
                </a:solidFill>
              </a:rPr>
              <a:t>원평천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ko-KR" altLang="en-US" sz="1000" dirty="0" err="1">
                <a:solidFill>
                  <a:schemeClr val="tx1"/>
                </a:solidFill>
              </a:rPr>
              <a:t>해창갑문</a:t>
            </a:r>
            <a:r>
              <a:rPr lang="ko-KR" altLang="en-US" sz="1000" dirty="0">
                <a:solidFill>
                  <a:schemeClr val="tx1"/>
                </a:solidFill>
              </a:rPr>
              <a:t> 설치공사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r>
              <a:rPr lang="en-US" altLang="ko-KR" sz="1000" dirty="0">
                <a:solidFill>
                  <a:schemeClr val="tx1"/>
                </a:solidFill>
              </a:rPr>
              <a:t>(</a:t>
            </a:r>
            <a:r>
              <a:rPr lang="ko-KR" altLang="en-US" sz="1000" dirty="0">
                <a:solidFill>
                  <a:schemeClr val="tx1"/>
                </a:solidFill>
              </a:rPr>
              <a:t>기계공사</a:t>
            </a:r>
            <a:r>
              <a:rPr lang="en-US" altLang="ko-KR" sz="1000" dirty="0">
                <a:solidFill>
                  <a:schemeClr val="tx1"/>
                </a:solidFill>
              </a:rPr>
              <a:t>) </a:t>
            </a:r>
            <a:r>
              <a:rPr kumimoji="1" lang="en-US" altLang="zh-CN" sz="1000" dirty="0">
                <a:solidFill>
                  <a:schemeClr val="tx1"/>
                </a:solidFill>
                <a:ea typeface="굴림" pitchFamily="50" charset="-127"/>
              </a:rPr>
              <a:t>Roller 20.0x4.8 - 5</a:t>
            </a:r>
            <a:r>
              <a:rPr kumimoji="1" lang="ko-KR" altLang="en-US" sz="1000" dirty="0">
                <a:solidFill>
                  <a:schemeClr val="tx1"/>
                </a:solidFill>
                <a:ea typeface="굴림" pitchFamily="50" charset="-127"/>
              </a:rPr>
              <a:t>문</a:t>
            </a:r>
            <a:endParaRPr kumimoji="1" lang="en-US" altLang="ko-KR" sz="1000" dirty="0">
              <a:solidFill>
                <a:schemeClr val="tx1"/>
              </a:solidFill>
              <a:ea typeface="굴림" pitchFamily="50" charset="-127"/>
            </a:endParaRPr>
          </a:p>
          <a:p>
            <a:pPr marL="72000"/>
            <a:endParaRPr lang="ko-KR" altLang="ko-KR" sz="5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▶2016</a:t>
            </a:r>
            <a:r>
              <a:rPr lang="en-US" altLang="ko-KR" sz="1000" dirty="0">
                <a:solidFill>
                  <a:schemeClr val="tx1"/>
                </a:solidFill>
              </a:rPr>
              <a:t> </a:t>
            </a:r>
            <a:r>
              <a:rPr lang="ko-KR" altLang="en-US" sz="1000" dirty="0" err="1">
                <a:solidFill>
                  <a:schemeClr val="tx1"/>
                </a:solidFill>
              </a:rPr>
              <a:t>새만금</a:t>
            </a:r>
            <a:r>
              <a:rPr lang="ko-KR" altLang="en-US" sz="1000" dirty="0">
                <a:solidFill>
                  <a:schemeClr val="tx1"/>
                </a:solidFill>
              </a:rPr>
              <a:t> 방수제 만경</a:t>
            </a:r>
            <a:r>
              <a:rPr lang="en-US" altLang="ko-KR" sz="1000" dirty="0">
                <a:solidFill>
                  <a:schemeClr val="tx1"/>
                </a:solidFill>
              </a:rPr>
              <a:t>3</a:t>
            </a:r>
            <a:r>
              <a:rPr lang="ko-KR" altLang="en-US" sz="1000" dirty="0">
                <a:solidFill>
                  <a:schemeClr val="tx1"/>
                </a:solidFill>
              </a:rPr>
              <a:t>공구 건설공사 중 기계공사 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72000"/>
            <a:r>
              <a:rPr lang="en-US" altLang="ko-KR" sz="1000" dirty="0">
                <a:solidFill>
                  <a:schemeClr val="tx1"/>
                </a:solidFill>
              </a:rPr>
              <a:t>Roller 10x2.7 - 4</a:t>
            </a:r>
            <a:r>
              <a:rPr lang="ko-KR" altLang="en-US" sz="1000" dirty="0">
                <a:solidFill>
                  <a:schemeClr val="tx1"/>
                </a:solidFill>
              </a:rPr>
              <a:t>문</a:t>
            </a:r>
            <a:r>
              <a:rPr lang="en-US" altLang="ko-KR" sz="1000" dirty="0">
                <a:solidFill>
                  <a:schemeClr val="tx1"/>
                </a:solidFill>
              </a:rPr>
              <a:t>(3</a:t>
            </a:r>
            <a:r>
              <a:rPr lang="ko-KR" altLang="en-US" sz="1000" dirty="0" err="1">
                <a:solidFill>
                  <a:schemeClr val="tx1"/>
                </a:solidFill>
              </a:rPr>
              <a:t>단수문</a:t>
            </a:r>
            <a:r>
              <a:rPr lang="en-US" altLang="ko-KR" sz="1000" dirty="0">
                <a:solidFill>
                  <a:schemeClr val="tx1"/>
                </a:solidFill>
              </a:rPr>
              <a:t>)</a:t>
            </a:r>
          </a:p>
          <a:p>
            <a:pPr marL="72000"/>
            <a:r>
              <a:rPr lang="en-US" altLang="ko-KR" sz="1000" dirty="0">
                <a:solidFill>
                  <a:schemeClr val="tx1"/>
                </a:solidFill>
              </a:rPr>
              <a:t>Roller 10x2.8 - 2</a:t>
            </a:r>
            <a:r>
              <a:rPr lang="ko-KR" altLang="en-US" sz="1000" dirty="0">
                <a:solidFill>
                  <a:schemeClr val="tx1"/>
                </a:solidFill>
              </a:rPr>
              <a:t>문</a:t>
            </a:r>
            <a:r>
              <a:rPr lang="en-US" altLang="ko-KR" sz="1000" dirty="0">
                <a:solidFill>
                  <a:schemeClr val="tx1"/>
                </a:solidFill>
              </a:rPr>
              <a:t>(3</a:t>
            </a:r>
            <a:r>
              <a:rPr lang="ko-KR" altLang="en-US" sz="1000" dirty="0" err="1">
                <a:solidFill>
                  <a:schemeClr val="tx1"/>
                </a:solidFill>
              </a:rPr>
              <a:t>단수문</a:t>
            </a:r>
            <a:r>
              <a:rPr lang="en-US" altLang="ko-KR" sz="1000" dirty="0">
                <a:solidFill>
                  <a:schemeClr val="tx1"/>
                </a:solidFill>
              </a:rPr>
              <a:t>)</a:t>
            </a:r>
          </a:p>
          <a:p>
            <a:pPr marL="72000"/>
            <a:endParaRPr lang="en-US" altLang="zh-CN" sz="50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00" dirty="0">
                <a:solidFill>
                  <a:schemeClr val="tx1"/>
                </a:solidFill>
              </a:rPr>
              <a:t>▶</a:t>
            </a:r>
            <a:r>
              <a:rPr lang="en-US" altLang="ko-KR" sz="1000" dirty="0">
                <a:solidFill>
                  <a:schemeClr val="tx1"/>
                </a:solidFill>
              </a:rPr>
              <a:t>2017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en-US" altLang="ko-KR" sz="1000" dirty="0">
                <a:solidFill>
                  <a:schemeClr val="tx1"/>
                </a:solidFill>
              </a:rPr>
              <a:t> </a:t>
            </a:r>
            <a:r>
              <a:rPr lang="ko-KR" altLang="en-US" sz="1000" dirty="0" err="1">
                <a:solidFill>
                  <a:schemeClr val="tx1"/>
                </a:solidFill>
              </a:rPr>
              <a:t>한탄강댐</a:t>
            </a:r>
            <a:r>
              <a:rPr lang="ko-KR" altLang="en-US" sz="1000" dirty="0">
                <a:solidFill>
                  <a:schemeClr val="tx1"/>
                </a:solidFill>
              </a:rPr>
              <a:t> 상용여수로  강재설비공사 </a:t>
            </a:r>
            <a:r>
              <a:rPr lang="en-US" altLang="ko-KR" sz="1000" dirty="0">
                <a:solidFill>
                  <a:schemeClr val="tx1"/>
                </a:solidFill>
              </a:rPr>
              <a:t>Radial 13x15.9 - 5</a:t>
            </a:r>
            <a:r>
              <a:rPr lang="ko-KR" altLang="en-US" sz="1000" dirty="0">
                <a:solidFill>
                  <a:schemeClr val="tx1"/>
                </a:solidFill>
              </a:rPr>
              <a:t> 문</a:t>
            </a:r>
            <a:endParaRPr lang="ko-KR" altLang="ko-KR" sz="1000" dirty="0">
              <a:solidFill>
                <a:schemeClr val="tx1"/>
              </a:solidFill>
            </a:endParaRP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kumimoji="1" lang="en-US" altLang="ko-KR" sz="500" b="1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1000" kern="1100" dirty="0">
                <a:solidFill>
                  <a:schemeClr val="tx1"/>
                </a:solidFill>
              </a:rPr>
              <a:t> </a:t>
            </a:r>
            <a:r>
              <a:rPr lang="en-US" altLang="zh-CN" sz="1000" kern="1100" spc="-150" dirty="0">
                <a:solidFill>
                  <a:schemeClr val="tx1"/>
                </a:solidFill>
              </a:rPr>
              <a:t>   </a:t>
            </a:r>
            <a:r>
              <a:rPr lang="en-US" altLang="zh-CN" sz="1000" dirty="0">
                <a:solidFill>
                  <a:schemeClr val="tx1"/>
                </a:solidFill>
              </a:rPr>
              <a:t>▶</a:t>
            </a:r>
            <a:r>
              <a:rPr lang="ko-KR" altLang="en-US" sz="1000" dirty="0" err="1">
                <a:solidFill>
                  <a:schemeClr val="tx1"/>
                </a:solidFill>
              </a:rPr>
              <a:t>시공중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en-US" altLang="ko-KR" sz="1000" dirty="0">
                <a:solidFill>
                  <a:schemeClr val="tx1"/>
                </a:solidFill>
              </a:rPr>
              <a:t>: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ko-KR" altLang="en-US" sz="1000" dirty="0" err="1">
                <a:solidFill>
                  <a:schemeClr val="tx1"/>
                </a:solidFill>
              </a:rPr>
              <a:t>삼척항</a:t>
            </a:r>
            <a:r>
              <a:rPr lang="ko-KR" altLang="en-US" sz="1000" dirty="0">
                <a:solidFill>
                  <a:schemeClr val="tx1"/>
                </a:solidFill>
              </a:rPr>
              <a:t> 지진해일 침수</a:t>
            </a:r>
            <a:endParaRPr lang="ko-KR" altLang="ko-KR" sz="1000" dirty="0">
              <a:solidFill>
                <a:schemeClr val="tx1"/>
              </a:solidFill>
            </a:endParaRPr>
          </a:p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000" dirty="0">
                <a:solidFill>
                  <a:schemeClr val="tx1"/>
                </a:solidFill>
                <a:ea typeface="굴림" pitchFamily="50" charset="-127"/>
                <a:cs typeface="굴림" pitchFamily="50" charset="-127"/>
              </a:rPr>
              <a:t>  방지</a:t>
            </a:r>
            <a:r>
              <a:rPr kumimoji="1" lang="ko-KR" altLang="en-US" sz="1000" spc="-150" dirty="0">
                <a:solidFill>
                  <a:schemeClr val="tx1"/>
                </a:solidFill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1000" dirty="0">
                <a:solidFill>
                  <a:schemeClr val="tx1"/>
                </a:solidFill>
                <a:ea typeface="굴림" pitchFamily="50" charset="-127"/>
                <a:cs typeface="굴림" pitchFamily="50" charset="-127"/>
              </a:rPr>
              <a:t>시설공사 </a:t>
            </a:r>
            <a:r>
              <a:rPr kumimoji="1" lang="en-US" altLang="ko-KR" sz="1000" dirty="0">
                <a:solidFill>
                  <a:schemeClr val="tx1"/>
                </a:solidFill>
                <a:ea typeface="굴림" pitchFamily="50" charset="-127"/>
                <a:cs typeface="굴림" pitchFamily="50" charset="-127"/>
              </a:rPr>
              <a:t>Roller 50.0x7.1-1</a:t>
            </a:r>
            <a:r>
              <a:rPr kumimoji="1" lang="en-US" altLang="ko-KR" sz="1000" spc="-150" dirty="0">
                <a:solidFill>
                  <a:schemeClr val="tx1"/>
                </a:solidFill>
                <a:ea typeface="굴림" pitchFamily="50" charset="-127"/>
                <a:cs typeface="굴림" pitchFamily="50" charset="-127"/>
              </a:rPr>
              <a:t> </a:t>
            </a:r>
            <a:r>
              <a:rPr kumimoji="1" lang="ko-KR" altLang="en-US" sz="1000" dirty="0">
                <a:solidFill>
                  <a:schemeClr val="tx1"/>
                </a:solidFill>
                <a:ea typeface="굴림" pitchFamily="50" charset="-127"/>
                <a:cs typeface="굴림" pitchFamily="50" charset="-127"/>
              </a:rPr>
              <a:t>문 </a:t>
            </a:r>
            <a:endParaRPr kumimoji="1" lang="en-US" altLang="ko-KR" sz="1000" dirty="0">
              <a:solidFill>
                <a:schemeClr val="tx1"/>
              </a:solidFill>
              <a:ea typeface="굴림" pitchFamily="50" charset="-127"/>
              <a:cs typeface="굴림" pitchFamily="50" charset="-127"/>
            </a:endParaRPr>
          </a:p>
          <a:p>
            <a:pPr lvl="0"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kumimoji="1" lang="en-US" altLang="zh-CN" sz="500" dirty="0">
              <a:solidFill>
                <a:schemeClr val="tx1"/>
              </a:solidFill>
              <a:ea typeface="굴림" pitchFamily="50" charset="-127"/>
            </a:endParaRP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000" dirty="0">
                <a:solidFill>
                  <a:schemeClr val="tx1"/>
                </a:solidFill>
                <a:ea typeface="굴림" pitchFamily="50" charset="-127"/>
              </a:rPr>
              <a:t>   </a:t>
            </a:r>
            <a:r>
              <a:rPr lang="en-US" altLang="zh-CN" sz="1000" dirty="0">
                <a:solidFill>
                  <a:schemeClr val="tx1"/>
                </a:solidFill>
              </a:rPr>
              <a:t>▶</a:t>
            </a:r>
            <a:r>
              <a:rPr lang="ko-KR" altLang="en-US" sz="1000" dirty="0" err="1">
                <a:solidFill>
                  <a:schemeClr val="tx1"/>
                </a:solidFill>
              </a:rPr>
              <a:t>시공중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en-US" altLang="ko-KR" sz="1000" dirty="0">
                <a:solidFill>
                  <a:schemeClr val="tx1"/>
                </a:solidFill>
              </a:rPr>
              <a:t>:</a:t>
            </a:r>
            <a:r>
              <a:rPr lang="ko-KR" altLang="en-US" sz="1000" dirty="0">
                <a:solidFill>
                  <a:schemeClr val="tx1"/>
                </a:solidFill>
              </a:rPr>
              <a:t> 인도네시아 </a:t>
            </a:r>
            <a:r>
              <a:rPr lang="ko-KR" altLang="en-US" sz="1000" dirty="0" err="1">
                <a:solidFill>
                  <a:schemeClr val="tx1"/>
                </a:solidFill>
              </a:rPr>
              <a:t>까리안</a:t>
            </a:r>
            <a:r>
              <a:rPr lang="ko-KR" altLang="en-US" sz="1000" dirty="0">
                <a:solidFill>
                  <a:schemeClr val="tx1"/>
                </a:solidFill>
              </a:rPr>
              <a:t> 다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000" dirty="0">
                <a:solidFill>
                  <a:schemeClr val="tx1"/>
                </a:solidFill>
                <a:ea typeface="굴림" pitchFamily="50" charset="-127"/>
              </a:rPr>
              <a:t>   </a:t>
            </a:r>
            <a:r>
              <a:rPr kumimoji="1" lang="ko-KR" altLang="en-US" sz="1000" dirty="0">
                <a:solidFill>
                  <a:schemeClr val="tx1"/>
                </a:solidFill>
                <a:ea typeface="굴림" pitchFamily="50" charset="-127"/>
              </a:rPr>
              <a:t>목적 기계공사 </a:t>
            </a:r>
            <a:endParaRPr kumimoji="1" lang="en-US" altLang="ko-KR" sz="1000" dirty="0">
              <a:solidFill>
                <a:schemeClr val="tx1"/>
              </a:solidFill>
              <a:ea typeface="굴림" pitchFamily="50" charset="-127"/>
            </a:endParaRP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000" dirty="0">
                <a:solidFill>
                  <a:schemeClr val="tx1"/>
                </a:solidFill>
                <a:ea typeface="굴림" pitchFamily="50" charset="-127"/>
              </a:rPr>
              <a:t>   Radial 12.5x13.7 - 2</a:t>
            </a:r>
            <a:r>
              <a:rPr kumimoji="1" lang="ko-KR" altLang="en-US" sz="1000" dirty="0">
                <a:solidFill>
                  <a:schemeClr val="tx1"/>
                </a:solidFill>
                <a:ea typeface="굴림" pitchFamily="50" charset="-127"/>
              </a:rPr>
              <a:t>문</a:t>
            </a:r>
            <a:endParaRPr kumimoji="1" lang="en-US" altLang="ko-KR" sz="1000" dirty="0">
              <a:solidFill>
                <a:schemeClr val="tx1"/>
              </a:solidFill>
              <a:ea typeface="굴림" pitchFamily="50" charset="-127"/>
            </a:endParaRP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kumimoji="1" lang="en-US" altLang="zh-CN" sz="1000" dirty="0">
                <a:solidFill>
                  <a:schemeClr val="tx1"/>
                </a:solidFill>
                <a:ea typeface="굴림" pitchFamily="50" charset="-127"/>
              </a:rPr>
              <a:t>   Roller    2.5x2.5</a:t>
            </a:r>
            <a:r>
              <a:rPr kumimoji="1" lang="en-US" altLang="zh-CN" sz="1000" spc="-150" dirty="0">
                <a:solidFill>
                  <a:schemeClr val="tx1"/>
                </a:solidFill>
                <a:ea typeface="굴림" pitchFamily="50" charset="-127"/>
              </a:rPr>
              <a:t>      </a:t>
            </a:r>
            <a:r>
              <a:rPr kumimoji="1" lang="en-US" altLang="zh-CN" sz="1000" dirty="0">
                <a:solidFill>
                  <a:schemeClr val="tx1"/>
                </a:solidFill>
                <a:ea typeface="굴림" pitchFamily="50" charset="-127"/>
              </a:rPr>
              <a:t>- 4</a:t>
            </a:r>
            <a:r>
              <a:rPr kumimoji="1" lang="ko-KR" altLang="en-US" sz="1000" dirty="0">
                <a:solidFill>
                  <a:schemeClr val="tx1"/>
                </a:solidFill>
                <a:ea typeface="굴림" pitchFamily="50" charset="-127"/>
              </a:rPr>
              <a:t>문</a:t>
            </a:r>
            <a:endParaRPr kumimoji="1" lang="en-US" altLang="zh-CN" sz="1000" dirty="0">
              <a:solidFill>
                <a:schemeClr val="tx1"/>
              </a:solidFill>
              <a:ea typeface="굴림" pitchFamily="50" charset="-127"/>
            </a:endParaRPr>
          </a:p>
          <a:p>
            <a:pPr marL="72000"/>
            <a:endParaRPr kumimoji="1" lang="en-US" altLang="ko-KR" sz="1000" dirty="0">
              <a:solidFill>
                <a:schemeClr val="tx1"/>
              </a:solidFill>
              <a:ea typeface="굴림" pitchFamily="50" charset="-127"/>
            </a:endParaRPr>
          </a:p>
          <a:p>
            <a:pPr marL="72000"/>
            <a:endParaRPr lang="en-US" altLang="zh-CN" sz="1000" dirty="0">
              <a:solidFill>
                <a:schemeClr val="tx1"/>
              </a:solidFill>
            </a:endParaRPr>
          </a:p>
          <a:p>
            <a:pPr marL="72000"/>
            <a:endParaRPr lang="en-US" altLang="ko-KR" sz="600" dirty="0">
              <a:solidFill>
                <a:schemeClr val="tx1"/>
              </a:solidFill>
            </a:endParaRPr>
          </a:p>
          <a:p>
            <a:pPr marL="72000"/>
            <a:endParaRPr lang="ko-KR" altLang="ko-KR" sz="1000" dirty="0">
              <a:solidFill>
                <a:schemeClr val="tx1"/>
              </a:solidFill>
            </a:endParaRPr>
          </a:p>
        </p:txBody>
      </p:sp>
      <p:grpSp>
        <p:nvGrpSpPr>
          <p:cNvPr id="98" name="그룹 98"/>
          <p:cNvGrpSpPr/>
          <p:nvPr/>
        </p:nvGrpSpPr>
        <p:grpSpPr>
          <a:xfrm>
            <a:off x="5076056" y="1628800"/>
            <a:ext cx="1080120" cy="288032"/>
            <a:chOff x="0" y="0"/>
            <a:chExt cx="618597" cy="309797"/>
          </a:xfrm>
        </p:grpSpPr>
        <p:sp>
          <p:nvSpPr>
            <p:cNvPr id="99" name="모서리가 둥근 직사각형 98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2" name="모서리가 둥근 직사각형 5"/>
            <p:cNvSpPr/>
            <p:nvPr/>
          </p:nvSpPr>
          <p:spPr>
            <a:xfrm>
              <a:off x="15123" y="15124"/>
              <a:ext cx="588351" cy="27955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/>
                <a:t>시공실적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36386" y="105489"/>
            <a:ext cx="2712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en-US" sz="1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5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>
                <a:latin typeface="FangSong" pitchFamily="49" charset="-122"/>
                <a:ea typeface="FangSong" pitchFamily="49" charset="-122"/>
              </a:rPr>
              <a:t>주요시공실적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69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07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51" name="직사각형 50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모서리가 둥근 직사각형 70"/>
          <p:cNvSpPr/>
          <p:nvPr/>
        </p:nvSpPr>
        <p:spPr>
          <a:xfrm>
            <a:off x="4572000" y="476672"/>
            <a:ext cx="4392488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dirty="0"/>
              <a:t>수문설비</a:t>
            </a:r>
            <a:r>
              <a:rPr lang="en-US" altLang="ko-KR" sz="2400" dirty="0"/>
              <a:t>_4</a:t>
            </a:r>
            <a:r>
              <a:rPr lang="ko-KR" altLang="en-US" sz="2400" dirty="0" err="1"/>
              <a:t>대강사업</a:t>
            </a:r>
            <a:endParaRPr lang="zh-CN" altLang="en-US" sz="2400" dirty="0"/>
          </a:p>
        </p:txBody>
      </p:sp>
      <p:sp>
        <p:nvSpPr>
          <p:cNvPr id="57" name="타원 56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8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66" name="모서리가 둥근 직사각형 65"/>
          <p:cNvSpPr/>
          <p:nvPr/>
        </p:nvSpPr>
        <p:spPr>
          <a:xfrm>
            <a:off x="395536" y="1484784"/>
            <a:ext cx="4104456" cy="3240360"/>
          </a:xfrm>
          <a:prstGeom prst="roundRect">
            <a:avLst>
              <a:gd name="adj" fmla="val 431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algn="just"/>
            <a:endParaRPr lang="en-US" altLang="zh-CN" sz="1000" dirty="0">
              <a:solidFill>
                <a:schemeClr val="tx1"/>
              </a:solidFill>
              <a:latin typeface="SimHei" pitchFamily="49" charset="-122"/>
              <a:ea typeface="SimHei" pitchFamily="49" charset="-122"/>
            </a:endParaRPr>
          </a:p>
          <a:p>
            <a:pPr marL="72000" algn="just"/>
            <a:endParaRPr lang="en-US" altLang="zh-CN" sz="1000" dirty="0">
              <a:solidFill>
                <a:schemeClr val="tx1"/>
              </a:solidFill>
              <a:latin typeface="SimHei" pitchFamily="49" charset="-122"/>
              <a:ea typeface="SimHei" pitchFamily="49" charset="-122"/>
            </a:endParaRPr>
          </a:p>
          <a:p>
            <a:pPr marL="72000"/>
            <a:r>
              <a:rPr lang="en-US" altLang="zh-CN" sz="1050" dirty="0">
                <a:solidFill>
                  <a:schemeClr val="tx1"/>
                </a:solidFill>
              </a:rPr>
              <a:t>▶</a:t>
            </a:r>
            <a:r>
              <a:rPr lang="en-US" altLang="ko-KR" sz="1050" dirty="0">
                <a:solidFill>
                  <a:schemeClr val="tx1"/>
                </a:solidFill>
              </a:rPr>
              <a:t>2012</a:t>
            </a:r>
            <a:r>
              <a:rPr lang="ko-KR" altLang="en-US" sz="1050" dirty="0">
                <a:solidFill>
                  <a:schemeClr val="tx1"/>
                </a:solidFill>
              </a:rPr>
              <a:t>  낙동강</a:t>
            </a:r>
            <a:r>
              <a:rPr lang="en-US" altLang="ko-KR" sz="1050" dirty="0">
                <a:solidFill>
                  <a:schemeClr val="tx1"/>
                </a:solidFill>
              </a:rPr>
              <a:t>24</a:t>
            </a:r>
            <a:r>
              <a:rPr lang="ko-KR" altLang="en-US" sz="1050" dirty="0">
                <a:solidFill>
                  <a:schemeClr val="tx1"/>
                </a:solidFill>
              </a:rPr>
              <a:t>공구사업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 err="1">
                <a:solidFill>
                  <a:schemeClr val="tx1"/>
                </a:solidFill>
              </a:rPr>
              <a:t>칠곡보</a:t>
            </a:r>
            <a:r>
              <a:rPr lang="en-US" altLang="ko-KR" sz="1050" dirty="0">
                <a:solidFill>
                  <a:schemeClr val="tx1"/>
                </a:solidFill>
              </a:rPr>
              <a:t>)  Shell Roller 40.0 x 11.3 – 3</a:t>
            </a:r>
            <a:r>
              <a:rPr lang="ko-KR" altLang="en-US" sz="1050" dirty="0">
                <a:solidFill>
                  <a:schemeClr val="tx1"/>
                </a:solidFill>
              </a:rPr>
              <a:t>문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/>
            <a:endParaRPr lang="ko-KR" altLang="en-US" sz="105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50" dirty="0">
                <a:solidFill>
                  <a:schemeClr val="tx1"/>
                </a:solidFill>
              </a:rPr>
              <a:t>▶</a:t>
            </a:r>
            <a:r>
              <a:rPr lang="en-US" altLang="ko-KR" sz="1050" dirty="0">
                <a:solidFill>
                  <a:schemeClr val="tx1"/>
                </a:solidFill>
              </a:rPr>
              <a:t>2012  </a:t>
            </a:r>
            <a:r>
              <a:rPr lang="ko-KR" altLang="en-US" sz="1050" dirty="0" err="1">
                <a:solidFill>
                  <a:schemeClr val="tx1"/>
                </a:solidFill>
              </a:rPr>
              <a:t>영산강</a:t>
            </a:r>
            <a:r>
              <a:rPr lang="en-US" altLang="ko-KR" sz="1050" dirty="0">
                <a:solidFill>
                  <a:schemeClr val="tx1"/>
                </a:solidFill>
              </a:rPr>
              <a:t>6</a:t>
            </a:r>
            <a:r>
              <a:rPr lang="ko-KR" altLang="en-US" sz="1050" dirty="0">
                <a:solidFill>
                  <a:schemeClr val="tx1"/>
                </a:solidFill>
              </a:rPr>
              <a:t>공구사업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 err="1">
                <a:solidFill>
                  <a:schemeClr val="tx1"/>
                </a:solidFill>
              </a:rPr>
              <a:t>승촌보</a:t>
            </a:r>
            <a:r>
              <a:rPr lang="en-US" altLang="ko-KR" sz="1050" dirty="0">
                <a:solidFill>
                  <a:schemeClr val="tx1"/>
                </a:solidFill>
              </a:rPr>
              <a:t>)  Truss Roller 50 x 5.05 – 2</a:t>
            </a:r>
            <a:r>
              <a:rPr lang="ko-KR" altLang="en-US" sz="1050" dirty="0">
                <a:solidFill>
                  <a:schemeClr val="tx1"/>
                </a:solidFill>
              </a:rPr>
              <a:t> 문 </a:t>
            </a:r>
            <a:r>
              <a:rPr lang="en-US" altLang="ko-KR" sz="1050" dirty="0">
                <a:solidFill>
                  <a:schemeClr val="tx1"/>
                </a:solidFill>
              </a:rPr>
              <a:t>/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Truss Roller 30 x 5.05 - 2</a:t>
            </a:r>
            <a:r>
              <a:rPr lang="ko-KR" altLang="en-US" sz="1050" dirty="0">
                <a:solidFill>
                  <a:schemeClr val="tx1"/>
                </a:solidFill>
              </a:rPr>
              <a:t> 문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/>
            <a:endParaRPr lang="ko-KR" altLang="en-US" sz="105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50" dirty="0">
                <a:solidFill>
                  <a:schemeClr val="tx1"/>
                </a:solidFill>
              </a:rPr>
              <a:t>▶</a:t>
            </a:r>
            <a:r>
              <a:rPr lang="en-US" altLang="ko-KR" sz="1050" dirty="0">
                <a:solidFill>
                  <a:schemeClr val="tx1"/>
                </a:solidFill>
              </a:rPr>
              <a:t>2012  </a:t>
            </a:r>
            <a:r>
              <a:rPr lang="ko-KR" altLang="en-US" sz="1050" dirty="0">
                <a:solidFill>
                  <a:schemeClr val="tx1"/>
                </a:solidFill>
              </a:rPr>
              <a:t>낙동강</a:t>
            </a:r>
            <a:r>
              <a:rPr lang="en-US" altLang="ko-KR" sz="1050" dirty="0">
                <a:solidFill>
                  <a:schemeClr val="tx1"/>
                </a:solidFill>
              </a:rPr>
              <a:t>23</a:t>
            </a:r>
            <a:r>
              <a:rPr lang="ko-KR" altLang="en-US" sz="1050" dirty="0">
                <a:solidFill>
                  <a:schemeClr val="tx1"/>
                </a:solidFill>
              </a:rPr>
              <a:t>공구사업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 err="1">
                <a:solidFill>
                  <a:schemeClr val="tx1"/>
                </a:solidFill>
              </a:rPr>
              <a:t>강정고령보</a:t>
            </a:r>
            <a:r>
              <a:rPr lang="en-US" altLang="ko-KR" sz="1050" dirty="0">
                <a:solidFill>
                  <a:schemeClr val="tx1"/>
                </a:solidFill>
              </a:rPr>
              <a:t>)  Rising Sector 45 x 11.7 - 2</a:t>
            </a:r>
            <a:r>
              <a:rPr lang="ko-KR" altLang="en-US" sz="1050" dirty="0">
                <a:solidFill>
                  <a:schemeClr val="tx1"/>
                </a:solidFill>
              </a:rPr>
              <a:t> 문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/>
            <a:endParaRPr lang="ko-KR" altLang="en-US" sz="1050" dirty="0">
              <a:solidFill>
                <a:schemeClr val="tx1"/>
              </a:solidFill>
            </a:endParaRPr>
          </a:p>
          <a:p>
            <a:pPr marL="72000"/>
            <a:endParaRPr lang="en-US" altLang="ko-KR" sz="105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50" dirty="0">
                <a:solidFill>
                  <a:schemeClr val="tx1"/>
                </a:solidFill>
              </a:rPr>
              <a:t>▶</a:t>
            </a:r>
            <a:r>
              <a:rPr lang="en-US" altLang="ko-KR" sz="1050" dirty="0">
                <a:solidFill>
                  <a:schemeClr val="tx1"/>
                </a:solidFill>
              </a:rPr>
              <a:t>2012  </a:t>
            </a:r>
            <a:r>
              <a:rPr lang="ko-KR" altLang="en-US" sz="1050" dirty="0" err="1">
                <a:solidFill>
                  <a:schemeClr val="tx1"/>
                </a:solidFill>
              </a:rPr>
              <a:t>낙동강하구둑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 err="1">
                <a:solidFill>
                  <a:schemeClr val="tx1"/>
                </a:solidFill>
              </a:rPr>
              <a:t>배수문증설공사</a:t>
            </a:r>
            <a:r>
              <a:rPr lang="ko-KR" altLang="en-US" sz="1050" dirty="0">
                <a:solidFill>
                  <a:schemeClr val="tx1"/>
                </a:solidFill>
              </a:rPr>
              <a:t>  </a:t>
            </a:r>
            <a:r>
              <a:rPr lang="en-US" altLang="ko-KR" sz="1050" dirty="0">
                <a:solidFill>
                  <a:schemeClr val="tx1"/>
                </a:solidFill>
              </a:rPr>
              <a:t>Truss Roller 95 x 8.5 -1</a:t>
            </a:r>
            <a:r>
              <a:rPr lang="ko-KR" altLang="en-US" sz="1050" dirty="0">
                <a:solidFill>
                  <a:schemeClr val="tx1"/>
                </a:solidFill>
              </a:rPr>
              <a:t>문 </a:t>
            </a:r>
            <a:r>
              <a:rPr lang="en-US" altLang="ko-KR" sz="1050" dirty="0">
                <a:solidFill>
                  <a:schemeClr val="tx1"/>
                </a:solidFill>
              </a:rPr>
              <a:t>47.5 x 8.5-2 </a:t>
            </a:r>
            <a:r>
              <a:rPr lang="ko-KR" altLang="en-US" sz="1050" dirty="0">
                <a:solidFill>
                  <a:schemeClr val="tx1"/>
                </a:solidFill>
              </a:rPr>
              <a:t>문</a:t>
            </a:r>
            <a:r>
              <a:rPr lang="en-US" altLang="ko-KR" sz="1050" dirty="0">
                <a:solidFill>
                  <a:schemeClr val="tx1"/>
                </a:solidFill>
              </a:rPr>
              <a:t>, 2</a:t>
            </a:r>
            <a:r>
              <a:rPr lang="ko-KR" altLang="en-US" sz="1050" dirty="0" err="1">
                <a:solidFill>
                  <a:schemeClr val="tx1"/>
                </a:solidFill>
              </a:rPr>
              <a:t>단수문</a:t>
            </a:r>
            <a:r>
              <a:rPr lang="en-US" altLang="ko-KR" sz="1050" dirty="0">
                <a:solidFill>
                  <a:schemeClr val="tx1"/>
                </a:solidFill>
              </a:rPr>
              <a:t> Roller 47.5 x 8.5 -2</a:t>
            </a:r>
            <a:r>
              <a:rPr lang="ko-KR" altLang="en-US" sz="1050" dirty="0">
                <a:solidFill>
                  <a:schemeClr val="tx1"/>
                </a:solidFill>
              </a:rPr>
              <a:t> 문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/>
            <a:endParaRPr lang="ko-KR" altLang="en-US" sz="105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50" dirty="0">
                <a:solidFill>
                  <a:schemeClr val="tx1"/>
                </a:solidFill>
              </a:rPr>
              <a:t>▶</a:t>
            </a:r>
            <a:r>
              <a:rPr lang="en-US" altLang="ko-KR" sz="1050" dirty="0">
                <a:solidFill>
                  <a:schemeClr val="tx1"/>
                </a:solidFill>
              </a:rPr>
              <a:t>2012  </a:t>
            </a:r>
            <a:r>
              <a:rPr lang="ko-KR" altLang="en-US" sz="1050" dirty="0" err="1">
                <a:solidFill>
                  <a:schemeClr val="tx1"/>
                </a:solidFill>
              </a:rPr>
              <a:t>영산강하구둑</a:t>
            </a:r>
            <a:r>
              <a:rPr lang="ko-KR" altLang="en-US" sz="1050" dirty="0">
                <a:solidFill>
                  <a:schemeClr val="tx1"/>
                </a:solidFill>
              </a:rPr>
              <a:t> 구조개선 제</a:t>
            </a:r>
            <a:r>
              <a:rPr lang="en-US" altLang="ko-KR" sz="1050" dirty="0">
                <a:solidFill>
                  <a:schemeClr val="tx1"/>
                </a:solidFill>
              </a:rPr>
              <a:t>1</a:t>
            </a:r>
            <a:r>
              <a:rPr lang="ko-KR" altLang="en-US" sz="1050" dirty="0">
                <a:solidFill>
                  <a:schemeClr val="tx1"/>
                </a:solidFill>
              </a:rPr>
              <a:t>공구  </a:t>
            </a:r>
            <a:r>
              <a:rPr lang="en-US" altLang="ko-KR" sz="1050" dirty="0">
                <a:solidFill>
                  <a:schemeClr val="tx1"/>
                </a:solidFill>
              </a:rPr>
              <a:t>Shell Roller 48 x 13.6-3</a:t>
            </a:r>
            <a:r>
              <a:rPr lang="ko-KR" altLang="en-US" sz="1050" dirty="0">
                <a:solidFill>
                  <a:schemeClr val="tx1"/>
                </a:solidFill>
              </a:rPr>
              <a:t> 문 </a:t>
            </a:r>
            <a:r>
              <a:rPr lang="en-US" altLang="ko-KR" sz="1050" dirty="0">
                <a:solidFill>
                  <a:schemeClr val="tx1"/>
                </a:solidFill>
              </a:rPr>
              <a:t>2</a:t>
            </a:r>
            <a:r>
              <a:rPr lang="ko-KR" altLang="en-US" sz="1050" dirty="0" err="1">
                <a:solidFill>
                  <a:schemeClr val="tx1"/>
                </a:solidFill>
              </a:rPr>
              <a:t>단수문</a:t>
            </a:r>
            <a:r>
              <a:rPr lang="en-US" altLang="ko-KR" sz="1050" dirty="0">
                <a:solidFill>
                  <a:schemeClr val="tx1"/>
                </a:solidFill>
              </a:rPr>
              <a:t> Roller 48 x 13.6 - 2</a:t>
            </a:r>
            <a:r>
              <a:rPr lang="ko-KR" altLang="en-US" sz="1050" dirty="0">
                <a:solidFill>
                  <a:schemeClr val="tx1"/>
                </a:solidFill>
              </a:rPr>
              <a:t> 문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/>
            <a:endParaRPr lang="ko-KR" altLang="en-US" sz="105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50" dirty="0">
                <a:solidFill>
                  <a:schemeClr val="tx1"/>
                </a:solidFill>
              </a:rPr>
              <a:t>▶</a:t>
            </a:r>
            <a:r>
              <a:rPr lang="en-US" altLang="ko-KR" sz="1050" dirty="0">
                <a:solidFill>
                  <a:schemeClr val="tx1"/>
                </a:solidFill>
              </a:rPr>
              <a:t>2012  </a:t>
            </a:r>
            <a:r>
              <a:rPr lang="ko-KR" altLang="en-US" sz="1050" dirty="0" err="1">
                <a:solidFill>
                  <a:schemeClr val="tx1"/>
                </a:solidFill>
              </a:rPr>
              <a:t>영산강하구둑</a:t>
            </a:r>
            <a:r>
              <a:rPr lang="ko-KR" altLang="en-US" sz="1050" dirty="0">
                <a:solidFill>
                  <a:schemeClr val="tx1"/>
                </a:solidFill>
              </a:rPr>
              <a:t> 구조개선 제</a:t>
            </a:r>
            <a:r>
              <a:rPr lang="en-US" altLang="ko-KR" sz="1050" dirty="0">
                <a:solidFill>
                  <a:schemeClr val="tx1"/>
                </a:solidFill>
              </a:rPr>
              <a:t>3</a:t>
            </a:r>
            <a:r>
              <a:rPr lang="ko-KR" altLang="en-US" sz="1050" dirty="0">
                <a:solidFill>
                  <a:schemeClr val="tx1"/>
                </a:solidFill>
              </a:rPr>
              <a:t>공구  </a:t>
            </a:r>
            <a:r>
              <a:rPr lang="en-US" altLang="ko-KR" sz="1050" dirty="0">
                <a:solidFill>
                  <a:schemeClr val="tx1"/>
                </a:solidFill>
              </a:rPr>
              <a:t>Sector 44x 7.2-2</a:t>
            </a:r>
            <a:r>
              <a:rPr lang="ko-KR" altLang="en-US" sz="1050" dirty="0">
                <a:solidFill>
                  <a:schemeClr val="tx1"/>
                </a:solidFill>
              </a:rPr>
              <a:t> 문 </a:t>
            </a:r>
            <a:r>
              <a:rPr lang="en-US" altLang="ko-KR" sz="1050" dirty="0">
                <a:solidFill>
                  <a:schemeClr val="tx1"/>
                </a:solidFill>
              </a:rPr>
              <a:t>Shell Roller 30 x 7.2 -3</a:t>
            </a:r>
            <a:r>
              <a:rPr lang="ko-KR" altLang="en-US" sz="1050" dirty="0">
                <a:solidFill>
                  <a:schemeClr val="tx1"/>
                </a:solidFill>
              </a:rPr>
              <a:t> 문</a:t>
            </a: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kumimoji="1" lang="en-US" altLang="ko-KR" sz="1050" b="1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67" name="그룹 98"/>
          <p:cNvGrpSpPr/>
          <p:nvPr/>
        </p:nvGrpSpPr>
        <p:grpSpPr>
          <a:xfrm>
            <a:off x="899592" y="1772816"/>
            <a:ext cx="1080120" cy="288032"/>
            <a:chOff x="0" y="0"/>
            <a:chExt cx="618597" cy="309797"/>
          </a:xfrm>
        </p:grpSpPr>
        <p:sp>
          <p:nvSpPr>
            <p:cNvPr id="70" name="모서리가 둥근 직사각형 69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/>
                <a:t>시공실적</a:t>
              </a:r>
            </a:p>
          </p:txBody>
        </p:sp>
      </p:grpSp>
      <p:sp>
        <p:nvSpPr>
          <p:cNvPr id="74" name="모서리가 둥근 직사각형 73"/>
          <p:cNvSpPr/>
          <p:nvPr/>
        </p:nvSpPr>
        <p:spPr>
          <a:xfrm>
            <a:off x="673224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모서리가 둥근 직사각형 78"/>
          <p:cNvSpPr/>
          <p:nvPr/>
        </p:nvSpPr>
        <p:spPr>
          <a:xfrm>
            <a:off x="457200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모서리가 둥근 직사각형 79"/>
          <p:cNvSpPr/>
          <p:nvPr/>
        </p:nvSpPr>
        <p:spPr>
          <a:xfrm>
            <a:off x="6732240" y="1484784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모서리가 둥근 직사각형 80"/>
          <p:cNvSpPr/>
          <p:nvPr/>
        </p:nvSpPr>
        <p:spPr>
          <a:xfrm>
            <a:off x="4572000" y="1484784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모서리가 둥근 직사각형 87"/>
          <p:cNvSpPr/>
          <p:nvPr/>
        </p:nvSpPr>
        <p:spPr>
          <a:xfrm>
            <a:off x="6732240" y="4437112"/>
            <a:ext cx="201622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낙동강하구둑</a:t>
            </a:r>
            <a:r>
              <a:rPr lang="ko-KR" altLang="en-US" sz="1050" dirty="0"/>
              <a:t> </a:t>
            </a:r>
            <a:r>
              <a:rPr lang="ko-KR" altLang="en-US" sz="1050" dirty="0" err="1"/>
              <a:t>배수문증설공사</a:t>
            </a:r>
            <a:endParaRPr lang="ko-KR" altLang="en-US" sz="1050" dirty="0"/>
          </a:p>
        </p:txBody>
      </p:sp>
      <p:sp>
        <p:nvSpPr>
          <p:cNvPr id="90" name="모서리가 둥근 직사각형 89"/>
          <p:cNvSpPr/>
          <p:nvPr/>
        </p:nvSpPr>
        <p:spPr>
          <a:xfrm>
            <a:off x="6732240" y="2780928"/>
            <a:ext cx="1999456" cy="288032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영산강</a:t>
            </a:r>
            <a:r>
              <a:rPr lang="en-US" altLang="ko-KR" sz="1050" dirty="0"/>
              <a:t>6</a:t>
            </a:r>
            <a:r>
              <a:rPr lang="ko-KR" altLang="en-US" sz="1050" dirty="0"/>
              <a:t>공구사업</a:t>
            </a:r>
            <a:r>
              <a:rPr lang="en-US" altLang="ko-KR" sz="1050" dirty="0"/>
              <a:t>(</a:t>
            </a:r>
            <a:r>
              <a:rPr lang="ko-KR" altLang="en-US" sz="1050" dirty="0" err="1"/>
              <a:t>승촌보</a:t>
            </a:r>
            <a:r>
              <a:rPr lang="en-US" altLang="ko-KR" sz="1100" dirty="0"/>
              <a:t>)</a:t>
            </a:r>
          </a:p>
        </p:txBody>
      </p:sp>
      <p:sp>
        <p:nvSpPr>
          <p:cNvPr id="91" name="모서리가 둥근 직사각형 90"/>
          <p:cNvSpPr/>
          <p:nvPr/>
        </p:nvSpPr>
        <p:spPr>
          <a:xfrm>
            <a:off x="4572000" y="4437112"/>
            <a:ext cx="201622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낙동강</a:t>
            </a:r>
            <a:r>
              <a:rPr lang="en-US" altLang="ko-KR" sz="1050" dirty="0"/>
              <a:t>23</a:t>
            </a:r>
            <a:r>
              <a:rPr lang="ko-KR" altLang="en-US" sz="1050" dirty="0"/>
              <a:t>공구사업</a:t>
            </a:r>
            <a:r>
              <a:rPr lang="en-US" altLang="ko-KR" sz="1050" dirty="0"/>
              <a:t>(</a:t>
            </a:r>
            <a:r>
              <a:rPr lang="ko-KR" altLang="en-US" sz="1050" dirty="0" err="1"/>
              <a:t>강정고령보</a:t>
            </a:r>
            <a:r>
              <a:rPr lang="en-US" altLang="ko-KR" sz="1050" dirty="0"/>
              <a:t>)</a:t>
            </a:r>
          </a:p>
        </p:txBody>
      </p:sp>
      <p:sp>
        <p:nvSpPr>
          <p:cNvPr id="93" name="모서리가 둥근 직사각형 92"/>
          <p:cNvSpPr/>
          <p:nvPr/>
        </p:nvSpPr>
        <p:spPr>
          <a:xfrm>
            <a:off x="4644008" y="2780928"/>
            <a:ext cx="1999456" cy="247332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낙동강</a:t>
            </a:r>
            <a:r>
              <a:rPr lang="en-US" altLang="ko-KR" sz="1050" dirty="0"/>
              <a:t>24</a:t>
            </a:r>
            <a:r>
              <a:rPr lang="ko-KR" altLang="en-US" sz="1050" dirty="0"/>
              <a:t>공구사업</a:t>
            </a:r>
            <a:r>
              <a:rPr lang="en-US" altLang="ko-KR" sz="1050" dirty="0"/>
              <a:t>(</a:t>
            </a:r>
            <a:r>
              <a:rPr lang="ko-KR" altLang="en-US" sz="1050" dirty="0" err="1"/>
              <a:t>칠곡보</a:t>
            </a:r>
            <a:r>
              <a:rPr lang="en-US" altLang="ko-KR" sz="1050" dirty="0"/>
              <a:t>)</a:t>
            </a:r>
          </a:p>
        </p:txBody>
      </p:sp>
      <p:sp>
        <p:nvSpPr>
          <p:cNvPr id="94" name="모서리가 둥근 직사각형 93"/>
          <p:cNvSpPr/>
          <p:nvPr/>
        </p:nvSpPr>
        <p:spPr>
          <a:xfrm>
            <a:off x="395536" y="4797152"/>
            <a:ext cx="4104456" cy="1512168"/>
          </a:xfrm>
          <a:prstGeom prst="roundRect">
            <a:avLst>
              <a:gd name="adj" fmla="val 8879"/>
            </a:avLst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모서리가 둥근 직사각형 94"/>
          <p:cNvSpPr/>
          <p:nvPr/>
        </p:nvSpPr>
        <p:spPr>
          <a:xfrm>
            <a:off x="4572000" y="4797152"/>
            <a:ext cx="4248472" cy="1512168"/>
          </a:xfrm>
          <a:prstGeom prst="roundRect">
            <a:avLst>
              <a:gd name="adj" fmla="val 8879"/>
            </a:avLst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모서리가 둥근 직사각형 95"/>
          <p:cNvSpPr/>
          <p:nvPr/>
        </p:nvSpPr>
        <p:spPr>
          <a:xfrm>
            <a:off x="1187624" y="6093296"/>
            <a:ext cx="2511896" cy="207640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영산강하구둑</a:t>
            </a:r>
            <a:r>
              <a:rPr lang="ko-KR" altLang="en-US" sz="1050" dirty="0"/>
              <a:t> 구조개선 제</a:t>
            </a:r>
            <a:r>
              <a:rPr lang="en-US" altLang="ko-KR" sz="1050" dirty="0"/>
              <a:t>1</a:t>
            </a:r>
            <a:r>
              <a:rPr lang="ko-KR" altLang="en-US" sz="1050" dirty="0"/>
              <a:t>공구</a:t>
            </a:r>
          </a:p>
        </p:txBody>
      </p:sp>
      <p:sp>
        <p:nvSpPr>
          <p:cNvPr id="97" name="모서리가 둥근 직사각형 96"/>
          <p:cNvSpPr/>
          <p:nvPr/>
        </p:nvSpPr>
        <p:spPr>
          <a:xfrm>
            <a:off x="5652120" y="6093296"/>
            <a:ext cx="237626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영산강하구둑</a:t>
            </a:r>
            <a:r>
              <a:rPr lang="ko-KR" altLang="en-US" sz="1050" dirty="0"/>
              <a:t> 구조개선 제</a:t>
            </a:r>
            <a:r>
              <a:rPr lang="en-US" altLang="ko-KR" sz="1050" dirty="0"/>
              <a:t>3</a:t>
            </a:r>
            <a:r>
              <a:rPr lang="ko-KR" altLang="en-US" sz="1050" dirty="0"/>
              <a:t>공구</a:t>
            </a: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-6864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36386" y="105489"/>
            <a:ext cx="2712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5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 smtClean="0">
                <a:latin typeface="FangSong" pitchFamily="49" charset="-122"/>
                <a:ea typeface="FangSong" pitchFamily="49" charset="-122"/>
              </a:rPr>
              <a:t>주요시공실적</a:t>
            </a:r>
            <a:endParaRPr lang="en-US" altLang="ko-KR" sz="2400" spc="-150" dirty="0" smtClean="0">
              <a:latin typeface="+mn-ea"/>
            </a:endParaRPr>
          </a:p>
        </p:txBody>
      </p:sp>
      <p:sp>
        <p:nvSpPr>
          <p:cNvPr id="69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 smtClean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07</a:t>
            </a:r>
            <a:endParaRPr lang="en-US" altLang="ko-KR" sz="4400" b="1" spc="-300" dirty="0" smtClean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51" name="직사각형 50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모서리가 둥근 직사각형 70"/>
          <p:cNvSpPr/>
          <p:nvPr/>
        </p:nvSpPr>
        <p:spPr>
          <a:xfrm>
            <a:off x="4572000" y="476672"/>
            <a:ext cx="4392488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dirty="0" smtClean="0"/>
              <a:t>수문설비</a:t>
            </a:r>
            <a:r>
              <a:rPr lang="en-US" altLang="ko-KR" sz="2400" dirty="0" smtClean="0"/>
              <a:t>_</a:t>
            </a:r>
            <a:r>
              <a:rPr lang="ko-KR" altLang="en-US" sz="2400" dirty="0" err="1" smtClean="0"/>
              <a:t>육갑문</a:t>
            </a:r>
            <a:endParaRPr lang="zh-CN" altLang="en-US" sz="2400" dirty="0"/>
          </a:p>
        </p:txBody>
      </p:sp>
      <p:sp>
        <p:nvSpPr>
          <p:cNvPr id="57" name="타원 56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8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 smtClean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66" name="모서리가 둥근 직사각형 65"/>
          <p:cNvSpPr/>
          <p:nvPr/>
        </p:nvSpPr>
        <p:spPr>
          <a:xfrm>
            <a:off x="178844" y="1516673"/>
            <a:ext cx="4181718" cy="2586760"/>
          </a:xfrm>
          <a:prstGeom prst="roundRect">
            <a:avLst>
              <a:gd name="adj" fmla="val 431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fontAlgn="base" latinLnBrk="0"/>
            <a:endParaRPr lang="en-US" altLang="zh-CN" sz="1050" dirty="0">
              <a:solidFill>
                <a:schemeClr val="tx1"/>
              </a:solidFill>
            </a:endParaRPr>
          </a:p>
          <a:p>
            <a:pPr fontAlgn="base" latinLnBrk="0"/>
            <a:endParaRPr lang="en-US" altLang="zh-CN" sz="1050" dirty="0" smtClean="0">
              <a:solidFill>
                <a:schemeClr val="tx1"/>
              </a:solidFill>
            </a:endParaRPr>
          </a:p>
          <a:p>
            <a:pPr fontAlgn="base" latinLnBrk="0"/>
            <a:endParaRPr lang="en-US" altLang="zh-CN" sz="1050" dirty="0">
              <a:solidFill>
                <a:schemeClr val="tx1"/>
              </a:solidFill>
            </a:endParaRPr>
          </a:p>
          <a:p>
            <a:pPr fontAlgn="base" latinLnBrk="0"/>
            <a:r>
              <a:rPr lang="en-US" altLang="zh-CN" sz="1050" b="1" dirty="0" smtClean="0">
                <a:solidFill>
                  <a:schemeClr val="tx1"/>
                </a:solidFill>
              </a:rPr>
              <a:t>▶2003 </a:t>
            </a:r>
            <a:r>
              <a:rPr lang="ko-KR" altLang="en-US" sz="1050" dirty="0" smtClean="0">
                <a:solidFill>
                  <a:schemeClr val="tx1"/>
                </a:solidFill>
              </a:rPr>
              <a:t>한강시민공원 </a:t>
            </a:r>
            <a:r>
              <a:rPr lang="ko-KR" altLang="en-US" sz="1050" dirty="0" err="1" smtClean="0">
                <a:solidFill>
                  <a:schemeClr val="tx1"/>
                </a:solidFill>
              </a:rPr>
              <a:t>접근로</a:t>
            </a:r>
            <a:r>
              <a:rPr lang="ko-KR" altLang="en-US" sz="1050" dirty="0" smtClean="0">
                <a:solidFill>
                  <a:schemeClr val="tx1"/>
                </a:solidFill>
              </a:rPr>
              <a:t> 증설공사 중 망원지구 </a:t>
            </a:r>
            <a:r>
              <a:rPr lang="ko-KR" altLang="en-US" sz="1050" dirty="0" err="1" smtClean="0">
                <a:solidFill>
                  <a:schemeClr val="tx1"/>
                </a:solidFill>
              </a:rPr>
              <a:t>육갑문</a:t>
            </a:r>
            <a:r>
              <a:rPr lang="ko-KR" altLang="en-US" sz="1050" dirty="0" smtClean="0">
                <a:solidFill>
                  <a:schemeClr val="tx1"/>
                </a:solidFill>
              </a:rPr>
              <a:t> 제작</a:t>
            </a:r>
            <a:r>
              <a:rPr lang="en-US" altLang="ko-KR" sz="1050" dirty="0" smtClean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</a:rPr>
              <a:t>·</a:t>
            </a:r>
            <a:r>
              <a:rPr lang="ko-KR" altLang="en-US" sz="1050" dirty="0" smtClean="0">
                <a:solidFill>
                  <a:schemeClr val="tx1"/>
                </a:solidFill>
              </a:rPr>
              <a:t>설치 공사</a:t>
            </a:r>
            <a:endParaRPr lang="en-US" altLang="ko-KR" sz="105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ko-KR" altLang="en-US" sz="105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롤러게이트</a:t>
            </a:r>
            <a:endParaRPr lang="en-US" altLang="ko-KR" sz="105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(W)7.7m</a:t>
            </a:r>
            <a:r>
              <a:rPr lang="en-US" altLang="ko-KR" sz="1050" dirty="0" smtClean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×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(B)7.7m</a:t>
            </a:r>
            <a:r>
              <a:rPr lang="en-US" altLang="ko-KR" sz="1050" dirty="0" smtClean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 ×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1</a:t>
            </a:r>
            <a:r>
              <a:rPr lang="ko-KR" altLang="en-US" sz="105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련</a:t>
            </a:r>
            <a:endParaRPr lang="en-US" altLang="ko-KR" sz="105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ko-KR" altLang="en-US" sz="105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W)7.8m</a:t>
            </a:r>
            <a:r>
              <a:rPr lang="en-US" altLang="ko-KR" sz="105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×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W)3.55m</a:t>
            </a:r>
            <a:r>
              <a:rPr lang="en-US" altLang="ko-KR" sz="1050" dirty="0" smtClean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 </a:t>
            </a:r>
            <a:r>
              <a:rPr lang="en-US" altLang="ko-KR" sz="105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×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 1</a:t>
            </a:r>
            <a:r>
              <a:rPr lang="ko-KR" altLang="en-US" sz="1050" dirty="0" err="1">
                <a:solidFill>
                  <a:schemeClr val="tx1"/>
                </a:solidFill>
                <a:cs typeface="Arial" panose="020B0604020202020204" pitchFamily="34" charset="0"/>
              </a:rPr>
              <a:t>련</a:t>
            </a:r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en-US" altLang="zh-CN" sz="1050" dirty="0" smtClean="0">
                <a:solidFill>
                  <a:schemeClr val="tx1"/>
                </a:solidFill>
              </a:rPr>
              <a:t> </a:t>
            </a:r>
            <a:r>
              <a:rPr lang="en-US" altLang="zh-CN" sz="1050" b="1" dirty="0" smtClean="0">
                <a:solidFill>
                  <a:schemeClr val="tx1"/>
                </a:solidFill>
              </a:rPr>
              <a:t>▶2012 </a:t>
            </a:r>
            <a:r>
              <a:rPr lang="ko-KR" altLang="en-US" sz="1050" dirty="0" err="1" smtClean="0">
                <a:solidFill>
                  <a:schemeClr val="tx1"/>
                </a:solidFill>
              </a:rPr>
              <a:t>조야동</a:t>
            </a:r>
            <a:r>
              <a:rPr lang="ko-KR" altLang="en-US" sz="1050" dirty="0" smtClean="0">
                <a:solidFill>
                  <a:schemeClr val="tx1"/>
                </a:solidFill>
              </a:rPr>
              <a:t> 배수펌프장 설치공사 관급자재</a:t>
            </a:r>
            <a:r>
              <a:rPr lang="en-US" altLang="ko-KR" sz="1050" dirty="0" smtClean="0">
                <a:solidFill>
                  <a:schemeClr val="tx1"/>
                </a:solidFill>
              </a:rPr>
              <a:t>-</a:t>
            </a:r>
            <a:r>
              <a:rPr lang="ko-KR" altLang="en-US" sz="1050" dirty="0" err="1" smtClean="0">
                <a:solidFill>
                  <a:schemeClr val="tx1"/>
                </a:solidFill>
              </a:rPr>
              <a:t>육갑문</a:t>
            </a:r>
            <a:r>
              <a:rPr lang="ko-KR" altLang="en-US" sz="1050" dirty="0" smtClean="0">
                <a:solidFill>
                  <a:schemeClr val="tx1"/>
                </a:solidFill>
              </a:rPr>
              <a:t> 구매 설치</a:t>
            </a:r>
            <a:endParaRPr lang="en-US" altLang="ko-KR" sz="1050" dirty="0" smtClean="0">
              <a:solidFill>
                <a:schemeClr val="tx1"/>
              </a:solidFill>
            </a:endParaRPr>
          </a:p>
          <a:p>
            <a:pPr fontAlgn="base" latinLnBrk="0"/>
            <a:r>
              <a:rPr kumimoji="1" lang="ko-KR" altLang="en-US" sz="1050" b="1" dirty="0" err="1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슬라이딩게이트</a:t>
            </a:r>
            <a:r>
              <a:rPr kumimoji="1" lang="ko-KR" altLang="en-US" sz="1050" b="1" dirty="0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en-US" altLang="ko-KR" sz="1050" b="1" dirty="0" smtClean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fontAlgn="base" latinLnBrk="0"/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(W)35.9m</a:t>
            </a:r>
            <a:r>
              <a:rPr lang="en-US" altLang="ko-KR" sz="105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×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W)4.67m</a:t>
            </a:r>
            <a:r>
              <a:rPr lang="en-US" altLang="ko-KR" sz="1050" dirty="0" smtClean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 </a:t>
            </a:r>
            <a:r>
              <a:rPr lang="en-US" altLang="ko-KR" sz="105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×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 1</a:t>
            </a:r>
            <a:r>
              <a:rPr lang="ko-KR" altLang="en-US" sz="1050" dirty="0" err="1">
                <a:solidFill>
                  <a:schemeClr val="tx1"/>
                </a:solidFill>
                <a:cs typeface="Arial" panose="020B0604020202020204" pitchFamily="34" charset="0"/>
              </a:rPr>
              <a:t>련</a:t>
            </a:r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kumimoji="1" lang="ko-KR" altLang="en-US" sz="1050" b="1" dirty="0" err="1" smtClean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마이터게이트</a:t>
            </a:r>
            <a:endParaRPr kumimoji="1" lang="en-US" altLang="ko-KR" sz="1050" b="1" dirty="0" smtClean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fontAlgn="base" latinLnBrk="0"/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W)14.6m</a:t>
            </a:r>
            <a:r>
              <a:rPr lang="en-US" altLang="ko-KR" sz="105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×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W)3.75m</a:t>
            </a:r>
            <a:r>
              <a:rPr lang="en-US" altLang="ko-KR" sz="1050" dirty="0" smtClean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 </a:t>
            </a:r>
            <a:r>
              <a:rPr lang="en-US" altLang="ko-KR" sz="105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×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 1</a:t>
            </a:r>
            <a:r>
              <a:rPr lang="ko-KR" altLang="en-US" sz="105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련</a:t>
            </a:r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endParaRPr lang="en-US" altLang="zh-CN" sz="1050" b="1" dirty="0">
              <a:solidFill>
                <a:schemeClr val="tx1"/>
              </a:solidFill>
            </a:endParaRPr>
          </a:p>
          <a:p>
            <a:pPr fontAlgn="base" latinLnBrk="0"/>
            <a:r>
              <a:rPr lang="en-US" altLang="zh-CN" sz="1050" b="1" dirty="0" smtClean="0">
                <a:solidFill>
                  <a:schemeClr val="tx1"/>
                </a:solidFill>
              </a:rPr>
              <a:t>▶ </a:t>
            </a:r>
            <a:r>
              <a:rPr lang="en-US" altLang="ko-KR" sz="1050" b="1" dirty="0" smtClean="0">
                <a:solidFill>
                  <a:schemeClr val="tx1"/>
                </a:solidFill>
                <a:cs typeface="Arial" panose="020B0604020202020204" pitchFamily="34" charset="0"/>
              </a:rPr>
              <a:t>2018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2017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년 잠실나루 </a:t>
            </a:r>
            <a:r>
              <a:rPr lang="ko-KR" altLang="en-US" sz="105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나들목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개선공사 </a:t>
            </a:r>
            <a:r>
              <a:rPr lang="ko-KR" altLang="en-US" sz="105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육갑문</a:t>
            </a:r>
            <a:endParaRPr lang="en-US" altLang="ko-KR" sz="105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ko-KR" altLang="en-US" sz="1050" b="1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롤러게이트</a:t>
            </a:r>
            <a:endParaRPr lang="en-US" altLang="ko-KR" sz="1050" b="1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W)8.0m</a:t>
            </a:r>
            <a:r>
              <a:rPr lang="en-US" altLang="ko-KR" sz="105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×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W)3.4m</a:t>
            </a:r>
            <a:r>
              <a:rPr lang="en-US" altLang="ko-KR" sz="1050" dirty="0" smtClean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 </a:t>
            </a:r>
            <a:r>
              <a:rPr lang="en-US" altLang="ko-KR" sz="105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×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ko-KR" altLang="en-US" sz="105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련</a:t>
            </a:r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en-US" altLang="zh-CN" sz="1050" b="1" dirty="0">
                <a:solidFill>
                  <a:schemeClr val="tx1"/>
                </a:solidFill>
              </a:rPr>
              <a:t>▶ </a:t>
            </a:r>
            <a:r>
              <a:rPr lang="en-US" altLang="ko-KR" sz="1050" b="1" dirty="0" smtClean="0">
                <a:solidFill>
                  <a:schemeClr val="tx1"/>
                </a:solidFill>
                <a:cs typeface="Arial" panose="020B0604020202020204" pitchFamily="34" charset="0"/>
              </a:rPr>
              <a:t>2020 </a:t>
            </a:r>
            <a:r>
              <a:rPr lang="ko-KR" altLang="en-US" sz="105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육갑문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제작설치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ko-KR" altLang="en-US" sz="105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광진교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남단 </a:t>
            </a:r>
            <a:r>
              <a:rPr lang="ko-KR" altLang="en-US" sz="105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나들목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신설공사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</a:p>
          <a:p>
            <a:pPr fontAlgn="base" latinLnBrk="0"/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W)5.0m</a:t>
            </a:r>
            <a:r>
              <a:rPr lang="en-US" altLang="ko-KR" sz="105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×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W)3.5m</a:t>
            </a:r>
            <a:r>
              <a:rPr lang="en-US" altLang="ko-KR" sz="1050" dirty="0" smtClean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 </a:t>
            </a:r>
            <a:r>
              <a:rPr lang="en-US" altLang="ko-KR" sz="1050" dirty="0">
                <a:solidFill>
                  <a:schemeClr val="tx1"/>
                </a:solidFill>
                <a:latin typeface="굴림체" panose="020B0609000101010101" pitchFamily="49" charset="-127"/>
                <a:ea typeface="굴림체" panose="020B0609000101010101" pitchFamily="49" charset="-127"/>
                <a:cs typeface="Arial" panose="020B0604020202020204" pitchFamily="34" charset="0"/>
              </a:rPr>
              <a:t>×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ko-KR" altLang="en-US" sz="1050" dirty="0" err="1" smtClean="0">
                <a:solidFill>
                  <a:schemeClr val="tx1"/>
                </a:solidFill>
                <a:cs typeface="Arial" panose="020B0604020202020204" pitchFamily="34" charset="0"/>
              </a:rPr>
              <a:t>련</a:t>
            </a:r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endParaRPr lang="en-US" altLang="ko-KR" sz="1050" dirty="0" smtClean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67" name="그룹 98"/>
          <p:cNvGrpSpPr/>
          <p:nvPr/>
        </p:nvGrpSpPr>
        <p:grpSpPr>
          <a:xfrm>
            <a:off x="395536" y="1669137"/>
            <a:ext cx="1368152" cy="299869"/>
            <a:chOff x="0" y="0"/>
            <a:chExt cx="618597" cy="309797"/>
          </a:xfrm>
        </p:grpSpPr>
        <p:sp>
          <p:nvSpPr>
            <p:cNvPr id="70" name="모서리가 둥근 직사각형 69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 smtClean="0"/>
                <a:t>시공실적</a:t>
              </a:r>
              <a:endParaRPr lang="ko-KR" altLang="en-US" sz="1200" b="1" dirty="0"/>
            </a:p>
          </p:txBody>
        </p:sp>
      </p:grp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35031" y="1530388"/>
            <a:ext cx="2683187" cy="22322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91883" y="1521009"/>
            <a:ext cx="1666211" cy="4700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41867" y="3952299"/>
            <a:ext cx="2683188" cy="22310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2" name="모서리가 둥근 직사각형 41"/>
          <p:cNvSpPr/>
          <p:nvPr/>
        </p:nvSpPr>
        <p:spPr>
          <a:xfrm>
            <a:off x="5085365" y="3559039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 smtClean="0"/>
              <a:t>육갑문</a:t>
            </a:r>
            <a:r>
              <a:rPr lang="en-US" altLang="ko-KR" sz="1050" dirty="0" smtClean="0"/>
              <a:t>(</a:t>
            </a:r>
            <a:r>
              <a:rPr lang="ko-KR" altLang="en-US" sz="1050" dirty="0" smtClean="0"/>
              <a:t>수문</a:t>
            </a:r>
            <a:r>
              <a:rPr lang="en-US" altLang="ko-KR" sz="1050" dirty="0" smtClean="0"/>
              <a:t>)</a:t>
            </a:r>
            <a:r>
              <a:rPr lang="ko-KR" altLang="en-US" sz="1050" dirty="0" smtClean="0"/>
              <a:t>제작</a:t>
            </a:r>
            <a:endParaRPr lang="ko-KR" altLang="en-US" sz="1050" dirty="0"/>
          </a:p>
        </p:txBody>
      </p:sp>
      <p:sp>
        <p:nvSpPr>
          <p:cNvPr id="43" name="모서리가 둥근 직사각형 42"/>
          <p:cNvSpPr/>
          <p:nvPr/>
        </p:nvSpPr>
        <p:spPr>
          <a:xfrm>
            <a:off x="7365812" y="6007448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육갑문</a:t>
            </a:r>
            <a:r>
              <a:rPr lang="en-US" altLang="ko-KR" sz="1050" dirty="0"/>
              <a:t>(</a:t>
            </a:r>
            <a:r>
              <a:rPr lang="ko-KR" altLang="en-US" sz="1050" dirty="0"/>
              <a:t>수문</a:t>
            </a:r>
            <a:r>
              <a:rPr lang="en-US" altLang="ko-KR" sz="1050" dirty="0"/>
              <a:t>)</a:t>
            </a:r>
            <a:r>
              <a:rPr lang="ko-KR" altLang="en-US" sz="1050" dirty="0" smtClean="0"/>
              <a:t> 제작</a:t>
            </a:r>
            <a:endParaRPr lang="ko-KR" altLang="en-US" sz="1050" dirty="0"/>
          </a:p>
        </p:txBody>
      </p:sp>
      <p:sp>
        <p:nvSpPr>
          <p:cNvPr id="44" name="모서리가 둥근 직사각형 43"/>
          <p:cNvSpPr/>
          <p:nvPr/>
        </p:nvSpPr>
        <p:spPr>
          <a:xfrm>
            <a:off x="5063780" y="5980950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육갑문</a:t>
            </a:r>
            <a:r>
              <a:rPr lang="en-US" altLang="ko-KR" sz="1050" dirty="0"/>
              <a:t>(</a:t>
            </a:r>
            <a:r>
              <a:rPr lang="ko-KR" altLang="en-US" sz="1050" dirty="0"/>
              <a:t>수문</a:t>
            </a:r>
            <a:r>
              <a:rPr lang="en-US" altLang="ko-KR" sz="1050" dirty="0"/>
              <a:t>)</a:t>
            </a:r>
            <a:r>
              <a:rPr lang="ko-KR" altLang="en-US" sz="1050" dirty="0" smtClean="0"/>
              <a:t> 설치</a:t>
            </a:r>
            <a:endParaRPr lang="ko-KR" altLang="en-US" sz="1050" dirty="0"/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791" r="3810" b="19549"/>
          <a:stretch/>
        </p:blipFill>
        <p:spPr>
          <a:xfrm>
            <a:off x="169057" y="4289840"/>
            <a:ext cx="4181718" cy="18934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0" name="모서리가 둥근 직사각형 49"/>
          <p:cNvSpPr/>
          <p:nvPr/>
        </p:nvSpPr>
        <p:spPr>
          <a:xfrm>
            <a:off x="1441611" y="5967289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smtClean="0"/>
              <a:t>수문 설치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xmlns="" val="2841263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5060" name="Rectangle 4"/>
          <p:cNvSpPr>
            <a:spLocks noChangeArrowheads="1"/>
          </p:cNvSpPr>
          <p:nvPr/>
        </p:nvSpPr>
        <p:spPr bwMode="auto">
          <a:xfrm>
            <a:off x="4436386" y="105489"/>
            <a:ext cx="271228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바탕"/>
                <a:ea typeface="굴림" pitchFamily="50" charset="-127"/>
                <a:cs typeface="굴림" pitchFamily="50" charset="-127"/>
              </a:rPr>
              <a:t> </a:t>
            </a:r>
            <a:r>
              <a:rPr kumimoji="1" lang="ko-KR" altLang="en-U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endParaRPr kumimoji="1" lang="ko-KR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65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 smtClean="0">
                <a:latin typeface="FangSong" pitchFamily="49" charset="-122"/>
                <a:ea typeface="FangSong" pitchFamily="49" charset="-122"/>
              </a:rPr>
              <a:t>주요시공실적</a:t>
            </a:r>
            <a:endParaRPr lang="en-US" altLang="ko-KR" sz="2400" spc="-150" dirty="0" smtClean="0">
              <a:latin typeface="+mn-ea"/>
            </a:endParaRPr>
          </a:p>
        </p:txBody>
      </p:sp>
      <p:sp>
        <p:nvSpPr>
          <p:cNvPr id="69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 smtClean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07</a:t>
            </a:r>
            <a:endParaRPr lang="en-US" altLang="ko-KR" sz="4400" b="1" spc="-300" dirty="0" smtClean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51" name="직사각형 50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모서리가 둥근 직사각형 70"/>
          <p:cNvSpPr/>
          <p:nvPr/>
        </p:nvSpPr>
        <p:spPr>
          <a:xfrm>
            <a:off x="4572000" y="476672"/>
            <a:ext cx="4392488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dirty="0" smtClean="0"/>
              <a:t>수문설비</a:t>
            </a:r>
            <a:r>
              <a:rPr lang="en-US" altLang="ko-KR" sz="2400" dirty="0" smtClean="0"/>
              <a:t>_</a:t>
            </a:r>
            <a:r>
              <a:rPr lang="ko-KR" altLang="en-US" sz="2400" dirty="0" smtClean="0"/>
              <a:t>방수문</a:t>
            </a:r>
            <a:endParaRPr lang="zh-CN" altLang="en-US" sz="2400" dirty="0"/>
          </a:p>
        </p:txBody>
      </p:sp>
      <p:sp>
        <p:nvSpPr>
          <p:cNvPr id="57" name="타원 56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8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 smtClean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66" name="모서리가 둥근 직사각형 65"/>
          <p:cNvSpPr/>
          <p:nvPr/>
        </p:nvSpPr>
        <p:spPr>
          <a:xfrm>
            <a:off x="179512" y="1617297"/>
            <a:ext cx="5799778" cy="4690750"/>
          </a:xfrm>
          <a:prstGeom prst="roundRect">
            <a:avLst>
              <a:gd name="adj" fmla="val 431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72000" algn="just"/>
            <a:endParaRPr lang="en-US" altLang="zh-CN" sz="1000" dirty="0" smtClean="0">
              <a:solidFill>
                <a:schemeClr val="tx1"/>
              </a:solidFill>
              <a:latin typeface="SimHei" pitchFamily="49" charset="-122"/>
              <a:ea typeface="SimHei" pitchFamily="49" charset="-122"/>
            </a:endParaRPr>
          </a:p>
          <a:p>
            <a:pPr fontAlgn="base" latinLnBrk="0"/>
            <a:endParaRPr lang="en-US" altLang="zh-CN" sz="1050" dirty="0" smtClean="0">
              <a:solidFill>
                <a:schemeClr val="tx1"/>
              </a:solidFill>
            </a:endParaRPr>
          </a:p>
          <a:p>
            <a:pPr fontAlgn="base" latinLnBrk="0"/>
            <a:endParaRPr lang="en-US" altLang="zh-CN" sz="1050" dirty="0" smtClean="0">
              <a:solidFill>
                <a:schemeClr val="tx1"/>
              </a:solidFill>
            </a:endParaRPr>
          </a:p>
          <a:p>
            <a:pPr fontAlgn="base" latinLnBrk="0"/>
            <a:endParaRPr lang="en-US" altLang="zh-CN" sz="1050" dirty="0">
              <a:solidFill>
                <a:schemeClr val="tx1"/>
              </a:solidFill>
            </a:endParaRPr>
          </a:p>
          <a:p>
            <a:pPr fontAlgn="base" latinLnBrk="0"/>
            <a:r>
              <a:rPr lang="en-US" altLang="zh-CN" sz="1050" dirty="0" smtClean="0">
                <a:solidFill>
                  <a:schemeClr val="tx1"/>
                </a:solidFill>
              </a:rPr>
              <a:t>▶</a:t>
            </a:r>
            <a:r>
              <a:rPr lang="ko-KR" altLang="en-US" sz="1050" dirty="0" smtClean="0">
                <a:solidFill>
                  <a:schemeClr val="tx1"/>
                </a:solidFill>
              </a:rPr>
              <a:t>부산지하철 </a:t>
            </a:r>
            <a:r>
              <a:rPr lang="en-US" altLang="ko-KR" sz="1050" dirty="0" smtClean="0">
                <a:solidFill>
                  <a:schemeClr val="tx1"/>
                </a:solidFill>
              </a:rPr>
              <a:t>2</a:t>
            </a:r>
            <a:r>
              <a:rPr lang="ko-KR" altLang="en-US" sz="1050" dirty="0" smtClean="0">
                <a:solidFill>
                  <a:schemeClr val="tx1"/>
                </a:solidFill>
              </a:rPr>
              <a:t>호선 </a:t>
            </a:r>
            <a:r>
              <a:rPr lang="en-US" altLang="ko-KR" sz="1050" dirty="0" smtClean="0">
                <a:solidFill>
                  <a:schemeClr val="tx1"/>
                </a:solidFill>
              </a:rPr>
              <a:t>2</a:t>
            </a:r>
            <a:r>
              <a:rPr lang="ko-KR" altLang="en-US" sz="1050" dirty="0" smtClean="0">
                <a:solidFill>
                  <a:schemeClr val="tx1"/>
                </a:solidFill>
              </a:rPr>
              <a:t>단계 </a:t>
            </a:r>
            <a:r>
              <a:rPr lang="en-US" altLang="ko-KR" sz="1050" dirty="0" smtClean="0">
                <a:solidFill>
                  <a:schemeClr val="tx1"/>
                </a:solidFill>
              </a:rPr>
              <a:t>230</a:t>
            </a:r>
            <a:r>
              <a:rPr lang="ko-KR" altLang="en-US" sz="1050" dirty="0" smtClean="0">
                <a:solidFill>
                  <a:schemeClr val="tx1"/>
                </a:solidFill>
              </a:rPr>
              <a:t>공구 건설공사  </a:t>
            </a:r>
            <a:endParaRPr lang="en-US" altLang="ko-KR" sz="1050" dirty="0" smtClean="0">
              <a:solidFill>
                <a:schemeClr val="tx1"/>
              </a:solidFill>
            </a:endParaRPr>
          </a:p>
          <a:p>
            <a:pPr fontAlgn="base" latinLnBrk="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</a:rPr>
              <a:t>  (2</a:t>
            </a:r>
            <a:r>
              <a:rPr lang="ko-KR" altLang="en-US" sz="1050" dirty="0" smtClean="0">
                <a:solidFill>
                  <a:schemeClr val="tx1"/>
                </a:solidFill>
              </a:rPr>
              <a:t>차</a:t>
            </a:r>
            <a:r>
              <a:rPr lang="en-US" altLang="ko-KR" sz="1050" dirty="0" smtClean="0">
                <a:solidFill>
                  <a:schemeClr val="tx1"/>
                </a:solidFill>
              </a:rPr>
              <a:t>)</a:t>
            </a:r>
            <a:r>
              <a:rPr lang="ko-KR" altLang="en-US" sz="1050" dirty="0" smtClean="0">
                <a:solidFill>
                  <a:schemeClr val="tx1"/>
                </a:solidFill>
              </a:rPr>
              <a:t>중 비상방수문 설치공사 </a:t>
            </a:r>
            <a:r>
              <a:rPr lang="en-US" altLang="ko-KR" sz="1050" dirty="0" smtClean="0">
                <a:solidFill>
                  <a:schemeClr val="tx1"/>
                </a:solidFill>
              </a:rPr>
              <a:t>_</a:t>
            </a:r>
            <a:r>
              <a:rPr lang="ko-KR" altLang="en-US" sz="1050" dirty="0" smtClean="0">
                <a:solidFill>
                  <a:schemeClr val="tx1"/>
                </a:solidFill>
              </a:rPr>
              <a:t>부산교통공단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fontAlgn="base" latinLnBrk="0"/>
            <a:r>
              <a:rPr lang="en-US" altLang="ko-KR" sz="1050" dirty="0" smtClean="0">
                <a:solidFill>
                  <a:schemeClr val="tx1"/>
                </a:solidFill>
              </a:rPr>
              <a:t>   </a:t>
            </a:r>
            <a:r>
              <a:rPr lang="ko-KR" altLang="en-US" sz="1050" dirty="0" err="1" smtClean="0">
                <a:solidFill>
                  <a:schemeClr val="tx1"/>
                </a:solidFill>
              </a:rPr>
              <a:t>두산건설</a:t>
            </a:r>
            <a:r>
              <a:rPr lang="ko-KR" altLang="en-US" sz="1050" dirty="0" smtClean="0">
                <a:solidFill>
                  <a:schemeClr val="tx1"/>
                </a:solidFill>
              </a:rPr>
              <a:t>㈜</a:t>
            </a:r>
            <a:r>
              <a:rPr lang="en-US" altLang="ko-KR" sz="1050" dirty="0" smtClean="0">
                <a:solidFill>
                  <a:schemeClr val="tx1"/>
                </a:solidFill>
              </a:rPr>
              <a:t> </a:t>
            </a:r>
          </a:p>
          <a:p>
            <a:pPr fontAlgn="base" latinLnBrk="0"/>
            <a:r>
              <a:rPr lang="ko-KR" altLang="en-US" sz="105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수문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5.59 x 5.205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ko-KR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비상방수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2</a:t>
            </a:r>
            <a:r>
              <a:rPr lang="ko-KR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문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), </a:t>
            </a:r>
            <a:endParaRPr lang="en-US" altLang="ko-KR" sz="105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           5.59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x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5.259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(</a:t>
            </a:r>
            <a:r>
              <a:rPr lang="ko-KR" altLang="en-US" sz="1050" dirty="0">
                <a:solidFill>
                  <a:schemeClr val="tx1"/>
                </a:solidFill>
                <a:cs typeface="Arial" panose="020B0604020202020204" pitchFamily="34" charset="0"/>
              </a:rPr>
              <a:t>비상방수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1</a:t>
            </a:r>
            <a:r>
              <a:rPr lang="ko-KR" altLang="en-US" sz="1050" dirty="0">
                <a:solidFill>
                  <a:schemeClr val="tx1"/>
                </a:solidFill>
                <a:cs typeface="Arial" panose="020B0604020202020204" pitchFamily="34" charset="0"/>
              </a:rPr>
              <a:t>문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ko-KR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  권양기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1Motor-2Drum 33TON</a:t>
            </a:r>
          </a:p>
          <a:p>
            <a:pPr fontAlgn="base" latinLnBrk="0"/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en-US" altLang="zh-CN" sz="1050" dirty="0" smtClean="0">
                <a:solidFill>
                  <a:schemeClr val="tx1"/>
                </a:solidFill>
              </a:rPr>
              <a:t>▶</a:t>
            </a:r>
            <a:r>
              <a:rPr lang="ko-KR" altLang="en-US" sz="1050" dirty="0" smtClean="0">
                <a:solidFill>
                  <a:schemeClr val="tx1"/>
                </a:solidFill>
              </a:rPr>
              <a:t>부산지하철 </a:t>
            </a:r>
            <a:r>
              <a:rPr lang="en-US" altLang="ko-KR" sz="1050" dirty="0" smtClean="0">
                <a:solidFill>
                  <a:schemeClr val="tx1"/>
                </a:solidFill>
              </a:rPr>
              <a:t>311</a:t>
            </a:r>
            <a:r>
              <a:rPr lang="ko-KR" altLang="en-US" sz="1050" dirty="0" smtClean="0">
                <a:solidFill>
                  <a:schemeClr val="tx1"/>
                </a:solidFill>
              </a:rPr>
              <a:t>공구 비상방수문</a:t>
            </a:r>
            <a:endParaRPr lang="en-US" altLang="ko-KR" sz="1050" dirty="0" smtClean="0">
              <a:solidFill>
                <a:schemeClr val="tx1"/>
              </a:solidFill>
            </a:endParaRPr>
          </a:p>
          <a:p>
            <a:pPr fontAlgn="base" latinLnBrk="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</a:rPr>
              <a:t> </a:t>
            </a:r>
            <a:r>
              <a:rPr lang="ko-KR" altLang="en-US" sz="1050" dirty="0" smtClean="0">
                <a:solidFill>
                  <a:schemeClr val="tx1"/>
                </a:solidFill>
              </a:rPr>
              <a:t> 제작설치공사</a:t>
            </a:r>
            <a:r>
              <a:rPr lang="en-US" altLang="ko-KR" sz="1050" dirty="0" smtClean="0">
                <a:solidFill>
                  <a:schemeClr val="tx1"/>
                </a:solidFill>
              </a:rPr>
              <a:t>_ </a:t>
            </a:r>
            <a:r>
              <a:rPr lang="ko-KR" altLang="en-US" sz="1050" dirty="0" smtClean="0">
                <a:solidFill>
                  <a:schemeClr val="tx1"/>
                </a:solidFill>
              </a:rPr>
              <a:t>부산교통공단</a:t>
            </a:r>
            <a:r>
              <a:rPr lang="en-US" altLang="ko-KR" sz="1050" dirty="0" smtClean="0">
                <a:solidFill>
                  <a:schemeClr val="tx1"/>
                </a:solidFill>
              </a:rPr>
              <a:t>, </a:t>
            </a:r>
            <a:r>
              <a:rPr lang="ko-KR" altLang="en-US" sz="1050" dirty="0" smtClean="0">
                <a:solidFill>
                  <a:schemeClr val="tx1"/>
                </a:solidFill>
              </a:rPr>
              <a:t>삼성물산㈜</a:t>
            </a:r>
            <a:endParaRPr lang="en-US" altLang="ko-KR" sz="1050" dirty="0" smtClean="0">
              <a:solidFill>
                <a:schemeClr val="tx1"/>
              </a:solidFill>
            </a:endParaRPr>
          </a:p>
          <a:p>
            <a:pPr fontAlgn="base" latinLnBrk="0"/>
            <a:r>
              <a:rPr lang="ko-KR" altLang="en-US" sz="105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수문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9.26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x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5.28 </a:t>
            </a:r>
            <a:endParaRPr lang="ko-KR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 권양기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1Motor-2Drum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60TON</a:t>
            </a:r>
          </a:p>
          <a:p>
            <a:pPr fontAlgn="base" latinLnBrk="0"/>
            <a:endParaRPr lang="en-US" altLang="ko-KR" sz="105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en-US" altLang="zh-CN" sz="1050" dirty="0" smtClean="0">
                <a:solidFill>
                  <a:schemeClr val="tx1"/>
                </a:solidFill>
              </a:rPr>
              <a:t>▶</a:t>
            </a:r>
            <a:r>
              <a:rPr lang="ko-KR" altLang="en-US" sz="1050" dirty="0">
                <a:solidFill>
                  <a:schemeClr val="tx1"/>
                </a:solidFill>
              </a:rPr>
              <a:t>지하철 </a:t>
            </a:r>
            <a:r>
              <a:rPr lang="en-US" altLang="ko-KR" sz="1050" dirty="0">
                <a:solidFill>
                  <a:schemeClr val="tx1"/>
                </a:solidFill>
              </a:rPr>
              <a:t>5-42</a:t>
            </a:r>
            <a:r>
              <a:rPr lang="ko-KR" altLang="en-US" sz="1050" dirty="0">
                <a:solidFill>
                  <a:schemeClr val="tx1"/>
                </a:solidFill>
              </a:rPr>
              <a:t>공구 비상방수문 </a:t>
            </a:r>
            <a:r>
              <a:rPr lang="ko-KR" altLang="en-US" sz="1050" dirty="0" smtClean="0">
                <a:solidFill>
                  <a:schemeClr val="tx1"/>
                </a:solidFill>
              </a:rPr>
              <a:t>제작설치공사 </a:t>
            </a:r>
            <a:endParaRPr lang="en-US" altLang="ko-KR" sz="1050" dirty="0" smtClean="0">
              <a:solidFill>
                <a:schemeClr val="tx1"/>
              </a:solidFill>
            </a:endParaRPr>
          </a:p>
          <a:p>
            <a:pPr fontAlgn="base" latinLnBrk="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</a:rPr>
              <a:t>  _</a:t>
            </a:r>
            <a:r>
              <a:rPr lang="ko-KR" altLang="en-US" sz="1050" dirty="0" smtClean="0">
                <a:solidFill>
                  <a:schemeClr val="tx1"/>
                </a:solidFill>
              </a:rPr>
              <a:t>지하철건설본부</a:t>
            </a:r>
            <a:r>
              <a:rPr lang="en-US" altLang="ko-KR" sz="1050" dirty="0" smtClean="0">
                <a:solidFill>
                  <a:schemeClr val="tx1"/>
                </a:solidFill>
              </a:rPr>
              <a:t>, </a:t>
            </a:r>
            <a:r>
              <a:rPr lang="ko-KR" altLang="en-US" sz="1050" dirty="0" err="1" smtClean="0">
                <a:solidFill>
                  <a:schemeClr val="tx1"/>
                </a:solidFill>
              </a:rPr>
              <a:t>남광토건</a:t>
            </a:r>
            <a:r>
              <a:rPr lang="ko-KR" altLang="en-US" sz="1050" dirty="0" smtClean="0">
                <a:solidFill>
                  <a:schemeClr val="tx1"/>
                </a:solidFill>
              </a:rPr>
              <a:t>㈜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fontAlgn="base" latinLnBrk="0"/>
            <a:r>
              <a:rPr lang="en-US" altLang="ko-KR" sz="105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수문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11.01 x 5.0</a:t>
            </a:r>
          </a:p>
          <a:p>
            <a:pPr fontAlgn="base" latinLnBrk="0"/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권양기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1Motor-2Drum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98TON</a:t>
            </a:r>
          </a:p>
          <a:p>
            <a:pPr fontAlgn="base" latinLnBrk="0"/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en-US" altLang="zh-CN" sz="1050" dirty="0" smtClean="0">
                <a:solidFill>
                  <a:schemeClr val="tx1"/>
                </a:solidFill>
              </a:rPr>
              <a:t>▶</a:t>
            </a:r>
            <a:r>
              <a:rPr lang="ko-KR" altLang="en-US" sz="1050" dirty="0">
                <a:solidFill>
                  <a:schemeClr val="tx1"/>
                </a:solidFill>
              </a:rPr>
              <a:t>지하철 </a:t>
            </a:r>
            <a:r>
              <a:rPr lang="en-US" altLang="ko-KR" sz="1050" dirty="0">
                <a:solidFill>
                  <a:schemeClr val="tx1"/>
                </a:solidFill>
              </a:rPr>
              <a:t>5-43</a:t>
            </a:r>
            <a:r>
              <a:rPr lang="ko-KR" altLang="en-US" sz="1050" dirty="0">
                <a:solidFill>
                  <a:schemeClr val="tx1"/>
                </a:solidFill>
              </a:rPr>
              <a:t>공구 비상방수문 </a:t>
            </a:r>
            <a:r>
              <a:rPr lang="ko-KR" altLang="en-US" sz="1050" dirty="0" smtClean="0">
                <a:solidFill>
                  <a:schemeClr val="tx1"/>
                </a:solidFill>
              </a:rPr>
              <a:t>제작설치공사</a:t>
            </a:r>
            <a:endParaRPr lang="en-US" altLang="ko-KR" sz="1050" dirty="0" smtClean="0">
              <a:solidFill>
                <a:schemeClr val="tx1"/>
              </a:solidFill>
            </a:endParaRPr>
          </a:p>
          <a:p>
            <a:pPr fontAlgn="base" latinLnBrk="0"/>
            <a:r>
              <a:rPr lang="en-US" altLang="ko-KR" sz="1050" dirty="0" smtClean="0">
                <a:solidFill>
                  <a:schemeClr val="tx1"/>
                </a:solidFill>
              </a:rPr>
              <a:t>   _</a:t>
            </a:r>
            <a:r>
              <a:rPr lang="ko-KR" altLang="en-US" sz="1050" dirty="0" smtClean="0">
                <a:solidFill>
                  <a:schemeClr val="tx1"/>
                </a:solidFill>
              </a:rPr>
              <a:t>지하철건설본부</a:t>
            </a:r>
            <a:r>
              <a:rPr lang="en-US" altLang="ko-KR" sz="1050" dirty="0" smtClean="0">
                <a:solidFill>
                  <a:schemeClr val="tx1"/>
                </a:solidFill>
              </a:rPr>
              <a:t>, </a:t>
            </a:r>
            <a:r>
              <a:rPr lang="ko-KR" altLang="en-US" sz="1050" dirty="0" err="1" smtClean="0">
                <a:solidFill>
                  <a:schemeClr val="tx1"/>
                </a:solidFill>
              </a:rPr>
              <a:t>삼환기업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fontAlgn="base" latinLnBrk="0"/>
            <a:r>
              <a:rPr lang="en-US" altLang="ko-KR" sz="105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05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수문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9.37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x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5.05</a:t>
            </a:r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권양기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1Motor-2Drum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98TON</a:t>
            </a:r>
          </a:p>
          <a:p>
            <a:pPr fontAlgn="base" latinLnBrk="0"/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endParaRPr lang="en-US" altLang="ko-KR" sz="105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endParaRPr lang="en-US" altLang="ko-KR" sz="105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endParaRPr lang="en-US" altLang="ko-KR" sz="105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en-US" altLang="zh-CN" sz="1050" dirty="0" smtClean="0">
                <a:solidFill>
                  <a:schemeClr val="tx1"/>
                </a:solidFill>
              </a:rPr>
              <a:t> ▶</a:t>
            </a:r>
            <a:r>
              <a:rPr lang="ko-KR" altLang="en-US" sz="1050" dirty="0">
                <a:solidFill>
                  <a:schemeClr val="tx1"/>
                </a:solidFill>
              </a:rPr>
              <a:t>지하철 </a:t>
            </a:r>
            <a:r>
              <a:rPr lang="en-US" altLang="ko-KR" sz="1050" dirty="0" smtClean="0">
                <a:solidFill>
                  <a:schemeClr val="tx1"/>
                </a:solidFill>
              </a:rPr>
              <a:t>5-18</a:t>
            </a:r>
            <a:r>
              <a:rPr lang="ko-KR" altLang="en-US" sz="1050" dirty="0" smtClean="0">
                <a:solidFill>
                  <a:schemeClr val="tx1"/>
                </a:solidFill>
              </a:rPr>
              <a:t>공구 비상수문공사 </a:t>
            </a:r>
            <a:endParaRPr lang="en-US" altLang="ko-KR" sz="1050" dirty="0" smtClean="0">
              <a:solidFill>
                <a:schemeClr val="tx1"/>
              </a:solidFill>
            </a:endParaRPr>
          </a:p>
          <a:p>
            <a:pPr fontAlgn="base" latinLnBrk="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</a:rPr>
              <a:t>    _</a:t>
            </a:r>
            <a:r>
              <a:rPr lang="ko-KR" altLang="en-US" sz="1050" dirty="0" smtClean="0">
                <a:solidFill>
                  <a:schemeClr val="tx1"/>
                </a:solidFill>
              </a:rPr>
              <a:t>지하철건설본부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 smtClean="0">
                <a:solidFill>
                  <a:schemeClr val="tx1"/>
                </a:solidFill>
              </a:rPr>
              <a:t>삼부토건㈜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fontAlgn="base" latinLnBrk="0"/>
            <a:r>
              <a:rPr lang="en-US" altLang="ko-KR" sz="1050" b="1" dirty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050" b="1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수문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5.0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x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5.0(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여의도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A)</a:t>
            </a:r>
          </a:p>
          <a:p>
            <a:pPr fontAlgn="base" latinLnBrk="0"/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           5.5 x 5.1(</a:t>
            </a:r>
            <a:r>
              <a:rPr lang="ko-KR" altLang="en-US" sz="1050" dirty="0">
                <a:solidFill>
                  <a:schemeClr val="tx1"/>
                </a:solidFill>
                <a:cs typeface="Arial" panose="020B0604020202020204" pitchFamily="34" charset="0"/>
              </a:rPr>
              <a:t>여의도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B)</a:t>
            </a:r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          5.0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x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4.9(</a:t>
            </a:r>
            <a:r>
              <a:rPr lang="ko-KR" altLang="en-US" sz="1050" dirty="0">
                <a:solidFill>
                  <a:schemeClr val="tx1"/>
                </a:solidFill>
                <a:cs typeface="Arial" panose="020B0604020202020204" pitchFamily="34" charset="0"/>
              </a:rPr>
              <a:t>여의도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C)</a:t>
            </a:r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   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권양기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1Motor-2Drum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60TON</a:t>
            </a:r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72000"/>
            <a:endParaRPr lang="en-US" altLang="ko-KR" sz="1050" dirty="0" smtClean="0">
              <a:solidFill>
                <a:schemeClr val="tx1"/>
              </a:solidFill>
            </a:endParaRPr>
          </a:p>
          <a:p>
            <a:pPr marL="72000"/>
            <a:r>
              <a:rPr lang="en-US" altLang="zh-CN" sz="1050" dirty="0" smtClean="0">
                <a:solidFill>
                  <a:schemeClr val="tx1"/>
                </a:solidFill>
              </a:rPr>
              <a:t>▶</a:t>
            </a:r>
            <a:r>
              <a:rPr lang="ko-KR" altLang="en-US" sz="1050" dirty="0" smtClean="0">
                <a:solidFill>
                  <a:schemeClr val="tx1"/>
                </a:solidFill>
              </a:rPr>
              <a:t>광주도시철도</a:t>
            </a:r>
            <a:r>
              <a:rPr lang="en-US" altLang="ko-KR" sz="1050" dirty="0" smtClean="0">
                <a:solidFill>
                  <a:schemeClr val="tx1"/>
                </a:solidFill>
              </a:rPr>
              <a:t>1-8</a:t>
            </a:r>
            <a:r>
              <a:rPr lang="ko-KR" altLang="en-US" sz="1050" dirty="0" smtClean="0">
                <a:solidFill>
                  <a:schemeClr val="tx1"/>
                </a:solidFill>
              </a:rPr>
              <a:t>공구 비상방수문 기계분야 </a:t>
            </a:r>
            <a:endParaRPr lang="en-US" altLang="ko-KR" sz="1050" dirty="0" smtClean="0">
              <a:solidFill>
                <a:schemeClr val="tx1"/>
              </a:solidFill>
            </a:endParaRPr>
          </a:p>
          <a:p>
            <a:pPr marL="7200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</a:rPr>
              <a:t>  </a:t>
            </a:r>
            <a:r>
              <a:rPr lang="ko-KR" altLang="en-US" sz="1050" dirty="0" smtClean="0">
                <a:solidFill>
                  <a:schemeClr val="tx1"/>
                </a:solidFill>
              </a:rPr>
              <a:t>제작설치공사 </a:t>
            </a:r>
            <a:endParaRPr lang="en-US" altLang="ko-KR" sz="1050" dirty="0" smtClean="0">
              <a:solidFill>
                <a:schemeClr val="tx1"/>
              </a:solidFill>
            </a:endParaRPr>
          </a:p>
          <a:p>
            <a:pPr marL="7200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</a:rPr>
              <a:t>  _ </a:t>
            </a:r>
            <a:r>
              <a:rPr lang="ko-KR" altLang="en-US" sz="1050" dirty="0" smtClean="0">
                <a:solidFill>
                  <a:schemeClr val="tx1"/>
                </a:solidFill>
              </a:rPr>
              <a:t>광주광역시</a:t>
            </a:r>
            <a:r>
              <a:rPr lang="en-US" altLang="ko-KR" sz="1050" dirty="0" smtClean="0">
                <a:solidFill>
                  <a:schemeClr val="tx1"/>
                </a:solidFill>
              </a:rPr>
              <a:t>, </a:t>
            </a:r>
            <a:r>
              <a:rPr lang="ko-KR" altLang="en-US" sz="1050" dirty="0" smtClean="0">
                <a:solidFill>
                  <a:schemeClr val="tx1"/>
                </a:solidFill>
              </a:rPr>
              <a:t>지하철건설본부</a:t>
            </a:r>
            <a:endParaRPr lang="en-US" altLang="ko-KR" sz="1050" dirty="0" smtClean="0">
              <a:solidFill>
                <a:schemeClr val="tx1"/>
              </a:solidFill>
            </a:endParaRPr>
          </a:p>
          <a:p>
            <a:pPr fontAlgn="base" latinLnBrk="0"/>
            <a:r>
              <a:rPr lang="ko-KR" altLang="en-US" sz="105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수문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8.66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x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4.96(4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방지수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), </a:t>
            </a:r>
            <a:endParaRPr lang="en-US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           7.8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x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4.8(4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방지수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ko-KR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ko-KR" altLang="en-US" sz="105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   권양기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1Motor-2Drum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60TON</a:t>
            </a:r>
          </a:p>
          <a:p>
            <a:pPr fontAlgn="base" latinLnBrk="0"/>
            <a:endParaRPr lang="en-US" altLang="zh-CN" sz="1050" dirty="0" smtClean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72000"/>
            <a:r>
              <a:rPr lang="en-US" altLang="zh-CN" sz="1050" dirty="0" smtClean="0">
                <a:solidFill>
                  <a:schemeClr val="tx1"/>
                </a:solidFill>
              </a:rPr>
              <a:t>▶</a:t>
            </a:r>
            <a:r>
              <a:rPr lang="ko-KR" altLang="en-US" sz="1050" dirty="0" smtClean="0">
                <a:solidFill>
                  <a:schemeClr val="tx1"/>
                </a:solidFill>
              </a:rPr>
              <a:t>분당선 왕십리</a:t>
            </a:r>
            <a:r>
              <a:rPr lang="en-US" altLang="ko-KR" sz="1050" dirty="0" smtClean="0">
                <a:solidFill>
                  <a:schemeClr val="tx1"/>
                </a:solidFill>
              </a:rPr>
              <a:t>~</a:t>
            </a:r>
            <a:r>
              <a:rPr lang="ko-KR" altLang="en-US" sz="1050" dirty="0" smtClean="0">
                <a:solidFill>
                  <a:schemeClr val="tx1"/>
                </a:solidFill>
              </a:rPr>
              <a:t>선릉간 본선전철 제</a:t>
            </a:r>
            <a:r>
              <a:rPr lang="en-US" altLang="ko-KR" sz="1050" dirty="0" smtClean="0">
                <a:solidFill>
                  <a:schemeClr val="tx1"/>
                </a:solidFill>
              </a:rPr>
              <a:t>3</a:t>
            </a:r>
            <a:r>
              <a:rPr lang="ko-KR" altLang="en-US" sz="1050" dirty="0" smtClean="0">
                <a:solidFill>
                  <a:schemeClr val="tx1"/>
                </a:solidFill>
              </a:rPr>
              <a:t>공구</a:t>
            </a:r>
            <a:r>
              <a:rPr lang="en-US" altLang="ko-KR" sz="1050" dirty="0">
                <a:solidFill>
                  <a:schemeClr val="tx1"/>
                </a:solidFill>
              </a:rPr>
              <a:t> </a:t>
            </a:r>
            <a:endParaRPr lang="en-US" altLang="ko-KR" sz="1050" dirty="0" smtClean="0">
              <a:solidFill>
                <a:schemeClr val="tx1"/>
              </a:solidFill>
            </a:endParaRPr>
          </a:p>
          <a:p>
            <a:pPr marL="7200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</a:rPr>
              <a:t>  </a:t>
            </a:r>
            <a:r>
              <a:rPr lang="ko-KR" altLang="en-US" sz="1050" dirty="0" smtClean="0">
                <a:solidFill>
                  <a:schemeClr val="tx1"/>
                </a:solidFill>
              </a:rPr>
              <a:t>노반신설공사 </a:t>
            </a:r>
            <a:r>
              <a:rPr lang="en-US" altLang="ko-KR" sz="1050" dirty="0" smtClean="0">
                <a:solidFill>
                  <a:schemeClr val="tx1"/>
                </a:solidFill>
              </a:rPr>
              <a:t>_ </a:t>
            </a:r>
            <a:r>
              <a:rPr lang="ko-KR" altLang="en-US" sz="1050" dirty="0" smtClean="0">
                <a:solidFill>
                  <a:schemeClr val="tx1"/>
                </a:solidFill>
              </a:rPr>
              <a:t>한국철도시설공단</a:t>
            </a:r>
            <a:r>
              <a:rPr lang="en-US" altLang="ko-KR" sz="1050" dirty="0" smtClean="0">
                <a:solidFill>
                  <a:schemeClr val="tx1"/>
                </a:solidFill>
              </a:rPr>
              <a:t>, </a:t>
            </a:r>
            <a:r>
              <a:rPr lang="ko-KR" altLang="en-US" sz="1050" dirty="0" smtClean="0">
                <a:solidFill>
                  <a:schemeClr val="tx1"/>
                </a:solidFill>
              </a:rPr>
              <a:t>㈜대우</a:t>
            </a:r>
            <a:endParaRPr lang="en-US" altLang="ko-KR" sz="1050" dirty="0" smtClean="0">
              <a:solidFill>
                <a:schemeClr val="tx1"/>
              </a:solidFill>
            </a:endParaRPr>
          </a:p>
          <a:p>
            <a:pPr marL="7200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 smtClean="0">
                <a:solidFill>
                  <a:schemeClr val="tx1"/>
                </a:solidFill>
              </a:rPr>
              <a:t>  </a:t>
            </a:r>
            <a:r>
              <a:rPr lang="ko-KR" altLang="en-US" sz="1050" dirty="0" smtClean="0">
                <a:solidFill>
                  <a:schemeClr val="tx1"/>
                </a:solidFill>
              </a:rPr>
              <a:t>건설</a:t>
            </a:r>
            <a:endParaRPr lang="en-US" altLang="ko-KR" sz="1050" dirty="0" smtClean="0">
              <a:solidFill>
                <a:schemeClr val="tx1"/>
              </a:solidFill>
            </a:endParaRPr>
          </a:p>
          <a:p>
            <a:pPr fontAlgn="base" latinLnBrk="0"/>
            <a:r>
              <a:rPr lang="ko-KR" altLang="en-US" sz="1050" dirty="0" smtClean="0">
                <a:solidFill>
                  <a:schemeClr val="tx1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  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수문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6.62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x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6.02(4</a:t>
            </a:r>
            <a:r>
              <a:rPr lang="ko-KR" altLang="en-US" sz="1050" dirty="0">
                <a:solidFill>
                  <a:schemeClr val="tx1"/>
                </a:solidFill>
                <a:cs typeface="Arial" panose="020B0604020202020204" pitchFamily="34" charset="0"/>
              </a:rPr>
              <a:t>방지수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), </a:t>
            </a:r>
          </a:p>
          <a:p>
            <a:pPr fontAlgn="base" latinLnBrk="0"/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      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     6.085 x 6.02(4</a:t>
            </a:r>
            <a:r>
              <a:rPr lang="ko-KR" altLang="en-US" sz="1050" dirty="0">
                <a:solidFill>
                  <a:schemeClr val="tx1"/>
                </a:solidFill>
                <a:cs typeface="Arial" panose="020B0604020202020204" pitchFamily="34" charset="0"/>
              </a:rPr>
              <a:t>방지수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)</a:t>
            </a:r>
            <a:endParaRPr lang="ko-KR" altLang="ko-KR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fontAlgn="base" latinLnBrk="0"/>
            <a:r>
              <a:rPr lang="ko-KR" altLang="en-US" sz="1050" dirty="0">
                <a:solidFill>
                  <a:schemeClr val="tx1"/>
                </a:solidFill>
                <a:cs typeface="Arial" panose="020B0604020202020204" pitchFamily="34" charset="0"/>
              </a:rPr>
              <a:t> </a:t>
            </a:r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   권양기 </a:t>
            </a:r>
            <a:r>
              <a:rPr lang="en-US" altLang="ko-KR" sz="1050" dirty="0">
                <a:solidFill>
                  <a:schemeClr val="tx1"/>
                </a:solidFill>
                <a:cs typeface="Arial" panose="020B0604020202020204" pitchFamily="34" charset="0"/>
              </a:rPr>
              <a:t>1Motor-2Drum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100TON</a:t>
            </a:r>
            <a:endParaRPr lang="en-US" altLang="zh-CN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72000"/>
            <a:r>
              <a:rPr lang="ko-KR" altLang="en-US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               </a:t>
            </a:r>
            <a:r>
              <a:rPr lang="en-US" altLang="ko-KR" sz="1050" dirty="0" smtClean="0">
                <a:solidFill>
                  <a:schemeClr val="tx1"/>
                </a:solidFill>
                <a:cs typeface="Arial" panose="020B0604020202020204" pitchFamily="34" charset="0"/>
              </a:rPr>
              <a:t>1Motor-2Drum  80TON</a:t>
            </a:r>
            <a:endParaRPr lang="en-US" altLang="zh-CN" sz="1050" dirty="0">
              <a:solidFill>
                <a:schemeClr val="tx1"/>
              </a:solidFill>
              <a:cs typeface="Arial" panose="020B0604020202020204" pitchFamily="34" charset="0"/>
            </a:endParaRPr>
          </a:p>
          <a:p>
            <a:pPr marL="72000"/>
            <a:endParaRPr lang="en-US" altLang="ko-KR" sz="1050" dirty="0" smtClean="0">
              <a:solidFill>
                <a:schemeClr val="tx1"/>
              </a:solidFill>
            </a:endParaRPr>
          </a:p>
          <a:p>
            <a:pPr marL="72000"/>
            <a:endParaRPr lang="ko-KR" altLang="en-US" sz="1050" dirty="0" smtClean="0">
              <a:solidFill>
                <a:schemeClr val="tx1"/>
              </a:solidFill>
            </a:endParaRP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kumimoji="1" lang="en-US" altLang="ko-KR" sz="1050" b="1" dirty="0" smtClean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67" name="그룹 98"/>
          <p:cNvGrpSpPr/>
          <p:nvPr/>
        </p:nvGrpSpPr>
        <p:grpSpPr>
          <a:xfrm>
            <a:off x="539552" y="1800918"/>
            <a:ext cx="1368152" cy="389658"/>
            <a:chOff x="0" y="0"/>
            <a:chExt cx="618597" cy="309797"/>
          </a:xfrm>
        </p:grpSpPr>
        <p:sp>
          <p:nvSpPr>
            <p:cNvPr id="70" name="모서리가 둥근 직사각형 69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3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 smtClean="0"/>
                <a:t>시공실적</a:t>
              </a:r>
              <a:endParaRPr lang="ko-KR" altLang="en-US" sz="1200" b="1" dirty="0"/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8849" y="2169531"/>
            <a:ext cx="2860832" cy="26860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9050">
            <a:solidFill>
              <a:schemeClr val="accent1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34382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57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>
                <a:latin typeface="FangSong" pitchFamily="49" charset="-122"/>
                <a:ea typeface="FangSong" pitchFamily="49" charset="-122"/>
              </a:rPr>
              <a:t>주요시공실적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58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07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64" name="직사각형 63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모서리가 둥근 직사각형 67"/>
          <p:cNvSpPr/>
          <p:nvPr/>
        </p:nvSpPr>
        <p:spPr>
          <a:xfrm>
            <a:off x="5868144" y="476672"/>
            <a:ext cx="3024336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dirty="0"/>
              <a:t>양</a:t>
            </a:r>
            <a:r>
              <a:rPr lang="en-US" altLang="ko-KR" sz="2400" dirty="0"/>
              <a:t>.</a:t>
            </a:r>
            <a:r>
              <a:rPr lang="ko-KR" altLang="en-US" sz="2400" dirty="0"/>
              <a:t>배수펌프장설비</a:t>
            </a:r>
            <a:endParaRPr lang="zh-CN" altLang="en-US" sz="2400" dirty="0"/>
          </a:p>
        </p:txBody>
      </p:sp>
      <p:sp>
        <p:nvSpPr>
          <p:cNvPr id="50" name="타원 49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1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71" name="모서리가 둥근 직사각형 70"/>
          <p:cNvSpPr/>
          <p:nvPr/>
        </p:nvSpPr>
        <p:spPr>
          <a:xfrm>
            <a:off x="673224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모서리가 둥근 직사각형 78"/>
          <p:cNvSpPr/>
          <p:nvPr/>
        </p:nvSpPr>
        <p:spPr>
          <a:xfrm>
            <a:off x="457200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모서리가 둥근 직사각형 79"/>
          <p:cNvSpPr/>
          <p:nvPr/>
        </p:nvSpPr>
        <p:spPr>
          <a:xfrm>
            <a:off x="241176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모서리가 둥근 직사각형 86"/>
          <p:cNvSpPr/>
          <p:nvPr/>
        </p:nvSpPr>
        <p:spPr>
          <a:xfrm>
            <a:off x="25152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모서리가 둥근 직사각형 91"/>
          <p:cNvSpPr/>
          <p:nvPr/>
        </p:nvSpPr>
        <p:spPr>
          <a:xfrm>
            <a:off x="673224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모서리가 둥근 직사각형 92"/>
          <p:cNvSpPr/>
          <p:nvPr/>
        </p:nvSpPr>
        <p:spPr>
          <a:xfrm>
            <a:off x="457200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모서리가 둥근 직사각형 93"/>
          <p:cNvSpPr/>
          <p:nvPr/>
        </p:nvSpPr>
        <p:spPr>
          <a:xfrm>
            <a:off x="4572000" y="1556792"/>
            <a:ext cx="4248472" cy="1512168"/>
          </a:xfrm>
          <a:prstGeom prst="roundRect">
            <a:avLst>
              <a:gd name="adj" fmla="val 11628"/>
            </a:avLst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모서리가 둥근 직사각형 95"/>
          <p:cNvSpPr/>
          <p:nvPr/>
        </p:nvSpPr>
        <p:spPr>
          <a:xfrm>
            <a:off x="5220072" y="2780928"/>
            <a:ext cx="2520280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당사 </a:t>
            </a:r>
            <a:r>
              <a:rPr lang="en-US" altLang="ko-KR" sz="1050" dirty="0"/>
              <a:t>3</a:t>
            </a:r>
            <a:r>
              <a:rPr lang="ko-KR" altLang="en-US" sz="1050" dirty="0"/>
              <a:t>공장 펌프시험설비</a:t>
            </a:r>
            <a:r>
              <a:rPr lang="en-US" altLang="zh-CN" sz="1050" dirty="0"/>
              <a:t>(D2200mm</a:t>
            </a:r>
            <a:r>
              <a:rPr lang="en-US" altLang="zh-CN" sz="1100" dirty="0"/>
              <a:t>)</a:t>
            </a:r>
          </a:p>
        </p:txBody>
      </p:sp>
      <p:sp>
        <p:nvSpPr>
          <p:cNvPr id="97" name="모서리가 둥근 직사각형 96"/>
          <p:cNvSpPr/>
          <p:nvPr/>
        </p:nvSpPr>
        <p:spPr>
          <a:xfrm>
            <a:off x="6804248" y="6165304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수중모터펌프</a:t>
            </a:r>
          </a:p>
        </p:txBody>
      </p:sp>
      <p:sp>
        <p:nvSpPr>
          <p:cNvPr id="98" name="모서리가 둥근 직사각형 97"/>
          <p:cNvSpPr/>
          <p:nvPr/>
        </p:nvSpPr>
        <p:spPr>
          <a:xfrm>
            <a:off x="4788024" y="6165304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입축사류</a:t>
            </a:r>
            <a:r>
              <a:rPr lang="en-US" altLang="ko-KR" sz="1050" dirty="0"/>
              <a:t>/</a:t>
            </a:r>
            <a:r>
              <a:rPr lang="ko-KR" altLang="en-US" sz="1050" dirty="0" err="1"/>
              <a:t>축류펌프</a:t>
            </a:r>
            <a:endParaRPr lang="ko-KR" altLang="en-US" sz="1050" dirty="0"/>
          </a:p>
        </p:txBody>
      </p:sp>
      <p:sp>
        <p:nvSpPr>
          <p:cNvPr id="99" name="모서리가 둥근 직사각형 98"/>
          <p:cNvSpPr/>
          <p:nvPr/>
        </p:nvSpPr>
        <p:spPr>
          <a:xfrm>
            <a:off x="2627784" y="6165304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dirty="0"/>
              <a:t> </a:t>
            </a:r>
            <a:r>
              <a:rPr lang="ko-KR" altLang="en-US" sz="1050" dirty="0" err="1"/>
              <a:t>청하배수펌프장</a:t>
            </a:r>
            <a:endParaRPr lang="ko-KR" altLang="en-US" sz="1050" dirty="0"/>
          </a:p>
        </p:txBody>
      </p:sp>
      <p:sp>
        <p:nvSpPr>
          <p:cNvPr id="100" name="모서리가 둥근 직사각형 99"/>
          <p:cNvSpPr/>
          <p:nvPr/>
        </p:nvSpPr>
        <p:spPr>
          <a:xfrm>
            <a:off x="467544" y="6165304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소하빗물펌프장</a:t>
            </a:r>
            <a:r>
              <a:rPr lang="ko-KR" altLang="en-US" sz="1050" dirty="0"/>
              <a:t> </a:t>
            </a:r>
          </a:p>
        </p:txBody>
      </p:sp>
      <p:sp>
        <p:nvSpPr>
          <p:cNvPr id="101" name="모서리가 둥근 직사각형 100"/>
          <p:cNvSpPr/>
          <p:nvPr/>
        </p:nvSpPr>
        <p:spPr>
          <a:xfrm>
            <a:off x="6876256" y="4509120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/>
              <a:t>횡축사류</a:t>
            </a:r>
            <a:r>
              <a:rPr lang="en-US" altLang="ko-KR" sz="1050" dirty="0"/>
              <a:t>/</a:t>
            </a:r>
            <a:r>
              <a:rPr lang="ko-KR" altLang="en-US" sz="1050" dirty="0" err="1"/>
              <a:t>축류펌프</a:t>
            </a:r>
            <a:endParaRPr lang="ko-KR" altLang="en-US" sz="1050" dirty="0"/>
          </a:p>
        </p:txBody>
      </p:sp>
      <p:sp>
        <p:nvSpPr>
          <p:cNvPr id="102" name="모서리가 둥근 직사각형 101"/>
          <p:cNvSpPr/>
          <p:nvPr/>
        </p:nvSpPr>
        <p:spPr>
          <a:xfrm>
            <a:off x="4716016" y="4509120"/>
            <a:ext cx="1656184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50" dirty="0" err="1"/>
              <a:t>양흡입</a:t>
            </a:r>
            <a:r>
              <a:rPr lang="ko-KR" altLang="en-US" sz="1050" dirty="0"/>
              <a:t> </a:t>
            </a:r>
            <a:r>
              <a:rPr lang="ko-KR" altLang="en-US" sz="1050" dirty="0" err="1"/>
              <a:t>볼류트펌프</a:t>
            </a:r>
            <a:r>
              <a:rPr lang="ko-KR" altLang="en-US" sz="1050" dirty="0"/>
              <a:t> </a:t>
            </a:r>
          </a:p>
        </p:txBody>
      </p:sp>
      <p:sp>
        <p:nvSpPr>
          <p:cNvPr id="103" name="모서리가 둥근 직사각형 102"/>
          <p:cNvSpPr/>
          <p:nvPr/>
        </p:nvSpPr>
        <p:spPr>
          <a:xfrm>
            <a:off x="251520" y="1556792"/>
            <a:ext cx="4248472" cy="3168352"/>
          </a:xfrm>
          <a:prstGeom prst="roundRect">
            <a:avLst>
              <a:gd name="adj" fmla="val 431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algn="just"/>
            <a:endParaRPr lang="en-US" altLang="zh-CN" sz="1050" dirty="0">
              <a:solidFill>
                <a:schemeClr val="tx1"/>
              </a:solidFill>
              <a:latin typeface="SimHei" pitchFamily="49" charset="-122"/>
              <a:ea typeface="SimHei" pitchFamily="49" charset="-122"/>
            </a:endParaRPr>
          </a:p>
          <a:p>
            <a:pPr marL="36000"/>
            <a:r>
              <a:rPr lang="en-US" altLang="zh-CN" sz="1000" dirty="0">
                <a:solidFill>
                  <a:schemeClr val="tx1"/>
                </a:solidFill>
              </a:rPr>
              <a:t>▶2007  </a:t>
            </a:r>
            <a:r>
              <a:rPr lang="ko-KR" altLang="en-US" sz="1000" dirty="0" err="1">
                <a:solidFill>
                  <a:schemeClr val="tx1"/>
                </a:solidFill>
              </a:rPr>
              <a:t>봉방배수펌프제작</a:t>
            </a:r>
            <a:r>
              <a:rPr lang="ko-KR" altLang="en-US" sz="1000" dirty="0">
                <a:solidFill>
                  <a:schemeClr val="tx1"/>
                </a:solidFill>
              </a:rPr>
              <a:t> 구매설치 사류펌프 </a:t>
            </a:r>
            <a:r>
              <a:rPr lang="zh-CN" altLang="en-US" sz="1000" dirty="0">
                <a:solidFill>
                  <a:schemeClr val="tx1"/>
                </a:solidFill>
              </a:rPr>
              <a:t> </a:t>
            </a:r>
            <a:r>
              <a:rPr lang="en-US" altLang="zh-CN" sz="1000" dirty="0">
                <a:solidFill>
                  <a:schemeClr val="tx1"/>
                </a:solidFill>
              </a:rPr>
              <a:t>D1800-1</a:t>
            </a:r>
            <a:r>
              <a:rPr lang="zh-CN" altLang="en-US" sz="1000" dirty="0">
                <a:solidFill>
                  <a:schemeClr val="tx1"/>
                </a:solidFill>
              </a:rPr>
              <a:t>台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zh-CN" altLang="en-US" sz="10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000" dirty="0">
                <a:solidFill>
                  <a:schemeClr val="tx1"/>
                </a:solidFill>
              </a:rPr>
              <a:t>▶2009  </a:t>
            </a:r>
            <a:r>
              <a:rPr lang="ko-KR" altLang="en-US" sz="1000" dirty="0">
                <a:solidFill>
                  <a:schemeClr val="tx1"/>
                </a:solidFill>
              </a:rPr>
              <a:t>양평</a:t>
            </a:r>
            <a:r>
              <a:rPr lang="en-US" altLang="ko-KR" sz="1000" dirty="0">
                <a:solidFill>
                  <a:schemeClr val="tx1"/>
                </a:solidFill>
              </a:rPr>
              <a:t>1</a:t>
            </a:r>
            <a:r>
              <a:rPr lang="ko-KR" altLang="en-US" sz="1000" dirty="0">
                <a:solidFill>
                  <a:schemeClr val="tx1"/>
                </a:solidFill>
              </a:rPr>
              <a:t>빗물펌프장 모터펌프 제작구매설치 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 err="1">
                <a:solidFill>
                  <a:schemeClr val="tx1"/>
                </a:solidFill>
              </a:rPr>
              <a:t>입축사류펌프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zh-CN" altLang="en-US" sz="1000" dirty="0">
                <a:solidFill>
                  <a:schemeClr val="tx1"/>
                </a:solidFill>
              </a:rPr>
              <a:t> </a:t>
            </a:r>
            <a:r>
              <a:rPr lang="en-US" altLang="zh-CN" sz="1000" dirty="0">
                <a:solidFill>
                  <a:schemeClr val="tx1"/>
                </a:solidFill>
              </a:rPr>
              <a:t>D2000-3</a:t>
            </a:r>
            <a:r>
              <a:rPr lang="zh-CN" altLang="en-US" sz="1000" dirty="0">
                <a:solidFill>
                  <a:schemeClr val="tx1"/>
                </a:solidFill>
              </a:rPr>
              <a:t>台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264600" indent="-2286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000" dirty="0">
                <a:solidFill>
                  <a:schemeClr val="tx1"/>
                </a:solidFill>
              </a:rPr>
              <a:t>▶</a:t>
            </a:r>
            <a:r>
              <a:rPr lang="en-US" altLang="ko-KR" sz="1000" dirty="0">
                <a:solidFill>
                  <a:schemeClr val="tx1"/>
                </a:solidFill>
              </a:rPr>
              <a:t>2012  </a:t>
            </a:r>
            <a:r>
              <a:rPr lang="ko-KR" altLang="en-US" sz="1000" dirty="0" err="1">
                <a:solidFill>
                  <a:schemeClr val="tx1"/>
                </a:solidFill>
              </a:rPr>
              <a:t>용당배수펌프장</a:t>
            </a:r>
            <a:r>
              <a:rPr lang="ko-KR" altLang="en-US" sz="1000" dirty="0">
                <a:solidFill>
                  <a:schemeClr val="tx1"/>
                </a:solidFill>
              </a:rPr>
              <a:t> 신설공사 관급자재 배수펌프 제작구매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 err="1">
                <a:solidFill>
                  <a:schemeClr val="tx1"/>
                </a:solidFill>
              </a:rPr>
              <a:t>수중축류펌프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zh-CN" altLang="en-US" sz="1000" dirty="0">
                <a:solidFill>
                  <a:schemeClr val="tx1"/>
                </a:solidFill>
              </a:rPr>
              <a:t> </a:t>
            </a:r>
            <a:r>
              <a:rPr lang="en-US" altLang="zh-CN" sz="1000" dirty="0">
                <a:solidFill>
                  <a:schemeClr val="tx1"/>
                </a:solidFill>
              </a:rPr>
              <a:t>D1500-2</a:t>
            </a:r>
            <a:r>
              <a:rPr lang="zh-CN" altLang="en-US" sz="1000" dirty="0">
                <a:solidFill>
                  <a:schemeClr val="tx1"/>
                </a:solidFill>
              </a:rPr>
              <a:t>台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000" dirty="0">
                <a:solidFill>
                  <a:schemeClr val="tx1"/>
                </a:solidFill>
              </a:rPr>
              <a:t>▶</a:t>
            </a:r>
            <a:r>
              <a:rPr lang="en-US" altLang="ko-KR" sz="1000" dirty="0">
                <a:solidFill>
                  <a:schemeClr val="tx1"/>
                </a:solidFill>
              </a:rPr>
              <a:t>2013  </a:t>
            </a:r>
            <a:r>
              <a:rPr lang="ko-KR" altLang="en-US" sz="1000" dirty="0">
                <a:solidFill>
                  <a:schemeClr val="tx1"/>
                </a:solidFill>
              </a:rPr>
              <a:t>백공지구 배수개선사업 </a:t>
            </a:r>
            <a:r>
              <a:rPr lang="ko-KR" altLang="en-US" sz="1000" dirty="0" err="1">
                <a:solidFill>
                  <a:schemeClr val="tx1"/>
                </a:solidFill>
              </a:rPr>
              <a:t>백공배수장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 err="1">
                <a:solidFill>
                  <a:schemeClr val="tx1"/>
                </a:solidFill>
              </a:rPr>
              <a:t>입축사류펌프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zh-CN" altLang="en-US" sz="1000" dirty="0">
                <a:solidFill>
                  <a:schemeClr val="tx1"/>
                </a:solidFill>
              </a:rPr>
              <a:t> </a:t>
            </a:r>
            <a:r>
              <a:rPr lang="en-US" altLang="zh-CN" sz="1000" dirty="0">
                <a:solidFill>
                  <a:schemeClr val="tx1"/>
                </a:solidFill>
              </a:rPr>
              <a:t>D2000-8</a:t>
            </a:r>
            <a:r>
              <a:rPr lang="zh-CN" altLang="en-US" sz="1000" dirty="0">
                <a:solidFill>
                  <a:schemeClr val="tx1"/>
                </a:solidFill>
              </a:rPr>
              <a:t>台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zh-CN" altLang="en-US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000" dirty="0">
                <a:solidFill>
                  <a:schemeClr val="tx1"/>
                </a:solidFill>
              </a:rPr>
              <a:t>▶2015  </a:t>
            </a:r>
            <a:r>
              <a:rPr lang="ko-KR" altLang="en-US" sz="1000" dirty="0" err="1">
                <a:solidFill>
                  <a:schemeClr val="tx1"/>
                </a:solidFill>
              </a:rPr>
              <a:t>동촌</a:t>
            </a:r>
            <a:r>
              <a:rPr lang="ko-KR" altLang="en-US" sz="1000" dirty="0">
                <a:solidFill>
                  <a:schemeClr val="tx1"/>
                </a:solidFill>
              </a:rPr>
              <a:t> 빗물펌프장 배수펌프 제작구매설치 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>
                <a:solidFill>
                  <a:schemeClr val="tx1"/>
                </a:solidFill>
              </a:rPr>
              <a:t>횡축사류펌프 </a:t>
            </a:r>
            <a:r>
              <a:rPr lang="en-US" altLang="zh-CN" sz="1000" dirty="0">
                <a:solidFill>
                  <a:schemeClr val="tx1"/>
                </a:solidFill>
              </a:rPr>
              <a:t>D1500-1</a:t>
            </a:r>
            <a:r>
              <a:rPr lang="zh-CN" altLang="en-US" sz="1000" dirty="0">
                <a:solidFill>
                  <a:schemeClr val="tx1"/>
                </a:solidFill>
              </a:rPr>
              <a:t>台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000" dirty="0">
                <a:solidFill>
                  <a:schemeClr val="tx1"/>
                </a:solidFill>
              </a:rPr>
              <a:t>▶2015  </a:t>
            </a:r>
            <a:r>
              <a:rPr lang="ko-KR" altLang="en-US" sz="1000" dirty="0" err="1">
                <a:solidFill>
                  <a:schemeClr val="tx1"/>
                </a:solidFill>
              </a:rPr>
              <a:t>해룡천</a:t>
            </a:r>
            <a:r>
              <a:rPr lang="ko-KR" altLang="en-US" sz="1000" dirty="0">
                <a:solidFill>
                  <a:schemeClr val="tx1"/>
                </a:solidFill>
              </a:rPr>
              <a:t> 배수펌프장 노후 펌프수리사업 펌프 구매설치 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 err="1">
                <a:solidFill>
                  <a:schemeClr val="tx1"/>
                </a:solidFill>
              </a:rPr>
              <a:t>입축축류류펌프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en-US" altLang="zh-CN" sz="1000" dirty="0">
                <a:solidFill>
                  <a:schemeClr val="tx1"/>
                </a:solidFill>
              </a:rPr>
              <a:t>D1800-1</a:t>
            </a:r>
            <a:r>
              <a:rPr lang="zh-CN" altLang="en-US" sz="1000" dirty="0">
                <a:solidFill>
                  <a:schemeClr val="tx1"/>
                </a:solidFill>
              </a:rPr>
              <a:t>台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zh-CN" altLang="en-US" sz="10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000" dirty="0">
                <a:solidFill>
                  <a:schemeClr val="tx1"/>
                </a:solidFill>
              </a:rPr>
              <a:t>▶2015  </a:t>
            </a:r>
            <a:r>
              <a:rPr lang="ko-KR" altLang="en-US" sz="1000" dirty="0">
                <a:solidFill>
                  <a:schemeClr val="tx1"/>
                </a:solidFill>
              </a:rPr>
              <a:t>석성지구 </a:t>
            </a:r>
            <a:r>
              <a:rPr lang="ko-KR" altLang="en-US" sz="1000" dirty="0" err="1">
                <a:solidFill>
                  <a:schemeClr val="tx1"/>
                </a:solidFill>
              </a:rPr>
              <a:t>수리시설개보수사업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ko-KR" altLang="en-US" sz="1000" dirty="0" err="1">
                <a:solidFill>
                  <a:schemeClr val="tx1"/>
                </a:solidFill>
              </a:rPr>
              <a:t>입축사류펌프</a:t>
            </a:r>
            <a:r>
              <a:rPr lang="ko-KR" altLang="en-US" sz="1000" dirty="0">
                <a:solidFill>
                  <a:schemeClr val="tx1"/>
                </a:solidFill>
              </a:rPr>
              <a:t> 제조구매 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 err="1">
                <a:solidFill>
                  <a:schemeClr val="tx1"/>
                </a:solidFill>
              </a:rPr>
              <a:t>입축사류펌프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en-US" altLang="zh-CN" sz="1000" dirty="0">
                <a:solidFill>
                  <a:schemeClr val="tx1"/>
                </a:solidFill>
              </a:rPr>
              <a:t>D1500-2</a:t>
            </a:r>
            <a:r>
              <a:rPr lang="zh-CN" altLang="en-US" sz="1000" dirty="0">
                <a:solidFill>
                  <a:schemeClr val="tx1"/>
                </a:solidFill>
              </a:rPr>
              <a:t>台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zh-CN" altLang="en-US" sz="10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000" dirty="0">
                <a:solidFill>
                  <a:schemeClr val="tx1"/>
                </a:solidFill>
              </a:rPr>
              <a:t>▶2016  </a:t>
            </a:r>
            <a:r>
              <a:rPr lang="en-US" altLang="ko-KR" sz="1000" dirty="0">
                <a:solidFill>
                  <a:schemeClr val="tx1"/>
                </a:solidFill>
              </a:rPr>
              <a:t>2013</a:t>
            </a:r>
            <a:r>
              <a:rPr lang="ko-KR" altLang="en-US" sz="1000" dirty="0">
                <a:solidFill>
                  <a:schemeClr val="tx1"/>
                </a:solidFill>
              </a:rPr>
              <a:t>년 하수도정비 중점관리지역 침수예방사업</a:t>
            </a:r>
            <a:r>
              <a:rPr lang="en-US" altLang="ko-KR" sz="1000" dirty="0">
                <a:solidFill>
                  <a:schemeClr val="tx1"/>
                </a:solidFill>
              </a:rPr>
              <a:t>(</a:t>
            </a:r>
            <a:r>
              <a:rPr lang="ko-KR" altLang="en-US" sz="1000" dirty="0">
                <a:solidFill>
                  <a:schemeClr val="tx1"/>
                </a:solidFill>
              </a:rPr>
              <a:t>군산시</a:t>
            </a:r>
            <a:r>
              <a:rPr lang="en-US" altLang="ko-KR" sz="1000" dirty="0">
                <a:solidFill>
                  <a:schemeClr val="tx1"/>
                </a:solidFill>
              </a:rPr>
              <a:t>) </a:t>
            </a:r>
            <a:r>
              <a:rPr lang="ko-KR" altLang="en-US" sz="1000" dirty="0" err="1">
                <a:solidFill>
                  <a:schemeClr val="tx1"/>
                </a:solidFill>
              </a:rPr>
              <a:t>산북</a:t>
            </a:r>
            <a:r>
              <a:rPr lang="ko-KR" altLang="en-US" sz="1000" dirty="0">
                <a:solidFill>
                  <a:schemeClr val="tx1"/>
                </a:solidFill>
              </a:rPr>
              <a:t> 기계 관급자재</a:t>
            </a:r>
            <a:r>
              <a:rPr lang="en-US" altLang="ko-KR" sz="1000" dirty="0">
                <a:solidFill>
                  <a:schemeClr val="tx1"/>
                </a:solidFill>
              </a:rPr>
              <a:t>(</a:t>
            </a:r>
            <a:r>
              <a:rPr lang="ko-KR" altLang="en-US" sz="1000" dirty="0">
                <a:solidFill>
                  <a:schemeClr val="tx1"/>
                </a:solidFill>
              </a:rPr>
              <a:t>수중펌프 제작</a:t>
            </a:r>
            <a:r>
              <a:rPr lang="en-US" altLang="ko-KR" sz="1000" dirty="0">
                <a:solidFill>
                  <a:schemeClr val="tx1"/>
                </a:solidFill>
              </a:rPr>
              <a:t>, </a:t>
            </a:r>
            <a:r>
              <a:rPr lang="ko-KR" altLang="en-US" sz="1000" dirty="0">
                <a:solidFill>
                  <a:schemeClr val="tx1"/>
                </a:solidFill>
              </a:rPr>
              <a:t>납품 및 설치 </a:t>
            </a:r>
            <a:r>
              <a:rPr lang="zh-CN" altLang="en-US" sz="1000" dirty="0">
                <a:solidFill>
                  <a:schemeClr val="tx1"/>
                </a:solidFill>
              </a:rPr>
              <a:t> </a:t>
            </a:r>
            <a:r>
              <a:rPr lang="en-US" altLang="zh-CN" sz="1000" dirty="0">
                <a:solidFill>
                  <a:schemeClr val="tx1"/>
                </a:solidFill>
              </a:rPr>
              <a:t>D1200-3</a:t>
            </a:r>
            <a:r>
              <a:rPr lang="zh-CN" altLang="en-US" sz="1000" dirty="0">
                <a:solidFill>
                  <a:schemeClr val="tx1"/>
                </a:solidFill>
              </a:rPr>
              <a:t>台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zh-CN" altLang="en-US" sz="10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000" dirty="0">
                <a:solidFill>
                  <a:schemeClr val="tx1"/>
                </a:solidFill>
              </a:rPr>
              <a:t>▶</a:t>
            </a:r>
            <a:r>
              <a:rPr lang="en-US" altLang="ko-KR" sz="1000" dirty="0">
                <a:solidFill>
                  <a:schemeClr val="tx1"/>
                </a:solidFill>
              </a:rPr>
              <a:t>2016  </a:t>
            </a:r>
            <a:r>
              <a:rPr lang="ko-KR" altLang="en-US" sz="1000" dirty="0">
                <a:solidFill>
                  <a:schemeClr val="tx1"/>
                </a:solidFill>
              </a:rPr>
              <a:t>홍성군 침수예방사업 관급기자재</a:t>
            </a:r>
            <a:r>
              <a:rPr lang="en-US" altLang="ko-KR" sz="1000" dirty="0">
                <a:solidFill>
                  <a:schemeClr val="tx1"/>
                </a:solidFill>
              </a:rPr>
              <a:t>(</a:t>
            </a:r>
            <a:r>
              <a:rPr lang="ko-KR" altLang="en-US" sz="1000" dirty="0">
                <a:solidFill>
                  <a:schemeClr val="tx1"/>
                </a:solidFill>
              </a:rPr>
              <a:t>수중사류펌프</a:t>
            </a:r>
            <a:r>
              <a:rPr lang="en-US" altLang="ko-KR" sz="1000" dirty="0">
                <a:solidFill>
                  <a:schemeClr val="tx1"/>
                </a:solidFill>
              </a:rPr>
              <a:t>)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en-US" altLang="zh-CN" sz="1000" dirty="0">
                <a:solidFill>
                  <a:schemeClr val="tx1"/>
                </a:solidFill>
              </a:rPr>
              <a:t>D-1500-2</a:t>
            </a:r>
            <a:r>
              <a:rPr lang="zh-CN" altLang="en-US" sz="1000" dirty="0">
                <a:solidFill>
                  <a:schemeClr val="tx1"/>
                </a:solidFill>
              </a:rPr>
              <a:t>台</a:t>
            </a: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kumimoji="1" lang="en-US" altLang="ko-KR" sz="1050" b="1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104" name="그룹 98"/>
          <p:cNvGrpSpPr/>
          <p:nvPr/>
        </p:nvGrpSpPr>
        <p:grpSpPr>
          <a:xfrm>
            <a:off x="755576" y="1772816"/>
            <a:ext cx="1080120" cy="288032"/>
            <a:chOff x="0" y="0"/>
            <a:chExt cx="618597" cy="309797"/>
          </a:xfrm>
        </p:grpSpPr>
        <p:sp>
          <p:nvSpPr>
            <p:cNvPr id="105" name="모서리가 둥근 직사각형 104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6" name="모서리가 둥근 직사각형 5"/>
            <p:cNvSpPr/>
            <p:nvPr/>
          </p:nvSpPr>
          <p:spPr>
            <a:xfrm>
              <a:off x="15123" y="15124"/>
              <a:ext cx="588351" cy="27955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/>
                <a:t>시공실적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2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3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4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6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8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57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>
                <a:latin typeface="FangSong" pitchFamily="49" charset="-122"/>
                <a:ea typeface="FangSong" pitchFamily="49" charset="-122"/>
              </a:rPr>
              <a:t>주요시공실적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58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07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64" name="직사각형 63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모서리가 둥근 직사각형 67"/>
          <p:cNvSpPr/>
          <p:nvPr/>
        </p:nvSpPr>
        <p:spPr>
          <a:xfrm>
            <a:off x="5868144" y="476672"/>
            <a:ext cx="3024336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dirty="0"/>
              <a:t>펌프수문</a:t>
            </a:r>
            <a:endParaRPr lang="zh-CN" altLang="en-US" sz="2400" dirty="0"/>
          </a:p>
        </p:txBody>
      </p:sp>
      <p:sp>
        <p:nvSpPr>
          <p:cNvPr id="50" name="타원 49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1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71" name="모서리가 둥근 직사각형 70"/>
          <p:cNvSpPr/>
          <p:nvPr/>
        </p:nvSpPr>
        <p:spPr>
          <a:xfrm>
            <a:off x="673224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모서리가 둥근 직사각형 78"/>
          <p:cNvSpPr/>
          <p:nvPr/>
        </p:nvSpPr>
        <p:spPr>
          <a:xfrm>
            <a:off x="457200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모서리가 둥근 직사각형 79"/>
          <p:cNvSpPr/>
          <p:nvPr/>
        </p:nvSpPr>
        <p:spPr>
          <a:xfrm>
            <a:off x="241176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모서리가 둥근 직사각형 86"/>
          <p:cNvSpPr/>
          <p:nvPr/>
        </p:nvSpPr>
        <p:spPr>
          <a:xfrm>
            <a:off x="251520" y="4797152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모서리가 둥근 직사각형 91"/>
          <p:cNvSpPr/>
          <p:nvPr/>
        </p:nvSpPr>
        <p:spPr>
          <a:xfrm>
            <a:off x="673224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3" name="모서리가 둥근 직사각형 92"/>
          <p:cNvSpPr/>
          <p:nvPr/>
        </p:nvSpPr>
        <p:spPr>
          <a:xfrm>
            <a:off x="4572000" y="3140968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3" name="모서리가 둥근 직사각형 102"/>
          <p:cNvSpPr/>
          <p:nvPr/>
        </p:nvSpPr>
        <p:spPr>
          <a:xfrm>
            <a:off x="251520" y="1556792"/>
            <a:ext cx="4248472" cy="3168352"/>
          </a:xfrm>
          <a:prstGeom prst="roundRect">
            <a:avLst>
              <a:gd name="adj" fmla="val 431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algn="just"/>
            <a:endParaRPr lang="en-US" altLang="zh-CN" sz="1050" dirty="0">
              <a:solidFill>
                <a:schemeClr val="tx1"/>
              </a:solidFill>
              <a:latin typeface="SimHei" pitchFamily="49" charset="-122"/>
              <a:ea typeface="SimHei" pitchFamily="49" charset="-122"/>
            </a:endParaRPr>
          </a:p>
          <a:p>
            <a:pPr marL="36000" algn="just"/>
            <a:r>
              <a:rPr lang="en-US" altLang="zh-CN" sz="1000" dirty="0">
                <a:solidFill>
                  <a:schemeClr val="tx1"/>
                </a:solidFill>
              </a:rPr>
              <a:t>▶2007  </a:t>
            </a:r>
            <a:r>
              <a:rPr lang="ko-KR" altLang="en-US" sz="1000" dirty="0" err="1">
                <a:solidFill>
                  <a:schemeClr val="tx1"/>
                </a:solidFill>
              </a:rPr>
              <a:t>하북배수펌프장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ko-KR" altLang="en-US" sz="1000" dirty="0" err="1">
                <a:solidFill>
                  <a:schemeClr val="tx1"/>
                </a:solidFill>
              </a:rPr>
              <a:t>게이트펌프</a:t>
            </a:r>
            <a:r>
              <a:rPr lang="ko-KR" altLang="en-US" sz="1000" dirty="0">
                <a:solidFill>
                  <a:schemeClr val="tx1"/>
                </a:solidFill>
              </a:rPr>
              <a:t> 설치공사</a:t>
            </a:r>
            <a:r>
              <a:rPr lang="en-US" altLang="ko-KR" sz="1000" dirty="0">
                <a:solidFill>
                  <a:schemeClr val="tx1"/>
                </a:solidFill>
              </a:rPr>
              <a:t>(</a:t>
            </a:r>
            <a:r>
              <a:rPr lang="ko-KR" altLang="en-US" sz="1000" dirty="0" err="1">
                <a:solidFill>
                  <a:schemeClr val="tx1"/>
                </a:solidFill>
              </a:rPr>
              <a:t>수문문비</a:t>
            </a:r>
            <a:r>
              <a:rPr lang="en-US" altLang="ko-KR" sz="1000" dirty="0">
                <a:solidFill>
                  <a:schemeClr val="tx1"/>
                </a:solidFill>
              </a:rPr>
              <a:t>) </a:t>
            </a:r>
          </a:p>
          <a:p>
            <a:pPr marL="36000"/>
            <a:r>
              <a:rPr lang="ko-KR" altLang="en-US" sz="1000" dirty="0">
                <a:solidFill>
                  <a:schemeClr val="tx1"/>
                </a:solidFill>
              </a:rPr>
              <a:t>펌프수문 </a:t>
            </a:r>
            <a:r>
              <a:rPr lang="en-US" altLang="ko-KR" sz="1000" dirty="0">
                <a:solidFill>
                  <a:schemeClr val="tx1"/>
                </a:solidFill>
              </a:rPr>
              <a:t>D400-</a:t>
            </a:r>
            <a:r>
              <a:rPr lang="en-US" altLang="zh-CN" sz="1000" dirty="0">
                <a:solidFill>
                  <a:schemeClr val="tx1"/>
                </a:solidFill>
              </a:rPr>
              <a:t>1</a:t>
            </a:r>
            <a:r>
              <a:rPr lang="zh-CN" altLang="en-US" sz="1000" dirty="0">
                <a:solidFill>
                  <a:schemeClr val="tx1"/>
                </a:solidFill>
              </a:rPr>
              <a:t>台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36000"/>
            <a:endParaRPr lang="zh-CN" altLang="en-US" sz="10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000" dirty="0">
                <a:solidFill>
                  <a:schemeClr val="tx1"/>
                </a:solidFill>
              </a:rPr>
              <a:t>▶2013  </a:t>
            </a:r>
            <a:r>
              <a:rPr lang="ko-KR" altLang="en-US" sz="1000" dirty="0" err="1">
                <a:solidFill>
                  <a:schemeClr val="tx1"/>
                </a:solidFill>
              </a:rPr>
              <a:t>전미동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zh-CN" altLang="en-US" sz="1000" dirty="0">
                <a:solidFill>
                  <a:schemeClr val="tx1"/>
                </a:solidFill>
              </a:rPr>
              <a:t> </a:t>
            </a:r>
            <a:r>
              <a:rPr lang="ko-KR" altLang="en-US" sz="1000" dirty="0">
                <a:solidFill>
                  <a:schemeClr val="tx1"/>
                </a:solidFill>
              </a:rPr>
              <a:t>진기마을 펌프게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 err="1">
                <a:solidFill>
                  <a:schemeClr val="tx1"/>
                </a:solidFill>
              </a:rPr>
              <a:t>이트</a:t>
            </a:r>
            <a:r>
              <a:rPr lang="ko-KR" altLang="en-US" sz="1000" dirty="0">
                <a:solidFill>
                  <a:schemeClr val="tx1"/>
                </a:solidFill>
              </a:rPr>
              <a:t> 제작설치 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>
                <a:solidFill>
                  <a:schemeClr val="tx1"/>
                </a:solidFill>
              </a:rPr>
              <a:t>펌프수문 </a:t>
            </a:r>
            <a:r>
              <a:rPr lang="en-US" altLang="zh-CN" sz="1000" dirty="0">
                <a:solidFill>
                  <a:schemeClr val="tx1"/>
                </a:solidFill>
              </a:rPr>
              <a:t>D800-1</a:t>
            </a:r>
            <a:r>
              <a:rPr lang="zh-CN" altLang="en-US" sz="1000" dirty="0">
                <a:solidFill>
                  <a:schemeClr val="tx1"/>
                </a:solidFill>
              </a:rPr>
              <a:t>台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zh-CN" altLang="en-US" sz="10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000" dirty="0">
                <a:solidFill>
                  <a:schemeClr val="tx1"/>
                </a:solidFill>
              </a:rPr>
              <a:t>▶2015  </a:t>
            </a:r>
            <a:r>
              <a:rPr lang="ko-KR" altLang="en-US" sz="1000" dirty="0" err="1">
                <a:solidFill>
                  <a:schemeClr val="tx1"/>
                </a:solidFill>
              </a:rPr>
              <a:t>어은</a:t>
            </a:r>
            <a:r>
              <a:rPr lang="ko-KR" altLang="en-US" sz="1000" dirty="0">
                <a:solidFill>
                  <a:schemeClr val="tx1"/>
                </a:solidFill>
              </a:rPr>
              <a:t> 재해위험지구 정비사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>
                <a:solidFill>
                  <a:schemeClr val="tx1"/>
                </a:solidFill>
              </a:rPr>
              <a:t>업 </a:t>
            </a:r>
            <a:r>
              <a:rPr lang="en-US" altLang="ko-KR" sz="1000" dirty="0">
                <a:solidFill>
                  <a:schemeClr val="tx1"/>
                </a:solidFill>
              </a:rPr>
              <a:t>[1</a:t>
            </a:r>
            <a:r>
              <a:rPr lang="ko-KR" altLang="en-US" sz="1000" dirty="0">
                <a:solidFill>
                  <a:schemeClr val="tx1"/>
                </a:solidFill>
              </a:rPr>
              <a:t>차분</a:t>
            </a:r>
            <a:r>
              <a:rPr lang="en-US" altLang="ko-KR" sz="1000" dirty="0">
                <a:solidFill>
                  <a:schemeClr val="tx1"/>
                </a:solidFill>
              </a:rPr>
              <a:t>-YE2]</a:t>
            </a:r>
            <a:r>
              <a:rPr lang="ko-KR" altLang="en-US" sz="1000" dirty="0" err="1">
                <a:solidFill>
                  <a:schemeClr val="tx1"/>
                </a:solidFill>
              </a:rPr>
              <a:t>게이트펌프</a:t>
            </a:r>
            <a:r>
              <a:rPr lang="ko-KR" altLang="en-US" sz="1000" dirty="0">
                <a:solidFill>
                  <a:schemeClr val="tx1"/>
                </a:solidFill>
              </a:rPr>
              <a:t> 제조구매 </a:t>
            </a:r>
            <a:r>
              <a:rPr lang="zh-CN" altLang="en-US" sz="1000" dirty="0">
                <a:solidFill>
                  <a:schemeClr val="tx1"/>
                </a:solidFill>
              </a:rPr>
              <a:t> 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>
                <a:solidFill>
                  <a:schemeClr val="tx1"/>
                </a:solidFill>
              </a:rPr>
              <a:t>펌프수문</a:t>
            </a:r>
            <a:r>
              <a:rPr lang="en-US" altLang="zh-CN" sz="1000" dirty="0">
                <a:solidFill>
                  <a:schemeClr val="tx1"/>
                </a:solidFill>
              </a:rPr>
              <a:t> D600-2</a:t>
            </a:r>
            <a:r>
              <a:rPr lang="zh-CN" altLang="en-US" sz="1000" dirty="0">
                <a:solidFill>
                  <a:schemeClr val="tx1"/>
                </a:solidFill>
              </a:rPr>
              <a:t>台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zh-CN" altLang="en-US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000" dirty="0">
                <a:solidFill>
                  <a:schemeClr val="tx1"/>
                </a:solidFill>
              </a:rPr>
              <a:t>▶2015  </a:t>
            </a:r>
            <a:r>
              <a:rPr lang="ko-KR" altLang="en-US" sz="1000" dirty="0" err="1">
                <a:solidFill>
                  <a:schemeClr val="tx1"/>
                </a:solidFill>
              </a:rPr>
              <a:t>두월천</a:t>
            </a:r>
            <a:r>
              <a:rPr lang="ko-KR" altLang="en-US" sz="1000" dirty="0">
                <a:solidFill>
                  <a:schemeClr val="tx1"/>
                </a:solidFill>
              </a:rPr>
              <a:t> </a:t>
            </a:r>
            <a:r>
              <a:rPr lang="ko-KR" altLang="en-US" sz="1000" dirty="0" err="1">
                <a:solidFill>
                  <a:schemeClr val="tx1"/>
                </a:solidFill>
              </a:rPr>
              <a:t>고향의강</a:t>
            </a:r>
            <a:r>
              <a:rPr lang="ko-KR" altLang="en-US" sz="1000" dirty="0">
                <a:solidFill>
                  <a:schemeClr val="tx1"/>
                </a:solidFill>
              </a:rPr>
              <a:t> 정비사업 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>
                <a:solidFill>
                  <a:schemeClr val="tx1"/>
                </a:solidFill>
              </a:rPr>
              <a:t>펌프수문 구입 </a:t>
            </a:r>
            <a:r>
              <a:rPr lang="zh-CN" altLang="en-US" sz="1000" dirty="0">
                <a:solidFill>
                  <a:schemeClr val="tx1"/>
                </a:solidFill>
              </a:rPr>
              <a:t> 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>
                <a:solidFill>
                  <a:schemeClr val="tx1"/>
                </a:solidFill>
              </a:rPr>
              <a:t>펌프수문</a:t>
            </a:r>
            <a:r>
              <a:rPr lang="en-US" altLang="zh-CN" sz="1000" dirty="0">
                <a:solidFill>
                  <a:schemeClr val="tx1"/>
                </a:solidFill>
              </a:rPr>
              <a:t> D900-1</a:t>
            </a:r>
            <a:r>
              <a:rPr lang="zh-CN" altLang="en-US" sz="1000" dirty="0">
                <a:solidFill>
                  <a:schemeClr val="tx1"/>
                </a:solidFill>
              </a:rPr>
              <a:t>台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000" dirty="0">
                <a:solidFill>
                  <a:schemeClr val="tx1"/>
                </a:solidFill>
              </a:rPr>
              <a:t>▶2015 </a:t>
            </a:r>
            <a:r>
              <a:rPr lang="ko-KR" altLang="en-US" sz="1000" dirty="0">
                <a:solidFill>
                  <a:schemeClr val="tx1"/>
                </a:solidFill>
              </a:rPr>
              <a:t>임실 향교지구 </a:t>
            </a:r>
            <a:r>
              <a:rPr lang="ko-KR" altLang="en-US" sz="1000" dirty="0" err="1">
                <a:solidFill>
                  <a:schemeClr val="tx1"/>
                </a:solidFill>
              </a:rPr>
              <a:t>우수저류시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>
                <a:solidFill>
                  <a:schemeClr val="tx1"/>
                </a:solidFill>
              </a:rPr>
              <a:t>설 설치사업 관급자재 제작 설치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>
                <a:solidFill>
                  <a:schemeClr val="tx1"/>
                </a:solidFill>
              </a:rPr>
              <a:t>펌프수문 </a:t>
            </a:r>
            <a:r>
              <a:rPr lang="en-US" altLang="zh-CN" sz="1000" dirty="0">
                <a:solidFill>
                  <a:schemeClr val="tx1"/>
                </a:solidFill>
              </a:rPr>
              <a:t>D700-4</a:t>
            </a:r>
            <a:r>
              <a:rPr lang="zh-CN" altLang="en-US" sz="1000" dirty="0">
                <a:solidFill>
                  <a:schemeClr val="tx1"/>
                </a:solidFill>
              </a:rPr>
              <a:t>台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000" dirty="0">
                <a:solidFill>
                  <a:schemeClr val="tx1"/>
                </a:solidFill>
              </a:rPr>
              <a:t>▶</a:t>
            </a:r>
            <a:r>
              <a:rPr lang="en-US" altLang="ko-KR" sz="1000" dirty="0">
                <a:solidFill>
                  <a:schemeClr val="tx1"/>
                </a:solidFill>
              </a:rPr>
              <a:t>2015 </a:t>
            </a:r>
            <a:r>
              <a:rPr lang="ko-KR" altLang="en-US" sz="1000" dirty="0">
                <a:solidFill>
                  <a:schemeClr val="tx1"/>
                </a:solidFill>
              </a:rPr>
              <a:t>화평 자연재해위험 개선지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>
                <a:solidFill>
                  <a:schemeClr val="tx1"/>
                </a:solidFill>
              </a:rPr>
              <a:t>구 펌프수문 제작 설치 </a:t>
            </a:r>
            <a:r>
              <a:rPr lang="zh-CN" altLang="en-US" sz="1000" dirty="0">
                <a:solidFill>
                  <a:schemeClr val="tx1"/>
                </a:solidFill>
              </a:rPr>
              <a:t> 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>
                <a:solidFill>
                  <a:schemeClr val="tx1"/>
                </a:solidFill>
              </a:rPr>
              <a:t>펌프수문</a:t>
            </a:r>
            <a:r>
              <a:rPr lang="en-US" altLang="zh-CN" sz="1000" dirty="0">
                <a:solidFill>
                  <a:schemeClr val="tx1"/>
                </a:solidFill>
              </a:rPr>
              <a:t> D800-2</a:t>
            </a:r>
            <a:r>
              <a:rPr lang="zh-CN" altLang="en-US" sz="1000" dirty="0">
                <a:solidFill>
                  <a:schemeClr val="tx1"/>
                </a:solidFill>
              </a:rPr>
              <a:t>台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zh-CN" altLang="en-US" sz="10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000" dirty="0">
                <a:solidFill>
                  <a:schemeClr val="tx1"/>
                </a:solidFill>
              </a:rPr>
              <a:t>▶2016 </a:t>
            </a:r>
            <a:r>
              <a:rPr lang="ko-KR" altLang="en-US" sz="1000" dirty="0">
                <a:solidFill>
                  <a:schemeClr val="tx1"/>
                </a:solidFill>
              </a:rPr>
              <a:t>야전 재해위험지구 정비사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>
                <a:solidFill>
                  <a:schemeClr val="tx1"/>
                </a:solidFill>
              </a:rPr>
              <a:t>업 </a:t>
            </a:r>
            <a:r>
              <a:rPr lang="en-US" altLang="ko-KR" sz="1000" dirty="0">
                <a:solidFill>
                  <a:schemeClr val="tx1"/>
                </a:solidFill>
              </a:rPr>
              <a:t>(2</a:t>
            </a:r>
            <a:r>
              <a:rPr lang="ko-KR" altLang="en-US" sz="1000" dirty="0">
                <a:solidFill>
                  <a:schemeClr val="tx1"/>
                </a:solidFill>
              </a:rPr>
              <a:t>차분</a:t>
            </a:r>
            <a:r>
              <a:rPr lang="en-US" altLang="ko-KR" sz="1000" dirty="0">
                <a:solidFill>
                  <a:schemeClr val="tx1"/>
                </a:solidFill>
              </a:rPr>
              <a:t>-C-LINE)</a:t>
            </a:r>
            <a:r>
              <a:rPr lang="ko-KR" altLang="en-US" sz="1000" dirty="0">
                <a:solidFill>
                  <a:schemeClr val="tx1"/>
                </a:solidFill>
              </a:rPr>
              <a:t>펌프수문 제조 구매  </a:t>
            </a:r>
            <a:endParaRPr lang="en-US" altLang="ko-KR" sz="1000" dirty="0">
              <a:solidFill>
                <a:schemeClr val="tx1"/>
              </a:solidFill>
            </a:endParaRPr>
          </a:p>
          <a:p>
            <a:pPr marL="36000"/>
            <a:r>
              <a:rPr lang="ko-KR" altLang="en-US" sz="1000" dirty="0">
                <a:solidFill>
                  <a:schemeClr val="tx1"/>
                </a:solidFill>
              </a:rPr>
              <a:t>펌프수문</a:t>
            </a:r>
            <a:r>
              <a:rPr lang="en-US" altLang="zh-CN" sz="1000" dirty="0">
                <a:solidFill>
                  <a:schemeClr val="tx1"/>
                </a:solidFill>
              </a:rPr>
              <a:t> D1100-2</a:t>
            </a:r>
            <a:r>
              <a:rPr lang="zh-CN" altLang="en-US" sz="1000" dirty="0">
                <a:solidFill>
                  <a:schemeClr val="tx1"/>
                </a:solidFill>
              </a:rPr>
              <a:t>台</a:t>
            </a:r>
            <a:endParaRPr lang="en-US" altLang="zh-CN" sz="1000" dirty="0">
              <a:solidFill>
                <a:schemeClr val="tx1"/>
              </a:solidFill>
            </a:endParaRPr>
          </a:p>
          <a:p>
            <a:pPr marL="36000"/>
            <a:endParaRPr lang="zh-CN" altLang="en-US" sz="1000" dirty="0">
              <a:solidFill>
                <a:schemeClr val="tx1"/>
              </a:solidFill>
            </a:endParaRP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kumimoji="1" lang="en-US" altLang="ko-KR" sz="1050" b="1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9" name="그룹 98"/>
          <p:cNvGrpSpPr/>
          <p:nvPr/>
        </p:nvGrpSpPr>
        <p:grpSpPr>
          <a:xfrm>
            <a:off x="755576" y="1772816"/>
            <a:ext cx="1080120" cy="288032"/>
            <a:chOff x="0" y="0"/>
            <a:chExt cx="618597" cy="309797"/>
          </a:xfrm>
        </p:grpSpPr>
        <p:sp>
          <p:nvSpPr>
            <p:cNvPr id="105" name="모서리가 둥근 직사각형 104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6" name="모서리가 둥근 직사각형 5"/>
            <p:cNvSpPr/>
            <p:nvPr/>
          </p:nvSpPr>
          <p:spPr>
            <a:xfrm>
              <a:off x="15123" y="15124"/>
              <a:ext cx="588351" cy="27955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/>
                <a:t>시공실적</a:t>
              </a:r>
            </a:p>
          </p:txBody>
        </p:sp>
      </p:grpSp>
      <p:sp>
        <p:nvSpPr>
          <p:cNvPr id="65" name="모서리가 둥근 직사각형 64"/>
          <p:cNvSpPr/>
          <p:nvPr/>
        </p:nvSpPr>
        <p:spPr>
          <a:xfrm>
            <a:off x="4572000" y="1484784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모서리가 둥근 직사각형 65"/>
          <p:cNvSpPr/>
          <p:nvPr/>
        </p:nvSpPr>
        <p:spPr>
          <a:xfrm>
            <a:off x="6732240" y="1484784"/>
            <a:ext cx="2088232" cy="1584176"/>
          </a:xfrm>
          <a:prstGeom prst="roundRect">
            <a:avLst>
              <a:gd name="adj" fmla="val 11628"/>
            </a:avLst>
          </a:prstGeom>
          <a:blipFill>
            <a:blip r:embed="rId10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2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3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4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6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8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58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07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64" name="직사각형 63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모서리가 둥근 직사각형 67"/>
          <p:cNvSpPr/>
          <p:nvPr/>
        </p:nvSpPr>
        <p:spPr>
          <a:xfrm>
            <a:off x="5292080" y="548680"/>
            <a:ext cx="3600400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000" dirty="0" err="1"/>
              <a:t>할로우콘밸브</a:t>
            </a:r>
            <a:endParaRPr lang="zh-CN" altLang="en-US" sz="2000" dirty="0"/>
          </a:p>
        </p:txBody>
      </p:sp>
      <p:sp>
        <p:nvSpPr>
          <p:cNvPr id="69" name="타원 68"/>
          <p:cNvSpPr/>
          <p:nvPr/>
        </p:nvSpPr>
        <p:spPr>
          <a:xfrm>
            <a:off x="3779912" y="6597352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71" name="TextBox 8"/>
          <p:cNvSpPr txBox="1"/>
          <p:nvPr/>
        </p:nvSpPr>
        <p:spPr>
          <a:xfrm>
            <a:off x="4067944" y="6611779"/>
            <a:ext cx="201622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000" b="1" dirty="0" err="1">
                <a:solidFill>
                  <a:schemeClr val="tx2"/>
                </a:solidFill>
                <a:latin typeface="+mn-ea"/>
              </a:rPr>
              <a:t>Keumjeon</a:t>
            </a:r>
            <a:r>
              <a:rPr lang="en-US" altLang="ko-KR" sz="1000" b="1" dirty="0">
                <a:solidFill>
                  <a:schemeClr val="tx2"/>
                </a:solidFill>
                <a:latin typeface="+mn-ea"/>
              </a:rPr>
              <a:t> Industrial Co., Ltd.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51" name="모서리가 둥근 직사각형 50"/>
          <p:cNvSpPr/>
          <p:nvPr/>
        </p:nvSpPr>
        <p:spPr>
          <a:xfrm>
            <a:off x="251520" y="1484784"/>
            <a:ext cx="3168352" cy="2808312"/>
          </a:xfrm>
          <a:prstGeom prst="roundRect">
            <a:avLst>
              <a:gd name="adj" fmla="val 9197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모서리가 둥근 직사각형 78"/>
          <p:cNvSpPr/>
          <p:nvPr/>
        </p:nvSpPr>
        <p:spPr>
          <a:xfrm>
            <a:off x="6012160" y="4365104"/>
            <a:ext cx="2808312" cy="2016224"/>
          </a:xfrm>
          <a:prstGeom prst="roundRect">
            <a:avLst>
              <a:gd name="adj" fmla="val 9197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모서리가 둥근 직사각형 79"/>
          <p:cNvSpPr/>
          <p:nvPr/>
        </p:nvSpPr>
        <p:spPr>
          <a:xfrm>
            <a:off x="5652120" y="1484784"/>
            <a:ext cx="3168352" cy="2808312"/>
          </a:xfrm>
          <a:prstGeom prst="roundRect">
            <a:avLst>
              <a:gd name="adj" fmla="val 9197"/>
            </a:avLst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모서리가 둥근 직사각형 86"/>
          <p:cNvSpPr/>
          <p:nvPr/>
        </p:nvSpPr>
        <p:spPr>
          <a:xfrm>
            <a:off x="251520" y="4365104"/>
            <a:ext cx="2808312" cy="2016224"/>
          </a:xfrm>
          <a:prstGeom prst="roundRect">
            <a:avLst>
              <a:gd name="adj" fmla="val 9197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모서리가 둥근 직사각형 87"/>
          <p:cNvSpPr/>
          <p:nvPr/>
        </p:nvSpPr>
        <p:spPr>
          <a:xfrm>
            <a:off x="3131840" y="4365104"/>
            <a:ext cx="2808312" cy="2016224"/>
          </a:xfrm>
          <a:prstGeom prst="roundRect">
            <a:avLst>
              <a:gd name="adj" fmla="val 9197"/>
            </a:avLst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모서리가 둥근 직사각형 40"/>
          <p:cNvSpPr/>
          <p:nvPr/>
        </p:nvSpPr>
        <p:spPr>
          <a:xfrm>
            <a:off x="3491880" y="1484784"/>
            <a:ext cx="2088232" cy="2808312"/>
          </a:xfrm>
          <a:prstGeom prst="roundRect">
            <a:avLst>
              <a:gd name="adj" fmla="val 770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1" rtlCol="0" anchor="ctr"/>
          <a:lstStyle/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r>
              <a:rPr lang="en-US" altLang="zh-CN" sz="1000" dirty="0">
                <a:solidFill>
                  <a:schemeClr val="tx1"/>
                </a:solidFill>
              </a:rPr>
              <a:t> </a:t>
            </a:r>
            <a:r>
              <a:rPr lang="en-US" altLang="zh-CN" sz="1100" dirty="0">
                <a:solidFill>
                  <a:schemeClr val="tx1"/>
                </a:solidFill>
              </a:rPr>
              <a:t>▶ 2005  </a:t>
            </a:r>
            <a:r>
              <a:rPr lang="ko-KR" altLang="en-US" sz="1100" dirty="0" err="1">
                <a:solidFill>
                  <a:schemeClr val="tx1"/>
                </a:solidFill>
              </a:rPr>
              <a:t>탐진강댐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endParaRPr lang="en-US" altLang="ko-KR" sz="1100" dirty="0">
              <a:solidFill>
                <a:schemeClr val="tx1"/>
              </a:solidFill>
            </a:endParaRPr>
          </a:p>
          <a:p>
            <a:r>
              <a:rPr lang="en-US" altLang="zh-CN" sz="1100" dirty="0">
                <a:solidFill>
                  <a:schemeClr val="tx1"/>
                </a:solidFill>
              </a:rPr>
              <a:t>              </a:t>
            </a:r>
            <a:r>
              <a:rPr lang="de-AT" altLang="ko-KR" sz="1100" dirty="0">
                <a:solidFill>
                  <a:schemeClr val="tx1"/>
                </a:solidFill>
              </a:rPr>
              <a:t>∅2000 mm 1set</a:t>
            </a:r>
            <a:endParaRPr lang="en-US" altLang="zh-CN" sz="1100" dirty="0">
              <a:solidFill>
                <a:schemeClr val="tx1"/>
              </a:solidFill>
            </a:endParaRPr>
          </a:p>
          <a:p>
            <a:pPr marL="36000"/>
            <a:endParaRPr lang="zh-CN" altLang="en-US" sz="11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100" dirty="0">
                <a:solidFill>
                  <a:schemeClr val="tx1"/>
                </a:solidFill>
              </a:rPr>
              <a:t>▶ 2011 </a:t>
            </a:r>
            <a:r>
              <a:rPr lang="ko-KR" altLang="en-US" sz="1100" dirty="0" err="1">
                <a:solidFill>
                  <a:schemeClr val="tx1"/>
                </a:solidFill>
              </a:rPr>
              <a:t>화북댐</a:t>
            </a:r>
            <a:r>
              <a:rPr lang="ko-KR" altLang="en-US" sz="1100" dirty="0">
                <a:solidFill>
                  <a:schemeClr val="tx1"/>
                </a:solidFill>
              </a:rPr>
              <a:t> </a:t>
            </a:r>
            <a:endParaRPr lang="en-US" altLang="zh-CN" sz="11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100" dirty="0">
                <a:solidFill>
                  <a:schemeClr val="tx1"/>
                </a:solidFill>
              </a:rPr>
              <a:t>             </a:t>
            </a:r>
            <a:r>
              <a:rPr lang="de-AT" altLang="ko-KR" sz="1100" dirty="0">
                <a:solidFill>
                  <a:schemeClr val="tx1"/>
                </a:solidFill>
              </a:rPr>
              <a:t>∅1500 mm 1set</a:t>
            </a:r>
          </a:p>
          <a:p>
            <a:pPr marL="36000"/>
            <a:endParaRPr lang="de-AT" altLang="zh-CN" sz="11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100" dirty="0">
                <a:solidFill>
                  <a:schemeClr val="tx1"/>
                </a:solidFill>
              </a:rPr>
              <a:t>▶2014  </a:t>
            </a:r>
            <a:r>
              <a:rPr lang="ko-KR" altLang="en-US" sz="1100" dirty="0" err="1">
                <a:solidFill>
                  <a:schemeClr val="tx1"/>
                </a:solidFill>
              </a:rPr>
              <a:t>섬진강댐</a:t>
            </a:r>
            <a:endParaRPr lang="en-US" altLang="zh-CN" sz="11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100" dirty="0">
                <a:solidFill>
                  <a:schemeClr val="tx1"/>
                </a:solidFill>
              </a:rPr>
              <a:t>            </a:t>
            </a:r>
            <a:r>
              <a:rPr lang="de-AT" altLang="ko-KR" sz="1100" dirty="0">
                <a:solidFill>
                  <a:schemeClr val="tx1"/>
                </a:solidFill>
              </a:rPr>
              <a:t>∅1500 mm 1set</a:t>
            </a:r>
            <a:endParaRPr lang="en-US" altLang="zh-CN" sz="1100" dirty="0">
              <a:solidFill>
                <a:schemeClr val="tx1"/>
              </a:solidFill>
            </a:endParaRPr>
          </a:p>
        </p:txBody>
      </p:sp>
      <p:sp>
        <p:nvSpPr>
          <p:cNvPr id="42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>
                <a:latin typeface="FangSong" pitchFamily="49" charset="-122"/>
                <a:ea typeface="FangSong" pitchFamily="49" charset="-122"/>
              </a:rPr>
              <a:t>주요시공실적</a:t>
            </a:r>
            <a:endParaRPr lang="en-US" altLang="ko-KR" sz="2400" spc="-150" dirty="0">
              <a:latin typeface="+mn-ea"/>
            </a:endParaRPr>
          </a:p>
        </p:txBody>
      </p:sp>
      <p:grpSp>
        <p:nvGrpSpPr>
          <p:cNvPr id="57" name="그룹 98"/>
          <p:cNvGrpSpPr/>
          <p:nvPr/>
        </p:nvGrpSpPr>
        <p:grpSpPr>
          <a:xfrm>
            <a:off x="3923928" y="1772816"/>
            <a:ext cx="1080120" cy="288032"/>
            <a:chOff x="0" y="0"/>
            <a:chExt cx="618597" cy="309797"/>
          </a:xfrm>
        </p:grpSpPr>
        <p:sp>
          <p:nvSpPr>
            <p:cNvPr id="65" name="모서리가 둥근 직사각형 64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6" name="모서리가 둥근 직사각형 5"/>
            <p:cNvSpPr/>
            <p:nvPr/>
          </p:nvSpPr>
          <p:spPr>
            <a:xfrm>
              <a:off x="15123" y="15124"/>
              <a:ext cx="588351" cy="27955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/>
                <a:t>시공실적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1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57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>
                <a:latin typeface="FangSong" pitchFamily="49" charset="-122"/>
                <a:ea typeface="FangSong" pitchFamily="49" charset="-122"/>
              </a:rPr>
              <a:t>주요시공실적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58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07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50" name="직사각형 49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모서리가 둥근 직사각형 64"/>
          <p:cNvSpPr/>
          <p:nvPr/>
        </p:nvSpPr>
        <p:spPr>
          <a:xfrm>
            <a:off x="6300192" y="548680"/>
            <a:ext cx="2592288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b="1" dirty="0" err="1"/>
              <a:t>수처리설비</a:t>
            </a:r>
            <a:endParaRPr lang="ko-KR" altLang="en-US" sz="2400" b="1" dirty="0"/>
          </a:p>
        </p:txBody>
      </p:sp>
      <p:sp>
        <p:nvSpPr>
          <p:cNvPr id="42" name="타원 41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3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77" name="모서리가 둥근 직사각형 76"/>
          <p:cNvSpPr/>
          <p:nvPr/>
        </p:nvSpPr>
        <p:spPr>
          <a:xfrm>
            <a:off x="4644008" y="4797152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3" cstate="print"/>
            <a:stretch>
              <a:fillRect/>
            </a:stretch>
          </a:blip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2" name="모서리가 둥근 직사각형 81"/>
          <p:cNvSpPr/>
          <p:nvPr/>
        </p:nvSpPr>
        <p:spPr>
          <a:xfrm>
            <a:off x="6732240" y="4797152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4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모서리가 둥근 직사각형 83"/>
          <p:cNvSpPr/>
          <p:nvPr/>
        </p:nvSpPr>
        <p:spPr>
          <a:xfrm>
            <a:off x="2555776" y="4797152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5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모서리가 둥근 직사각형 84"/>
          <p:cNvSpPr/>
          <p:nvPr/>
        </p:nvSpPr>
        <p:spPr>
          <a:xfrm>
            <a:off x="467544" y="4797152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6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모서리가 둥근 직사각형 85"/>
          <p:cNvSpPr/>
          <p:nvPr/>
        </p:nvSpPr>
        <p:spPr>
          <a:xfrm>
            <a:off x="6732240" y="3140968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7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모서리가 둥근 직사각형 89"/>
          <p:cNvSpPr/>
          <p:nvPr/>
        </p:nvSpPr>
        <p:spPr>
          <a:xfrm>
            <a:off x="4644008" y="3140968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8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모서리가 둥근 직사각형 90"/>
          <p:cNvSpPr/>
          <p:nvPr/>
        </p:nvSpPr>
        <p:spPr>
          <a:xfrm>
            <a:off x="6732240" y="1484784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9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모서리가 둥근 직사각형 94"/>
          <p:cNvSpPr/>
          <p:nvPr/>
        </p:nvSpPr>
        <p:spPr>
          <a:xfrm>
            <a:off x="4644008" y="1484784"/>
            <a:ext cx="2016224" cy="1570344"/>
          </a:xfrm>
          <a:prstGeom prst="roundRect">
            <a:avLst>
              <a:gd name="adj" fmla="val 11628"/>
            </a:avLst>
          </a:prstGeom>
          <a:blipFill>
            <a:blip r:embed="rId10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모서리가 둥근 직사각형 95"/>
          <p:cNvSpPr/>
          <p:nvPr/>
        </p:nvSpPr>
        <p:spPr>
          <a:xfrm>
            <a:off x="467544" y="1484784"/>
            <a:ext cx="4104456" cy="3240360"/>
          </a:xfrm>
          <a:prstGeom prst="roundRect">
            <a:avLst>
              <a:gd name="adj" fmla="val 431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▶1990 </a:t>
            </a:r>
            <a:r>
              <a:rPr lang="ko-KR" altLang="en-US" sz="1050" dirty="0">
                <a:solidFill>
                  <a:schemeClr val="tx1"/>
                </a:solidFill>
              </a:rPr>
              <a:t>전주시 하수종말처리장 </a:t>
            </a:r>
            <a:r>
              <a:rPr lang="en-US" altLang="ko-KR" sz="1050" dirty="0">
                <a:solidFill>
                  <a:schemeClr val="tx1"/>
                </a:solidFill>
              </a:rPr>
              <a:t>2</a:t>
            </a:r>
            <a:r>
              <a:rPr lang="ko-KR" altLang="en-US" sz="1050" dirty="0">
                <a:solidFill>
                  <a:schemeClr val="tx1"/>
                </a:solidFill>
              </a:rPr>
              <a:t>단계설치  </a:t>
            </a:r>
            <a:r>
              <a:rPr lang="en-US" altLang="ko-KR" sz="1050" dirty="0">
                <a:solidFill>
                  <a:schemeClr val="tx1"/>
                </a:solidFill>
              </a:rPr>
              <a:t>/ </a:t>
            </a:r>
            <a:r>
              <a:rPr lang="ko-KR" altLang="en-US" sz="1050" dirty="0" err="1">
                <a:solidFill>
                  <a:schemeClr val="tx1"/>
                </a:solidFill>
              </a:rPr>
              <a:t>슬러지수집기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/</a:t>
            </a:r>
            <a:r>
              <a:rPr lang="ko-KR" altLang="en-US" sz="1050" dirty="0" err="1">
                <a:solidFill>
                  <a:schemeClr val="tx1"/>
                </a:solidFill>
              </a:rPr>
              <a:t>수문류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▶1998 </a:t>
            </a:r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>
                <a:solidFill>
                  <a:schemeClr val="tx1"/>
                </a:solidFill>
              </a:rPr>
              <a:t>대전시 하수처리장 </a:t>
            </a:r>
            <a:r>
              <a:rPr lang="en-US" altLang="ko-KR" sz="1050" dirty="0">
                <a:solidFill>
                  <a:schemeClr val="tx1"/>
                </a:solidFill>
              </a:rPr>
              <a:t>4</a:t>
            </a:r>
            <a:r>
              <a:rPr lang="ko-KR" altLang="en-US" sz="1050" dirty="0">
                <a:solidFill>
                  <a:schemeClr val="tx1"/>
                </a:solidFill>
              </a:rPr>
              <a:t>단계 </a:t>
            </a:r>
            <a:r>
              <a:rPr lang="ko-KR" altLang="en-US" sz="1050" dirty="0" err="1">
                <a:solidFill>
                  <a:schemeClr val="tx1"/>
                </a:solidFill>
              </a:rPr>
              <a:t>소화조설비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/</a:t>
            </a:r>
            <a:r>
              <a:rPr lang="ko-KR" altLang="en-US" sz="1050" dirty="0" err="1">
                <a:solidFill>
                  <a:schemeClr val="tx1"/>
                </a:solidFill>
              </a:rPr>
              <a:t>소화조설비류</a:t>
            </a:r>
            <a:endParaRPr lang="en-US" altLang="zh-CN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▶1999 </a:t>
            </a:r>
            <a:r>
              <a:rPr lang="ko-KR" altLang="en-US" sz="1050" dirty="0">
                <a:solidFill>
                  <a:schemeClr val="tx1"/>
                </a:solidFill>
              </a:rPr>
              <a:t>김제시 하수종말처리장 건설공사 </a:t>
            </a:r>
            <a:r>
              <a:rPr lang="en-US" altLang="ko-KR" sz="1050" dirty="0">
                <a:solidFill>
                  <a:schemeClr val="tx1"/>
                </a:solidFill>
              </a:rPr>
              <a:t>/ </a:t>
            </a:r>
            <a:r>
              <a:rPr lang="ko-KR" altLang="en-US" sz="1050" dirty="0" err="1">
                <a:solidFill>
                  <a:schemeClr val="tx1"/>
                </a:solidFill>
              </a:rPr>
              <a:t>수처리장비류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       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(23</a:t>
            </a:r>
            <a:r>
              <a:rPr lang="ko-KR" altLang="en-US" sz="1050" dirty="0" err="1">
                <a:solidFill>
                  <a:schemeClr val="tx1"/>
                </a:solidFill>
              </a:rPr>
              <a:t>개품목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endParaRPr lang="en-US" altLang="zh-CN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▶1999</a:t>
            </a:r>
            <a:r>
              <a:rPr lang="ko-KR" altLang="en-US" sz="1050" dirty="0">
                <a:solidFill>
                  <a:schemeClr val="tx1"/>
                </a:solidFill>
              </a:rPr>
              <a:t> 익산시 하수종말처리장 증설공사 </a:t>
            </a:r>
            <a:r>
              <a:rPr lang="en-US" altLang="ko-KR" sz="1050" dirty="0">
                <a:solidFill>
                  <a:schemeClr val="tx1"/>
                </a:solidFill>
              </a:rPr>
              <a:t>/ </a:t>
            </a:r>
            <a:r>
              <a:rPr lang="ko-KR" altLang="en-US" sz="1050" dirty="0" err="1">
                <a:solidFill>
                  <a:schemeClr val="tx1"/>
                </a:solidFill>
              </a:rPr>
              <a:t>수문류</a:t>
            </a:r>
            <a:r>
              <a:rPr lang="ko-KR" altLang="en-US" sz="1050" dirty="0">
                <a:solidFill>
                  <a:schemeClr val="tx1"/>
                </a:solidFill>
              </a:rPr>
              <a:t>  </a:t>
            </a:r>
            <a:r>
              <a:rPr lang="en-US" altLang="ko-KR" sz="1050" dirty="0">
                <a:solidFill>
                  <a:schemeClr val="tx1"/>
                </a:solidFill>
              </a:rPr>
              <a:t>/</a:t>
            </a:r>
            <a:r>
              <a:rPr lang="ko-KR" altLang="en-US" sz="1050" dirty="0" err="1">
                <a:solidFill>
                  <a:schemeClr val="tx1"/>
                </a:solidFill>
              </a:rPr>
              <a:t>수처리장비류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/>
            <a:endParaRPr lang="en-US" altLang="zh-CN" sz="1050" dirty="0">
              <a:solidFill>
                <a:schemeClr val="tx1"/>
              </a:solidFill>
            </a:endParaRPr>
          </a:p>
          <a:p>
            <a:pPr marL="72000"/>
            <a:endParaRPr lang="en-US" altLang="zh-CN" sz="1050" dirty="0">
              <a:solidFill>
                <a:schemeClr val="tx1"/>
              </a:solidFill>
            </a:endParaRPr>
          </a:p>
          <a:p>
            <a:pPr marL="72000"/>
            <a:endParaRPr lang="en-US" altLang="zh-CN" sz="1050" dirty="0">
              <a:solidFill>
                <a:schemeClr val="tx1"/>
              </a:solidFill>
            </a:endParaRPr>
          </a:p>
          <a:p>
            <a:pPr marL="72000"/>
            <a:endParaRPr lang="en-US" altLang="zh-CN" sz="105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50" dirty="0">
                <a:solidFill>
                  <a:schemeClr val="tx1"/>
                </a:solidFill>
              </a:rPr>
              <a:t>▶2004  </a:t>
            </a:r>
            <a:r>
              <a:rPr lang="ko-KR" altLang="en-US" sz="1050" dirty="0">
                <a:solidFill>
                  <a:schemeClr val="tx1"/>
                </a:solidFill>
              </a:rPr>
              <a:t>가평 하현하수처리장 중 기계공사 </a:t>
            </a:r>
            <a:r>
              <a:rPr lang="en-US" altLang="ko-KR" sz="1050" dirty="0">
                <a:solidFill>
                  <a:schemeClr val="tx1"/>
                </a:solidFill>
              </a:rPr>
              <a:t>/ </a:t>
            </a:r>
            <a:r>
              <a:rPr lang="ko-KR" altLang="en-US" sz="1050" dirty="0" err="1">
                <a:solidFill>
                  <a:schemeClr val="tx1"/>
                </a:solidFill>
              </a:rPr>
              <a:t>수처리기자재</a:t>
            </a:r>
            <a:endParaRPr lang="en-US" altLang="zh-CN" sz="1050" dirty="0">
              <a:solidFill>
                <a:schemeClr val="tx1"/>
              </a:solidFill>
            </a:endParaRPr>
          </a:p>
          <a:p>
            <a:pPr marL="72000"/>
            <a:endParaRPr lang="zh-CN" altLang="en-US" sz="105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50" dirty="0">
                <a:solidFill>
                  <a:schemeClr val="tx1"/>
                </a:solidFill>
              </a:rPr>
              <a:t>▶2004  </a:t>
            </a:r>
            <a:r>
              <a:rPr lang="ko-KR" altLang="en-US" sz="1050" dirty="0">
                <a:solidFill>
                  <a:schemeClr val="tx1"/>
                </a:solidFill>
              </a:rPr>
              <a:t>부안군 하수처리장 중 기계공사 </a:t>
            </a:r>
            <a:r>
              <a:rPr lang="en-US" altLang="ko-KR" sz="1050" dirty="0">
                <a:solidFill>
                  <a:schemeClr val="tx1"/>
                </a:solidFill>
              </a:rPr>
              <a:t>/ </a:t>
            </a:r>
            <a:r>
              <a:rPr lang="ko-KR" altLang="en-US" sz="1050" dirty="0" err="1">
                <a:solidFill>
                  <a:schemeClr val="tx1"/>
                </a:solidFill>
              </a:rPr>
              <a:t>수처리기자재</a:t>
            </a:r>
            <a:endParaRPr lang="en-US" altLang="zh-CN" sz="1050" dirty="0">
              <a:solidFill>
                <a:schemeClr val="tx1"/>
              </a:solidFill>
            </a:endParaRPr>
          </a:p>
          <a:p>
            <a:pPr marL="72000"/>
            <a:endParaRPr lang="zh-CN" altLang="en-US" sz="1050" dirty="0">
              <a:solidFill>
                <a:schemeClr val="tx1"/>
              </a:solidFill>
            </a:endParaRPr>
          </a:p>
          <a:p>
            <a:pPr marL="72000"/>
            <a:r>
              <a:rPr lang="en-US" altLang="zh-CN" sz="1050" dirty="0">
                <a:solidFill>
                  <a:schemeClr val="tx1"/>
                </a:solidFill>
              </a:rPr>
              <a:t>▶2006  </a:t>
            </a:r>
            <a:r>
              <a:rPr lang="ko-KR" altLang="en-US" sz="1050" dirty="0">
                <a:solidFill>
                  <a:schemeClr val="tx1"/>
                </a:solidFill>
              </a:rPr>
              <a:t>전북환경청기술시설현장 </a:t>
            </a:r>
            <a:r>
              <a:rPr lang="en-US" altLang="ko-KR" sz="1050" dirty="0">
                <a:solidFill>
                  <a:schemeClr val="tx1"/>
                </a:solidFill>
              </a:rPr>
              <a:t>3</a:t>
            </a:r>
            <a:r>
              <a:rPr lang="ko-KR" altLang="en-US" sz="1050" dirty="0" err="1">
                <a:solidFill>
                  <a:schemeClr val="tx1"/>
                </a:solidFill>
              </a:rPr>
              <a:t>개권</a:t>
            </a:r>
            <a:r>
              <a:rPr lang="ko-KR" altLang="en-US" sz="1050" dirty="0">
                <a:solidFill>
                  <a:schemeClr val="tx1"/>
                </a:solidFill>
              </a:rPr>
              <a:t> 외 </a:t>
            </a:r>
            <a:r>
              <a:rPr lang="en-US" altLang="ko-KR" sz="1050" dirty="0">
                <a:solidFill>
                  <a:schemeClr val="tx1"/>
                </a:solidFill>
              </a:rPr>
              <a:t>/ </a:t>
            </a:r>
            <a:r>
              <a:rPr lang="ko-KR" altLang="en-US" sz="1050" dirty="0" err="1">
                <a:solidFill>
                  <a:schemeClr val="tx1"/>
                </a:solidFill>
              </a:rPr>
              <a:t>수처리기자재</a:t>
            </a:r>
            <a:endParaRPr lang="zh-CN" altLang="en-US" sz="1050" dirty="0">
              <a:solidFill>
                <a:schemeClr val="tx1"/>
              </a:solidFill>
            </a:endParaRPr>
          </a:p>
          <a:p>
            <a:pPr lvl="0" eaLnBrk="0" fontAlgn="base" latinLnBrk="0" hangingPunct="0">
              <a:spcBef>
                <a:spcPct val="0"/>
              </a:spcBef>
              <a:spcAft>
                <a:spcPct val="0"/>
              </a:spcAft>
            </a:pPr>
            <a:endParaRPr kumimoji="1" lang="en-US" altLang="ko-KR" sz="1050" b="1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97" name="그룹 98"/>
          <p:cNvGrpSpPr/>
          <p:nvPr/>
        </p:nvGrpSpPr>
        <p:grpSpPr>
          <a:xfrm>
            <a:off x="971600" y="1700808"/>
            <a:ext cx="1080120" cy="288032"/>
            <a:chOff x="0" y="0"/>
            <a:chExt cx="618597" cy="309797"/>
          </a:xfrm>
        </p:grpSpPr>
        <p:sp>
          <p:nvSpPr>
            <p:cNvPr id="98" name="모서리가 둥근 직사각형 97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모서리가 둥근 직사각형 5"/>
            <p:cNvSpPr/>
            <p:nvPr/>
          </p:nvSpPr>
          <p:spPr>
            <a:xfrm>
              <a:off x="15123" y="15124"/>
              <a:ext cx="588351" cy="27955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/>
                <a:t>시공실적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1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2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3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4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6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8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57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>
                <a:latin typeface="FangSong" pitchFamily="49" charset="-122"/>
                <a:ea typeface="FangSong" pitchFamily="49" charset="-122"/>
              </a:rPr>
              <a:t>주요설계실적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58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08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50" name="직사각형 49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모서리가 둥근 직사각형 64"/>
          <p:cNvSpPr/>
          <p:nvPr/>
        </p:nvSpPr>
        <p:spPr>
          <a:xfrm>
            <a:off x="6300192" y="548680"/>
            <a:ext cx="2592288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b="1" dirty="0"/>
              <a:t>기술용역</a:t>
            </a:r>
          </a:p>
        </p:txBody>
      </p:sp>
      <p:sp>
        <p:nvSpPr>
          <p:cNvPr id="42" name="타원 41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3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84" name="모서리가 둥근 직사각형 83"/>
          <p:cNvSpPr/>
          <p:nvPr/>
        </p:nvSpPr>
        <p:spPr>
          <a:xfrm>
            <a:off x="2555776" y="4797152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3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모서리가 둥근 직사각형 84"/>
          <p:cNvSpPr/>
          <p:nvPr/>
        </p:nvSpPr>
        <p:spPr>
          <a:xfrm>
            <a:off x="467544" y="4797152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4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모서리가 둥근 직사각형 85"/>
          <p:cNvSpPr/>
          <p:nvPr/>
        </p:nvSpPr>
        <p:spPr>
          <a:xfrm>
            <a:off x="2555776" y="3140968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5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모서리가 둥근 직사각형 89"/>
          <p:cNvSpPr/>
          <p:nvPr/>
        </p:nvSpPr>
        <p:spPr>
          <a:xfrm>
            <a:off x="467544" y="3140968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6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모서리가 둥근 직사각형 90"/>
          <p:cNvSpPr/>
          <p:nvPr/>
        </p:nvSpPr>
        <p:spPr>
          <a:xfrm>
            <a:off x="2555776" y="1484784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7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모서리가 둥근 직사각형 94"/>
          <p:cNvSpPr/>
          <p:nvPr/>
        </p:nvSpPr>
        <p:spPr>
          <a:xfrm>
            <a:off x="467544" y="1484784"/>
            <a:ext cx="2016224" cy="1570344"/>
          </a:xfrm>
          <a:prstGeom prst="roundRect">
            <a:avLst>
              <a:gd name="adj" fmla="val 11628"/>
            </a:avLst>
          </a:prstGeom>
          <a:blipFill>
            <a:blip r:embed="rId8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모서리가 둥근 직사각형 95"/>
          <p:cNvSpPr/>
          <p:nvPr/>
        </p:nvSpPr>
        <p:spPr>
          <a:xfrm>
            <a:off x="4644008" y="1484784"/>
            <a:ext cx="4176464" cy="4896544"/>
          </a:xfrm>
          <a:prstGeom prst="roundRect">
            <a:avLst>
              <a:gd name="adj" fmla="val 431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lvl="0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100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endParaRPr lang="en-US" altLang="zh-CN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>
                <a:solidFill>
                  <a:schemeClr val="tx1"/>
                </a:solidFill>
              </a:rPr>
              <a:t>소양강댐 선택취수설비 개선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>
                <a:solidFill>
                  <a:schemeClr val="tx1"/>
                </a:solidFill>
              </a:rPr>
              <a:t>공사 기본 및 실시설계용역 </a:t>
            </a:r>
            <a:r>
              <a:rPr lang="en-US" altLang="ko-KR" sz="1050" dirty="0">
                <a:solidFill>
                  <a:schemeClr val="tx1"/>
                </a:solidFill>
              </a:rPr>
              <a:t>/ </a:t>
            </a:r>
            <a:r>
              <a:rPr lang="ko-KR" altLang="en-US" sz="1050" dirty="0">
                <a:solidFill>
                  <a:schemeClr val="tx1"/>
                </a:solidFill>
              </a:rPr>
              <a:t>동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 err="1">
                <a:solidFill>
                  <a:schemeClr val="tx1"/>
                </a:solidFill>
              </a:rPr>
              <a:t>부엔지니어링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</a:p>
          <a:p>
            <a:pPr marL="72000" indent="-228600"/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 err="1">
                <a:solidFill>
                  <a:schemeClr val="tx1"/>
                </a:solidFill>
              </a:rPr>
              <a:t>주암댐비상여수로건설공사에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</a:t>
            </a:r>
            <a:r>
              <a:rPr lang="ko-KR" altLang="en-US" sz="1050" dirty="0">
                <a:solidFill>
                  <a:schemeClr val="tx1"/>
                </a:solidFill>
              </a:rPr>
              <a:t>대한일괄입찰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 err="1">
                <a:solidFill>
                  <a:schemeClr val="tx1"/>
                </a:solidFill>
              </a:rPr>
              <a:t>턴키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설계용역 </a:t>
            </a:r>
            <a:r>
              <a:rPr lang="en-US" altLang="ko-KR" sz="1050" dirty="0">
                <a:solidFill>
                  <a:schemeClr val="tx1"/>
                </a:solidFill>
              </a:rPr>
              <a:t>/ </a:t>
            </a: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도화엔지니어링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 err="1">
                <a:solidFill>
                  <a:schemeClr val="tx1"/>
                </a:solidFill>
              </a:rPr>
              <a:t>영산강살리기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6</a:t>
            </a:r>
            <a:r>
              <a:rPr lang="ko-KR" altLang="en-US" sz="1050" dirty="0">
                <a:solidFill>
                  <a:schemeClr val="tx1"/>
                </a:solidFill>
              </a:rPr>
              <a:t>공구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서창</a:t>
            </a:r>
            <a:r>
              <a:rPr lang="en-US" altLang="ko-KR" sz="1050" dirty="0">
                <a:solidFill>
                  <a:schemeClr val="tx1"/>
                </a:solidFill>
              </a:rPr>
              <a:t>) </a:t>
            </a:r>
            <a:r>
              <a:rPr lang="ko-KR" altLang="en-US" sz="1050" dirty="0">
                <a:solidFill>
                  <a:schemeClr val="tx1"/>
                </a:solidFill>
              </a:rPr>
              <a:t>하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</a:t>
            </a:r>
            <a:r>
              <a:rPr lang="ko-KR" altLang="en-US" sz="1050" dirty="0" err="1">
                <a:solidFill>
                  <a:schemeClr val="tx1"/>
                </a:solidFill>
              </a:rPr>
              <a:t>천정비사업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T/K</a:t>
            </a:r>
            <a:r>
              <a:rPr lang="ko-KR" altLang="en-US" sz="1050" dirty="0">
                <a:solidFill>
                  <a:schemeClr val="tx1"/>
                </a:solidFill>
              </a:rPr>
              <a:t>설계용역 </a:t>
            </a:r>
            <a:r>
              <a:rPr lang="en-US" altLang="ko-KR" sz="1050" dirty="0">
                <a:solidFill>
                  <a:schemeClr val="tx1"/>
                </a:solidFill>
              </a:rPr>
              <a:t>/ </a:t>
            </a:r>
            <a:r>
              <a:rPr lang="ko-KR" altLang="en-US" sz="1050" dirty="0">
                <a:solidFill>
                  <a:schemeClr val="tx1"/>
                </a:solidFill>
              </a:rPr>
              <a:t>기계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</a:t>
            </a:r>
            <a:r>
              <a:rPr lang="ko-KR" altLang="en-US" sz="1050" dirty="0">
                <a:solidFill>
                  <a:schemeClr val="tx1"/>
                </a:solidFill>
              </a:rPr>
              <a:t>분야 </a:t>
            </a:r>
            <a:r>
              <a:rPr lang="en-US" altLang="ko-KR" sz="1050" dirty="0">
                <a:solidFill>
                  <a:schemeClr val="tx1"/>
                </a:solidFill>
              </a:rPr>
              <a:t>/ </a:t>
            </a:r>
            <a:r>
              <a:rPr lang="ko-KR" altLang="en-US" sz="1050" dirty="0">
                <a:solidFill>
                  <a:schemeClr val="tx1"/>
                </a:solidFill>
              </a:rPr>
              <a:t>현대엔지니어링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</a:p>
          <a:p>
            <a:pPr marL="72000" indent="-228600"/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>
                <a:solidFill>
                  <a:schemeClr val="tx1"/>
                </a:solidFill>
              </a:rPr>
              <a:t>낙동강 살리기 사업 </a:t>
            </a:r>
            <a:r>
              <a:rPr lang="en-US" altLang="ko-KR" sz="1050" dirty="0">
                <a:solidFill>
                  <a:schemeClr val="tx1"/>
                </a:solidFill>
              </a:rPr>
              <a:t>22</a:t>
            </a:r>
            <a:r>
              <a:rPr lang="ko-KR" altLang="en-US" sz="1050" dirty="0">
                <a:solidFill>
                  <a:schemeClr val="tx1"/>
                </a:solidFill>
              </a:rPr>
              <a:t>공구 설계용역 </a:t>
            </a:r>
            <a:r>
              <a:rPr lang="en-US" altLang="ko-KR" sz="1050" dirty="0">
                <a:solidFill>
                  <a:schemeClr val="tx1"/>
                </a:solidFill>
              </a:rPr>
              <a:t>1 (</a:t>
            </a:r>
            <a:r>
              <a:rPr lang="ko-KR" altLang="en-US" sz="1050" dirty="0">
                <a:solidFill>
                  <a:schemeClr val="tx1"/>
                </a:solidFill>
              </a:rPr>
              <a:t>수문설계</a:t>
            </a:r>
            <a:r>
              <a:rPr lang="en-US" altLang="ko-KR" sz="1050" dirty="0">
                <a:solidFill>
                  <a:schemeClr val="tx1"/>
                </a:solidFill>
              </a:rPr>
              <a:t>) / 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건화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zh-CN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>
                <a:solidFill>
                  <a:schemeClr val="tx1"/>
                </a:solidFill>
              </a:rPr>
              <a:t>낙동강 살리기 </a:t>
            </a:r>
            <a:r>
              <a:rPr lang="en-US" altLang="ko-KR" sz="1050" dirty="0">
                <a:solidFill>
                  <a:schemeClr val="tx1"/>
                </a:solidFill>
              </a:rPr>
              <a:t>32</a:t>
            </a:r>
            <a:r>
              <a:rPr lang="ko-KR" altLang="en-US" sz="1050" dirty="0">
                <a:solidFill>
                  <a:schemeClr val="tx1"/>
                </a:solidFill>
              </a:rPr>
              <a:t>공구 사업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(</a:t>
            </a:r>
            <a:r>
              <a:rPr lang="ko-KR" altLang="en-US" sz="1050" dirty="0" err="1">
                <a:solidFill>
                  <a:schemeClr val="tx1"/>
                </a:solidFill>
              </a:rPr>
              <a:t>낙단보</a:t>
            </a:r>
            <a:r>
              <a:rPr lang="en-US" altLang="ko-KR" sz="1050" dirty="0">
                <a:solidFill>
                  <a:schemeClr val="tx1"/>
                </a:solidFill>
              </a:rPr>
              <a:t>) </a:t>
            </a:r>
            <a:r>
              <a:rPr lang="ko-KR" altLang="en-US" sz="1050" dirty="0">
                <a:solidFill>
                  <a:schemeClr val="tx1"/>
                </a:solidFill>
              </a:rPr>
              <a:t>기본설계 용역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/ </a:t>
            </a:r>
            <a:r>
              <a:rPr lang="ko-KR" altLang="en-US" sz="1050" dirty="0" err="1">
                <a:solidFill>
                  <a:schemeClr val="tx1"/>
                </a:solidFill>
              </a:rPr>
              <a:t>디에스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ENG</a:t>
            </a:r>
          </a:p>
          <a:p>
            <a:pPr marL="72000" indent="-228600"/>
            <a:endParaRPr lang="en-US" altLang="zh-CN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>
                <a:solidFill>
                  <a:schemeClr val="tx1"/>
                </a:solidFill>
              </a:rPr>
              <a:t>담양 홍수조절지 기본 및 실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</a:t>
            </a:r>
            <a:r>
              <a:rPr lang="ko-KR" altLang="en-US" sz="1050" dirty="0" err="1">
                <a:solidFill>
                  <a:schemeClr val="tx1"/>
                </a:solidFill>
              </a:rPr>
              <a:t>시설계용역</a:t>
            </a:r>
            <a:r>
              <a:rPr lang="ko-KR" altLang="en-US" sz="1050" dirty="0">
                <a:solidFill>
                  <a:schemeClr val="tx1"/>
                </a:solidFill>
              </a:rPr>
              <a:t> 중 수문설비설계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/ 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유신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kumimoji="1" lang="en-US" altLang="ko-KR" sz="1050" b="1" dirty="0">
              <a:solidFill>
                <a:schemeClr val="tx1"/>
              </a:solidFill>
              <a:latin typeface="굴림" pitchFamily="50" charset="-127"/>
              <a:ea typeface="굴림" pitchFamily="50" charset="-127"/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 err="1">
                <a:solidFill>
                  <a:schemeClr val="tx1"/>
                </a:solidFill>
              </a:rPr>
              <a:t>군남홍수조절지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 err="1">
                <a:solidFill>
                  <a:schemeClr val="tx1"/>
                </a:solidFill>
              </a:rPr>
              <a:t>군대체시설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</a:t>
            </a:r>
            <a:r>
              <a:rPr lang="ko-KR" altLang="en-US" sz="1050" dirty="0">
                <a:solidFill>
                  <a:schemeClr val="tx1"/>
                </a:solidFill>
              </a:rPr>
              <a:t>기본 및 실시설계용역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/ 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도화엔지니어링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 err="1">
                <a:solidFill>
                  <a:schemeClr val="tx1"/>
                </a:solidFill>
              </a:rPr>
              <a:t>새만금</a:t>
            </a:r>
            <a:r>
              <a:rPr lang="ko-KR" altLang="en-US" sz="1050" dirty="0">
                <a:solidFill>
                  <a:schemeClr val="tx1"/>
                </a:solidFill>
              </a:rPr>
              <a:t> 방수제 만경</a:t>
            </a:r>
            <a:r>
              <a:rPr lang="en-US" altLang="ko-KR" sz="1050" dirty="0">
                <a:solidFill>
                  <a:schemeClr val="tx1"/>
                </a:solidFill>
              </a:rPr>
              <a:t>4</a:t>
            </a:r>
            <a:r>
              <a:rPr lang="ko-KR" altLang="en-US" sz="1050" dirty="0">
                <a:solidFill>
                  <a:schemeClr val="tx1"/>
                </a:solidFill>
              </a:rPr>
              <a:t>공구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(T/K)</a:t>
            </a:r>
            <a:r>
              <a:rPr lang="ko-KR" altLang="en-US" sz="1050" dirty="0">
                <a:solidFill>
                  <a:schemeClr val="tx1"/>
                </a:solidFill>
              </a:rPr>
              <a:t>기본설계 중 기계설계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/ 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한국종합기술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 err="1">
                <a:solidFill>
                  <a:schemeClr val="tx1"/>
                </a:solidFill>
              </a:rPr>
              <a:t>낙동강살리기</a:t>
            </a:r>
            <a:r>
              <a:rPr lang="en-US" altLang="ko-KR" sz="1050" dirty="0">
                <a:solidFill>
                  <a:schemeClr val="tx1"/>
                </a:solidFill>
              </a:rPr>
              <a:t>18</a:t>
            </a:r>
            <a:r>
              <a:rPr lang="ko-KR" altLang="en-US" sz="1050" dirty="0">
                <a:solidFill>
                  <a:schemeClr val="tx1"/>
                </a:solidFill>
              </a:rPr>
              <a:t>공구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창녕</a:t>
            </a:r>
            <a:r>
              <a:rPr lang="en-US" altLang="ko-KR" sz="1050" dirty="0">
                <a:solidFill>
                  <a:schemeClr val="tx1"/>
                </a:solidFill>
              </a:rPr>
              <a:t>2</a:t>
            </a:r>
            <a:r>
              <a:rPr lang="ko-KR" altLang="en-US" sz="1050" dirty="0">
                <a:solidFill>
                  <a:schemeClr val="tx1"/>
                </a:solidFill>
              </a:rPr>
              <a:t>함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</a:t>
            </a:r>
            <a:r>
              <a:rPr lang="ko-KR" altLang="en-US" sz="1050" dirty="0">
                <a:solidFill>
                  <a:schemeClr val="tx1"/>
                </a:solidFill>
              </a:rPr>
              <a:t>안</a:t>
            </a:r>
            <a:r>
              <a:rPr lang="en-US" altLang="ko-KR" sz="1050" dirty="0">
                <a:solidFill>
                  <a:schemeClr val="tx1"/>
                </a:solidFill>
              </a:rPr>
              <a:t>1</a:t>
            </a:r>
            <a:r>
              <a:rPr lang="ko-KR" altLang="en-US" sz="1050" dirty="0">
                <a:solidFill>
                  <a:schemeClr val="tx1"/>
                </a:solidFill>
              </a:rPr>
              <a:t>지구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사업</a:t>
            </a:r>
            <a:r>
              <a:rPr lang="en-US" altLang="ko-KR" sz="1050" dirty="0">
                <a:solidFill>
                  <a:schemeClr val="tx1"/>
                </a:solidFill>
              </a:rPr>
              <a:t>(T/K)</a:t>
            </a:r>
            <a:r>
              <a:rPr lang="ko-KR" altLang="en-US" sz="1050" dirty="0">
                <a:solidFill>
                  <a:schemeClr val="tx1"/>
                </a:solidFill>
              </a:rPr>
              <a:t>실시설계 </a:t>
            </a:r>
            <a:r>
              <a:rPr lang="en-US" altLang="ko-KR" sz="1050" dirty="0">
                <a:solidFill>
                  <a:schemeClr val="tx1"/>
                </a:solidFill>
              </a:rPr>
              <a:t>/ </a:t>
            </a: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도화종합기술공사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 err="1">
                <a:solidFill>
                  <a:schemeClr val="tx1"/>
                </a:solidFill>
              </a:rPr>
              <a:t>낙동강살리기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23</a:t>
            </a:r>
            <a:r>
              <a:rPr lang="ko-KR" altLang="en-US" sz="1050" dirty="0">
                <a:solidFill>
                  <a:schemeClr val="tx1"/>
                </a:solidFill>
              </a:rPr>
              <a:t>공구사업 실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 </a:t>
            </a:r>
            <a:r>
              <a:rPr lang="ko-KR" altLang="en-US" sz="1050" dirty="0" err="1">
                <a:solidFill>
                  <a:schemeClr val="tx1"/>
                </a:solidFill>
              </a:rPr>
              <a:t>시설계용역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수문</a:t>
            </a:r>
            <a:r>
              <a:rPr lang="en-US" altLang="ko-KR" sz="1050" dirty="0">
                <a:solidFill>
                  <a:schemeClr val="tx1"/>
                </a:solidFill>
              </a:rPr>
              <a:t>2) / 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이산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 err="1">
                <a:solidFill>
                  <a:schemeClr val="tx1"/>
                </a:solidFill>
              </a:rPr>
              <a:t>영산강하구둑구조개선사업기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  </a:t>
            </a:r>
            <a:r>
              <a:rPr lang="ko-KR" altLang="en-US" sz="1050" dirty="0" err="1">
                <a:solidFill>
                  <a:schemeClr val="tx1"/>
                </a:solidFill>
              </a:rPr>
              <a:t>본설계용역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강재설계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  / 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 err="1">
                <a:solidFill>
                  <a:schemeClr val="tx1"/>
                </a:solidFill>
              </a:rPr>
              <a:t>삼안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 err="1">
                <a:solidFill>
                  <a:schemeClr val="tx1"/>
                </a:solidFill>
              </a:rPr>
              <a:t>영산강하구둑</a:t>
            </a:r>
            <a:r>
              <a:rPr lang="ko-KR" altLang="en-US" sz="1050" dirty="0">
                <a:solidFill>
                  <a:schemeClr val="tx1"/>
                </a:solidFill>
              </a:rPr>
              <a:t> 구조개선공사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  1</a:t>
            </a:r>
            <a:r>
              <a:rPr lang="ko-KR" altLang="en-US" sz="1050" dirty="0">
                <a:solidFill>
                  <a:schemeClr val="tx1"/>
                </a:solidFill>
              </a:rPr>
              <a:t>공구 기본설계용역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기계분야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  </a:t>
            </a:r>
            <a:r>
              <a:rPr lang="ko-KR" altLang="en-US" sz="1050" dirty="0">
                <a:solidFill>
                  <a:schemeClr val="tx1"/>
                </a:solidFill>
              </a:rPr>
              <a:t>설계</a:t>
            </a:r>
            <a:r>
              <a:rPr lang="en-US" altLang="ko-KR" sz="1050" dirty="0">
                <a:solidFill>
                  <a:schemeClr val="tx1"/>
                </a:solidFill>
              </a:rPr>
              <a:t>) / 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 err="1">
                <a:solidFill>
                  <a:schemeClr val="tx1"/>
                </a:solidFill>
              </a:rPr>
              <a:t>삼안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>
                <a:solidFill>
                  <a:schemeClr val="tx1"/>
                </a:solidFill>
              </a:rPr>
              <a:t>농업용저수지 둑 높이기 건설공사</a:t>
            </a:r>
            <a:r>
              <a:rPr lang="en-US" altLang="ko-KR" sz="1050" dirty="0">
                <a:solidFill>
                  <a:schemeClr val="tx1"/>
                </a:solidFill>
              </a:rPr>
              <a:t>(1</a:t>
            </a:r>
            <a:r>
              <a:rPr lang="ko-KR" altLang="en-US" sz="1050" dirty="0">
                <a:solidFill>
                  <a:schemeClr val="tx1"/>
                </a:solidFill>
              </a:rPr>
              <a:t>공구</a:t>
            </a:r>
            <a:r>
              <a:rPr lang="en-US" altLang="ko-KR" sz="1050" dirty="0">
                <a:solidFill>
                  <a:schemeClr val="tx1"/>
                </a:solidFill>
              </a:rPr>
              <a:t>) </a:t>
            </a:r>
            <a:r>
              <a:rPr lang="ko-KR" altLang="en-US" sz="1050" dirty="0">
                <a:solidFill>
                  <a:schemeClr val="tx1"/>
                </a:solidFill>
              </a:rPr>
              <a:t>실시설계 중 수문</a:t>
            </a:r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>
                <a:solidFill>
                  <a:schemeClr val="tx1"/>
                </a:solidFill>
              </a:rPr>
              <a:t>기계설비 분야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  / 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경동기술공사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ko-KR" sz="1050" dirty="0">
              <a:solidFill>
                <a:schemeClr val="tx1"/>
              </a:solidFill>
            </a:endParaRPr>
          </a:p>
        </p:txBody>
      </p:sp>
      <p:grpSp>
        <p:nvGrpSpPr>
          <p:cNvPr id="9" name="그룹 98"/>
          <p:cNvGrpSpPr/>
          <p:nvPr/>
        </p:nvGrpSpPr>
        <p:grpSpPr>
          <a:xfrm>
            <a:off x="5148064" y="1628800"/>
            <a:ext cx="1080120" cy="288032"/>
            <a:chOff x="0" y="0"/>
            <a:chExt cx="618597" cy="309797"/>
          </a:xfrm>
        </p:grpSpPr>
        <p:sp>
          <p:nvSpPr>
            <p:cNvPr id="98" name="모서리가 둥근 직사각형 97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모서리가 둥근 직사각형 5"/>
            <p:cNvSpPr/>
            <p:nvPr/>
          </p:nvSpPr>
          <p:spPr>
            <a:xfrm>
              <a:off x="15123" y="15124"/>
              <a:ext cx="588351" cy="27955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/>
                <a:t>설계실적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-1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43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44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0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51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7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58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87" name="TextBox 8"/>
          <p:cNvSpPr txBox="1"/>
          <p:nvPr/>
        </p:nvSpPr>
        <p:spPr>
          <a:xfrm>
            <a:off x="539552" y="260648"/>
            <a:ext cx="10081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2">
                    <a:lumMod val="75000"/>
                  </a:schemeClr>
                </a:solidFill>
                <a:effectLst/>
                <a:latin typeface="+mn-ea"/>
              </a:rPr>
              <a:t>01</a:t>
            </a:r>
            <a:endParaRPr lang="en-US" altLang="ko-KR" sz="4400" b="1" spc="-300" dirty="0">
              <a:solidFill>
                <a:schemeClr val="bg2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39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>
                <a:latin typeface="FangSong" pitchFamily="49" charset="-122"/>
                <a:ea typeface="FangSong" pitchFamily="49" charset="-122"/>
              </a:rPr>
              <a:t>대표이사 인사말</a:t>
            </a:r>
            <a:endParaRPr lang="en-US" altLang="ko-KR" sz="2400" spc="-150" dirty="0">
              <a:effectLst/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82" name="TextBox 8"/>
          <p:cNvSpPr txBox="1"/>
          <p:nvPr/>
        </p:nvSpPr>
        <p:spPr>
          <a:xfrm>
            <a:off x="539552" y="4581128"/>
            <a:ext cx="2088232" cy="58477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ko-KR" altLang="en-US" sz="1600" b="1" dirty="0">
                <a:solidFill>
                  <a:srgbClr val="002060"/>
                </a:solidFill>
                <a:latin typeface="FangSong" pitchFamily="49" charset="-122"/>
                <a:ea typeface="FangSong" pitchFamily="49" charset="-122"/>
              </a:rPr>
              <a:t>대표이사 사장</a:t>
            </a:r>
            <a:endParaRPr lang="en-US" altLang="ko-KR" sz="1600" b="1" dirty="0">
              <a:solidFill>
                <a:srgbClr val="002060"/>
              </a:solidFill>
              <a:latin typeface="FangSong" pitchFamily="49" charset="-122"/>
              <a:ea typeface="FangSong" pitchFamily="49" charset="-122"/>
            </a:endParaRPr>
          </a:p>
          <a:p>
            <a:pPr algn="ctr"/>
            <a:r>
              <a:rPr lang="ko-KR" altLang="en-US" sz="1600" b="1" dirty="0">
                <a:solidFill>
                  <a:srgbClr val="002060"/>
                </a:solidFill>
                <a:latin typeface="FangSong" pitchFamily="49" charset="-122"/>
                <a:ea typeface="FangSong" pitchFamily="49" charset="-122"/>
              </a:rPr>
              <a:t>홍   종   식</a:t>
            </a:r>
            <a:endParaRPr lang="ko-KR" altLang="ko-KR" sz="1600" dirty="0">
              <a:solidFill>
                <a:srgbClr val="002060"/>
              </a:solidFill>
              <a:latin typeface="FangSong" pitchFamily="49" charset="-122"/>
            </a:endParaRPr>
          </a:p>
        </p:txBody>
      </p:sp>
      <p:sp>
        <p:nvSpPr>
          <p:cNvPr id="38" name="직사각형 37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타원 34"/>
          <p:cNvSpPr/>
          <p:nvPr/>
        </p:nvSpPr>
        <p:spPr>
          <a:xfrm>
            <a:off x="611560" y="2204864"/>
            <a:ext cx="1800200" cy="22322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 w="3175"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직사각형 35"/>
          <p:cNvSpPr/>
          <p:nvPr/>
        </p:nvSpPr>
        <p:spPr>
          <a:xfrm flipV="1">
            <a:off x="-6864" y="6453336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타원 31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3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4" name="모서리가 둥근 직사각형 33"/>
          <p:cNvSpPr/>
          <p:nvPr/>
        </p:nvSpPr>
        <p:spPr>
          <a:xfrm>
            <a:off x="2699792" y="1412776"/>
            <a:ext cx="6048672" cy="4968552"/>
          </a:xfrm>
          <a:prstGeom prst="roundRect">
            <a:avLst>
              <a:gd name="adj" fmla="val 644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400" dirty="0">
                <a:solidFill>
                  <a:schemeClr val="tx1"/>
                </a:solidFill>
              </a:rPr>
              <a:t>당사는 </a:t>
            </a:r>
            <a:r>
              <a:rPr lang="en-US" altLang="ko-KR" sz="1400" dirty="0">
                <a:solidFill>
                  <a:schemeClr val="tx1"/>
                </a:solidFill>
              </a:rPr>
              <a:t>1956</a:t>
            </a:r>
            <a:r>
              <a:rPr lang="ko-KR" altLang="en-US" sz="1400" dirty="0">
                <a:solidFill>
                  <a:schemeClr val="tx1"/>
                </a:solidFill>
              </a:rPr>
              <a:t>년 창사이래 삶의 원천인 물과 관련된 수문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양 </a:t>
            </a:r>
            <a:r>
              <a:rPr lang="ko-KR" altLang="en-US" sz="1400" dirty="0" err="1">
                <a:solidFill>
                  <a:schemeClr val="tx1"/>
                </a:solidFill>
              </a:rPr>
              <a:t>배수장설비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 err="1">
                <a:solidFill>
                  <a:schemeClr val="tx1"/>
                </a:solidFill>
              </a:rPr>
              <a:t>수처리설비</a:t>
            </a:r>
            <a:r>
              <a:rPr lang="ko-KR" altLang="en-US" sz="1400" dirty="0">
                <a:solidFill>
                  <a:schemeClr val="tx1"/>
                </a:solidFill>
              </a:rPr>
              <a:t> 등 다양한 분야에서 성실하고 우수한 </a:t>
            </a:r>
            <a:r>
              <a:rPr lang="en-US" altLang="ko-KR" sz="1400" dirty="0">
                <a:solidFill>
                  <a:schemeClr val="tx1"/>
                </a:solidFill>
              </a:rPr>
              <a:t>project </a:t>
            </a:r>
            <a:r>
              <a:rPr lang="ko-KR" altLang="en-US" sz="1400" dirty="0">
                <a:solidFill>
                  <a:schemeClr val="tx1"/>
                </a:solidFill>
              </a:rPr>
              <a:t>수행을 통해 눈부신 성장과 발전을 거듭하며 당 품목의 명가기업으로 우뚝 섰습니다</a:t>
            </a:r>
            <a:r>
              <a:rPr lang="en-US" altLang="ko-KR" sz="1400" dirty="0">
                <a:solidFill>
                  <a:schemeClr val="tx1"/>
                </a:solidFill>
              </a:rPr>
              <a:t>. </a:t>
            </a:r>
          </a:p>
          <a:p>
            <a:endParaRPr lang="en-US" altLang="ko-KR" sz="1400" dirty="0">
              <a:solidFill>
                <a:schemeClr val="tx1"/>
              </a:solidFill>
            </a:endParaRPr>
          </a:p>
          <a:p>
            <a:r>
              <a:rPr lang="ko-KR" altLang="en-US" sz="1400" dirty="0">
                <a:solidFill>
                  <a:schemeClr val="tx1"/>
                </a:solidFill>
              </a:rPr>
              <a:t>아울러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지속적인 기술력 확보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과감한 도전과 실천을 통하여 </a:t>
            </a:r>
            <a:r>
              <a:rPr lang="en-US" altLang="ko-KR" sz="1400" dirty="0">
                <a:solidFill>
                  <a:schemeClr val="tx1"/>
                </a:solidFill>
              </a:rPr>
              <a:t>Global Company </a:t>
            </a:r>
            <a:r>
              <a:rPr lang="ko-KR" altLang="en-US" sz="1400" dirty="0">
                <a:solidFill>
                  <a:schemeClr val="tx1"/>
                </a:solidFill>
              </a:rPr>
              <a:t>로의 도약을 위한 초석을 마련하였으며</a:t>
            </a:r>
            <a:r>
              <a:rPr lang="en-US" altLang="ko-KR" sz="1400" dirty="0">
                <a:solidFill>
                  <a:schemeClr val="tx1"/>
                </a:solidFill>
              </a:rPr>
              <a:t>, 21</a:t>
            </a:r>
            <a:r>
              <a:rPr lang="ko-KR" altLang="en-US" sz="1400" dirty="0">
                <a:solidFill>
                  <a:schemeClr val="tx1"/>
                </a:solidFill>
              </a:rPr>
              <a:t>세기 </a:t>
            </a:r>
            <a:r>
              <a:rPr lang="ko-KR" altLang="en-US" sz="1400" dirty="0" err="1">
                <a:solidFill>
                  <a:schemeClr val="tx1"/>
                </a:solidFill>
              </a:rPr>
              <a:t>신성장</a:t>
            </a:r>
            <a:r>
              <a:rPr lang="ko-KR" altLang="en-US" sz="1400" dirty="0">
                <a:solidFill>
                  <a:schemeClr val="tx1"/>
                </a:solidFill>
              </a:rPr>
              <a:t> 동력 산업인 </a:t>
            </a:r>
            <a:r>
              <a:rPr lang="en-US" altLang="ko-KR" sz="1400" dirty="0">
                <a:solidFill>
                  <a:schemeClr val="tx1"/>
                </a:solidFill>
              </a:rPr>
              <a:t>Green Energy </a:t>
            </a:r>
            <a:r>
              <a:rPr lang="ko-KR" altLang="en-US" sz="1400" dirty="0">
                <a:solidFill>
                  <a:schemeClr val="tx1"/>
                </a:solidFill>
              </a:rPr>
              <a:t>및 </a:t>
            </a:r>
            <a:r>
              <a:rPr lang="ko-KR" altLang="en-US" sz="1400" dirty="0" err="1">
                <a:solidFill>
                  <a:schemeClr val="tx1"/>
                </a:solidFill>
              </a:rPr>
              <a:t>소수력발전</a:t>
            </a:r>
            <a:r>
              <a:rPr lang="ko-KR" altLang="en-US" sz="1400" dirty="0">
                <a:solidFill>
                  <a:schemeClr val="tx1"/>
                </a:solidFill>
              </a:rPr>
              <a:t> 사업분야에 적극적인 투자와 연구를 진행하고 있고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전문인력을 확충하여 명실공히 기술과 </a:t>
            </a:r>
            <a:r>
              <a:rPr lang="ko-KR" altLang="en-US" sz="1400" dirty="0" err="1">
                <a:solidFill>
                  <a:schemeClr val="tx1"/>
                </a:solidFill>
              </a:rPr>
              <a:t>규모면에서</a:t>
            </a:r>
            <a:r>
              <a:rPr lang="ko-KR" altLang="en-US" sz="1400" dirty="0">
                <a:solidFill>
                  <a:schemeClr val="tx1"/>
                </a:solidFill>
              </a:rPr>
              <a:t> 국내최고기업으로 거듭나고 있습니다</a:t>
            </a:r>
            <a:r>
              <a:rPr lang="en-US" altLang="ko-KR" sz="1400" dirty="0">
                <a:solidFill>
                  <a:schemeClr val="tx1"/>
                </a:solidFill>
              </a:rPr>
              <a:t>. </a:t>
            </a:r>
          </a:p>
          <a:p>
            <a:endParaRPr lang="ko-KR" altLang="en-US" sz="1400" dirty="0">
              <a:solidFill>
                <a:schemeClr val="tx1"/>
              </a:solidFill>
            </a:endParaRPr>
          </a:p>
          <a:p>
            <a:r>
              <a:rPr lang="ko-KR" altLang="en-US" sz="1400" dirty="0">
                <a:solidFill>
                  <a:schemeClr val="tx1"/>
                </a:solidFill>
              </a:rPr>
              <a:t>특히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최근 </a:t>
            </a:r>
            <a:r>
              <a:rPr lang="en-US" altLang="ko-KR" sz="1400" dirty="0">
                <a:solidFill>
                  <a:schemeClr val="tx1"/>
                </a:solidFill>
              </a:rPr>
              <a:t>4</a:t>
            </a:r>
            <a:r>
              <a:rPr lang="ko-KR" altLang="en-US" sz="1400" dirty="0" err="1">
                <a:solidFill>
                  <a:schemeClr val="tx1"/>
                </a:solidFill>
              </a:rPr>
              <a:t>대강사업을</a:t>
            </a:r>
            <a:r>
              <a:rPr lang="ko-KR" altLang="en-US" sz="1400" dirty="0">
                <a:solidFill>
                  <a:schemeClr val="tx1"/>
                </a:solidFill>
              </a:rPr>
              <a:t> 통하여 당사가 보여준 </a:t>
            </a:r>
            <a:r>
              <a:rPr lang="ko-KR" altLang="en-US" sz="1400" dirty="0" err="1">
                <a:solidFill>
                  <a:schemeClr val="tx1"/>
                </a:solidFill>
              </a:rPr>
              <a:t>쉘게이트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 err="1">
                <a:solidFill>
                  <a:schemeClr val="tx1"/>
                </a:solidFill>
              </a:rPr>
              <a:t>섹터게이트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 err="1">
                <a:solidFill>
                  <a:schemeClr val="tx1"/>
                </a:solidFill>
              </a:rPr>
              <a:t>라이징섹터게이트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 err="1">
                <a:solidFill>
                  <a:schemeClr val="tx1"/>
                </a:solidFill>
              </a:rPr>
              <a:t>트러스게이트와</a:t>
            </a:r>
            <a:r>
              <a:rPr lang="ko-KR" altLang="en-US" sz="1400" dirty="0">
                <a:solidFill>
                  <a:schemeClr val="tx1"/>
                </a:solidFill>
              </a:rPr>
              <a:t> 기타 </a:t>
            </a:r>
            <a:r>
              <a:rPr lang="ko-KR" altLang="en-US" sz="1400" dirty="0" err="1">
                <a:solidFill>
                  <a:schemeClr val="tx1"/>
                </a:solidFill>
              </a:rPr>
              <a:t>고압레디얼게이트</a:t>
            </a:r>
            <a:r>
              <a:rPr lang="en-US" altLang="ko-KR" sz="1400" dirty="0">
                <a:solidFill>
                  <a:schemeClr val="tx1"/>
                </a:solidFill>
              </a:rPr>
              <a:t>, </a:t>
            </a:r>
            <a:r>
              <a:rPr lang="ko-KR" altLang="en-US" sz="1400" dirty="0">
                <a:solidFill>
                  <a:schemeClr val="tx1"/>
                </a:solidFill>
              </a:rPr>
              <a:t>선택취수용 </a:t>
            </a:r>
            <a:r>
              <a:rPr lang="ko-KR" altLang="en-US" sz="1400" dirty="0" err="1">
                <a:solidFill>
                  <a:schemeClr val="tx1"/>
                </a:solidFill>
              </a:rPr>
              <a:t>실린더게이트</a:t>
            </a:r>
            <a:r>
              <a:rPr lang="ko-KR" altLang="en-US" sz="1400" dirty="0">
                <a:solidFill>
                  <a:schemeClr val="tx1"/>
                </a:solidFill>
              </a:rPr>
              <a:t> 등의 첨단기술은 국내외 많은 후발주자들의 모범이 되고 있습니다</a:t>
            </a:r>
            <a:r>
              <a:rPr lang="en-US" altLang="ko-KR" sz="1400" dirty="0">
                <a:solidFill>
                  <a:schemeClr val="tx1"/>
                </a:solidFill>
              </a:rPr>
              <a:t>.</a:t>
            </a:r>
          </a:p>
          <a:p>
            <a:endParaRPr lang="ko-KR" altLang="en-US" sz="1400" dirty="0">
              <a:solidFill>
                <a:schemeClr val="tx1"/>
              </a:solidFill>
            </a:endParaRPr>
          </a:p>
          <a:p>
            <a:r>
              <a:rPr lang="ko-KR" altLang="en-US" sz="1400" dirty="0">
                <a:solidFill>
                  <a:schemeClr val="tx1"/>
                </a:solidFill>
              </a:rPr>
              <a:t>미래에 강력하고 </a:t>
            </a:r>
            <a:r>
              <a:rPr lang="ko-KR" altLang="en-US" sz="1400" dirty="0" err="1">
                <a:solidFill>
                  <a:schemeClr val="tx1"/>
                </a:solidFill>
              </a:rPr>
              <a:t>경쟁력있는</a:t>
            </a:r>
            <a:r>
              <a:rPr lang="ko-KR" altLang="en-US" sz="1400" dirty="0">
                <a:solidFill>
                  <a:schemeClr val="tx1"/>
                </a:solidFill>
              </a:rPr>
              <a:t> 기업 실현을 위하여 경영기법의 선진화와 생산시설 현대화 등을 통하여 지속적이고 안정적인 성장을 이어가겠습니다</a:t>
            </a:r>
            <a:r>
              <a:rPr lang="en-US" altLang="ko-KR" sz="1400" dirty="0">
                <a:solidFill>
                  <a:schemeClr val="tx1"/>
                </a:solidFill>
              </a:rPr>
              <a:t>.</a:t>
            </a:r>
            <a:endParaRPr lang="ko-KR" altLang="en-US" sz="1400" dirty="0">
              <a:solidFill>
                <a:schemeClr val="tx1"/>
              </a:solidFill>
            </a:endParaRPr>
          </a:p>
          <a:p>
            <a:endParaRPr lang="en-US" altLang="ko-KR" sz="1400" dirty="0">
              <a:solidFill>
                <a:schemeClr val="tx1"/>
              </a:solidFill>
              <a:latin typeface="+mn-ea"/>
            </a:endParaRPr>
          </a:p>
          <a:p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   고객 여러분의 사랑과 성원에 다시 한 번 깊이 머리 숙여 감사 드리며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, </a:t>
            </a:r>
            <a:r>
              <a:rPr lang="ko-KR" altLang="en-US" sz="1400" dirty="0">
                <a:solidFill>
                  <a:schemeClr val="tx1"/>
                </a:solidFill>
                <a:latin typeface="+mn-ea"/>
              </a:rPr>
              <a:t>늘 고객의 입장에서 고객의 삶의 질 향상과 가치 실현을 위해 끊임없이 노력하는 금전이 될 것을 약속 드립니다</a:t>
            </a:r>
            <a:r>
              <a:rPr lang="en-US" altLang="ko-KR" sz="1400" dirty="0">
                <a:solidFill>
                  <a:schemeClr val="tx1"/>
                </a:solidFill>
                <a:latin typeface="+mn-ea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1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2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3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4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5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6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8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57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>
                <a:latin typeface="FangSong" pitchFamily="49" charset="-122"/>
                <a:ea typeface="FangSong" pitchFamily="49" charset="-122"/>
              </a:rPr>
              <a:t>주요설계실적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58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08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50" name="직사각형 49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직사각형 50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모서리가 둥근 직사각형 64"/>
          <p:cNvSpPr/>
          <p:nvPr/>
        </p:nvSpPr>
        <p:spPr>
          <a:xfrm>
            <a:off x="6300192" y="548680"/>
            <a:ext cx="2592288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b="1" dirty="0"/>
              <a:t>기술용역</a:t>
            </a:r>
          </a:p>
        </p:txBody>
      </p:sp>
      <p:sp>
        <p:nvSpPr>
          <p:cNvPr id="42" name="타원 41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43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84" name="모서리가 둥근 직사각형 83"/>
          <p:cNvSpPr/>
          <p:nvPr/>
        </p:nvSpPr>
        <p:spPr>
          <a:xfrm>
            <a:off x="2555776" y="4797152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3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모서리가 둥근 직사각형 84"/>
          <p:cNvSpPr/>
          <p:nvPr/>
        </p:nvSpPr>
        <p:spPr>
          <a:xfrm>
            <a:off x="467544" y="4797152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4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모서리가 둥근 직사각형 85"/>
          <p:cNvSpPr/>
          <p:nvPr/>
        </p:nvSpPr>
        <p:spPr>
          <a:xfrm>
            <a:off x="2555776" y="3140968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5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모서리가 둥근 직사각형 89"/>
          <p:cNvSpPr/>
          <p:nvPr/>
        </p:nvSpPr>
        <p:spPr>
          <a:xfrm>
            <a:off x="467544" y="3140968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6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1" name="모서리가 둥근 직사각형 90"/>
          <p:cNvSpPr/>
          <p:nvPr/>
        </p:nvSpPr>
        <p:spPr>
          <a:xfrm>
            <a:off x="2555776" y="1484784"/>
            <a:ext cx="1994048" cy="1584176"/>
          </a:xfrm>
          <a:prstGeom prst="roundRect">
            <a:avLst>
              <a:gd name="adj" fmla="val 11628"/>
            </a:avLst>
          </a:prstGeom>
          <a:blipFill>
            <a:blip r:embed="rId7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5" name="모서리가 둥근 직사각형 94"/>
          <p:cNvSpPr/>
          <p:nvPr/>
        </p:nvSpPr>
        <p:spPr>
          <a:xfrm>
            <a:off x="467544" y="1484784"/>
            <a:ext cx="2016224" cy="1570344"/>
          </a:xfrm>
          <a:prstGeom prst="roundRect">
            <a:avLst>
              <a:gd name="adj" fmla="val 11628"/>
            </a:avLst>
          </a:prstGeom>
          <a:blipFill>
            <a:blip r:embed="rId8" cstate="print"/>
            <a:stretch>
              <a:fillRect/>
            </a:stretch>
          </a:blip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6" name="모서리가 둥근 직사각형 95"/>
          <p:cNvSpPr/>
          <p:nvPr/>
        </p:nvSpPr>
        <p:spPr>
          <a:xfrm>
            <a:off x="4644008" y="1484784"/>
            <a:ext cx="4104456" cy="4896544"/>
          </a:xfrm>
          <a:prstGeom prst="roundRect">
            <a:avLst>
              <a:gd name="adj" fmla="val 4315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72000" indent="-228600"/>
            <a:endParaRPr lang="en-US" altLang="zh-CN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zh-CN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zh-CN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 err="1">
                <a:solidFill>
                  <a:schemeClr val="tx1"/>
                </a:solidFill>
              </a:rPr>
              <a:t>영산강하구둑구조개선사업</a:t>
            </a:r>
            <a:r>
              <a:rPr lang="en-US" altLang="ko-KR" sz="1050" dirty="0">
                <a:solidFill>
                  <a:schemeClr val="tx1"/>
                </a:solidFill>
              </a:rPr>
              <a:t>1</a:t>
            </a:r>
            <a:r>
              <a:rPr lang="ko-KR" altLang="en-US" sz="1050" dirty="0">
                <a:solidFill>
                  <a:schemeClr val="tx1"/>
                </a:solidFill>
              </a:rPr>
              <a:t>공구실시설계용역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강재설계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</a:p>
          <a:p>
            <a:pPr marL="72000" indent="-228600"/>
            <a:r>
              <a:rPr kumimoji="1" lang="en-US" altLang="ko-KR" sz="1050" b="1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 </a:t>
            </a:r>
            <a:r>
              <a:rPr kumimoji="1" lang="en-US" altLang="ko-KR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/ (</a:t>
            </a:r>
            <a:r>
              <a:rPr kumimoji="1" lang="ko-KR" altLang="en-US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주</a:t>
            </a:r>
            <a:r>
              <a:rPr kumimoji="1" lang="en-US" altLang="ko-KR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)</a:t>
            </a:r>
            <a:r>
              <a:rPr kumimoji="1" lang="ko-KR" altLang="en-US" sz="1050" dirty="0" err="1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삼안</a:t>
            </a:r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 err="1">
                <a:solidFill>
                  <a:schemeClr val="tx1"/>
                </a:solidFill>
              </a:rPr>
              <a:t>운문댐</a:t>
            </a:r>
            <a:r>
              <a:rPr lang="ko-KR" altLang="en-US" sz="1050" dirty="0">
                <a:solidFill>
                  <a:schemeClr val="tx1"/>
                </a:solidFill>
              </a:rPr>
              <a:t> 비상여수로 건설공사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kumimoji="1" lang="en-US" altLang="ko-KR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 </a:t>
            </a:r>
            <a:r>
              <a:rPr kumimoji="1" lang="ko-KR" altLang="en-US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실시설계 용역 중 기계 분야</a:t>
            </a:r>
            <a:r>
              <a:rPr kumimoji="1" lang="en-US" altLang="ko-KR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(</a:t>
            </a:r>
            <a:r>
              <a:rPr kumimoji="1" lang="ko-KR" altLang="en-US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강재설비</a:t>
            </a:r>
            <a:r>
              <a:rPr kumimoji="1" lang="en-US" altLang="ko-KR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) / (</a:t>
            </a:r>
            <a:r>
              <a:rPr kumimoji="1" lang="ko-KR" altLang="en-US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주</a:t>
            </a:r>
            <a:r>
              <a:rPr kumimoji="1" lang="en-US" altLang="ko-KR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)</a:t>
            </a:r>
            <a:r>
              <a:rPr kumimoji="1" lang="ko-KR" altLang="en-US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유신</a:t>
            </a:r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 err="1">
                <a:solidFill>
                  <a:schemeClr val="tx1"/>
                </a:solidFill>
              </a:rPr>
              <a:t>낙동강살리기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en-US" altLang="ko-KR" sz="1050" dirty="0">
                <a:solidFill>
                  <a:schemeClr val="tx1"/>
                </a:solidFill>
              </a:rPr>
              <a:t>18</a:t>
            </a:r>
            <a:r>
              <a:rPr lang="ko-KR" altLang="en-US" sz="1050" dirty="0">
                <a:solidFill>
                  <a:schemeClr val="tx1"/>
                </a:solidFill>
              </a:rPr>
              <a:t>공구 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창녕</a:t>
            </a:r>
            <a:r>
              <a:rPr lang="en-US" altLang="ko-KR" sz="1050" dirty="0">
                <a:solidFill>
                  <a:schemeClr val="tx1"/>
                </a:solidFill>
              </a:rPr>
              <a:t>2</a:t>
            </a:r>
            <a:r>
              <a:rPr lang="ko-KR" altLang="en-US" sz="1050" dirty="0">
                <a:solidFill>
                  <a:schemeClr val="tx1"/>
                </a:solidFill>
              </a:rPr>
              <a:t>함안</a:t>
            </a:r>
            <a:r>
              <a:rPr lang="en-US" altLang="ko-KR" sz="1050" dirty="0">
                <a:solidFill>
                  <a:schemeClr val="tx1"/>
                </a:solidFill>
              </a:rPr>
              <a:t>1</a:t>
            </a:r>
            <a:r>
              <a:rPr lang="ko-KR" altLang="en-US" sz="1050" dirty="0">
                <a:solidFill>
                  <a:schemeClr val="tx1"/>
                </a:solidFill>
              </a:rPr>
              <a:t>지구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사업</a:t>
            </a:r>
            <a:r>
              <a:rPr lang="en-US" altLang="ko-KR" sz="1050" dirty="0">
                <a:solidFill>
                  <a:schemeClr val="tx1"/>
                </a:solidFill>
              </a:rPr>
              <a:t>(T/K)</a:t>
            </a:r>
            <a:r>
              <a:rPr lang="ko-KR" altLang="en-US" sz="1050" dirty="0">
                <a:solidFill>
                  <a:schemeClr val="tx1"/>
                </a:solidFill>
              </a:rPr>
              <a:t>변경설계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kumimoji="1" lang="en-US" altLang="ko-KR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 / (</a:t>
            </a:r>
            <a:r>
              <a:rPr kumimoji="1" lang="ko-KR" altLang="en-US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주</a:t>
            </a:r>
            <a:r>
              <a:rPr kumimoji="1" lang="en-US" altLang="ko-KR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)</a:t>
            </a:r>
            <a:r>
              <a:rPr kumimoji="1" lang="ko-KR" altLang="en-US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도화엔지니어링</a:t>
            </a:r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 11-</a:t>
            </a:r>
            <a:r>
              <a:rPr lang="ko-KR" altLang="en-US" sz="1050" dirty="0">
                <a:solidFill>
                  <a:schemeClr val="tx1"/>
                </a:solidFill>
              </a:rPr>
              <a:t>진</a:t>
            </a:r>
            <a:r>
              <a:rPr lang="en-US" altLang="ko-KR" sz="1050" dirty="0">
                <a:solidFill>
                  <a:schemeClr val="tx1"/>
                </a:solidFill>
              </a:rPr>
              <a:t>/</a:t>
            </a:r>
            <a:r>
              <a:rPr lang="ko-KR" altLang="en-US" sz="1050" dirty="0">
                <a:solidFill>
                  <a:schemeClr val="tx1"/>
                </a:solidFill>
              </a:rPr>
              <a:t>목 상가시설 건설공사기본설계용역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장비분야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중 상가장비 세부설계 </a:t>
            </a:r>
            <a:r>
              <a:rPr lang="en-US" altLang="ko-KR" sz="1050" dirty="0">
                <a:solidFill>
                  <a:schemeClr val="tx1"/>
                </a:solidFill>
              </a:rPr>
              <a:t>/ 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유신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 err="1">
                <a:solidFill>
                  <a:schemeClr val="tx1"/>
                </a:solidFill>
              </a:rPr>
              <a:t>주암댐</a:t>
            </a:r>
            <a:r>
              <a:rPr lang="ko-KR" altLang="en-US" sz="1050" dirty="0">
                <a:solidFill>
                  <a:schemeClr val="tx1"/>
                </a:solidFill>
              </a:rPr>
              <a:t> 도수터널 </a:t>
            </a:r>
            <a:r>
              <a:rPr lang="ko-KR" altLang="en-US" sz="1050" dirty="0" err="1">
                <a:solidFill>
                  <a:schemeClr val="tx1"/>
                </a:solidFill>
              </a:rPr>
              <a:t>시설안정화건설공사</a:t>
            </a:r>
            <a:r>
              <a:rPr lang="ko-KR" altLang="en-US" sz="1050" dirty="0">
                <a:solidFill>
                  <a:schemeClr val="tx1"/>
                </a:solidFill>
              </a:rPr>
              <a:t> 기본설계 용역기계수문분야 도면 및 내역서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계산서작성 </a:t>
            </a:r>
            <a:r>
              <a:rPr lang="en-US" altLang="ko-KR" sz="1050" dirty="0">
                <a:solidFill>
                  <a:schemeClr val="tx1"/>
                </a:solidFill>
              </a:rPr>
              <a:t>/ </a:t>
            </a:r>
            <a:r>
              <a:rPr lang="ko-KR" altLang="en-US" sz="1050" dirty="0">
                <a:solidFill>
                  <a:schemeClr val="tx1"/>
                </a:solidFill>
              </a:rPr>
              <a:t>동부엔지니어링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</a:p>
          <a:p>
            <a:pPr marL="72000" indent="-228600"/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 err="1">
                <a:solidFill>
                  <a:schemeClr val="tx1"/>
                </a:solidFill>
              </a:rPr>
              <a:t>삼척항</a:t>
            </a:r>
            <a:r>
              <a:rPr lang="ko-KR" altLang="en-US" sz="1050" dirty="0">
                <a:solidFill>
                  <a:schemeClr val="tx1"/>
                </a:solidFill>
              </a:rPr>
              <a:t> 지진해일 침수방지시설 설계변경 중 </a:t>
            </a:r>
            <a:r>
              <a:rPr lang="ko-KR" altLang="en-US" sz="1050" dirty="0" err="1">
                <a:solidFill>
                  <a:schemeClr val="tx1"/>
                </a:solidFill>
              </a:rPr>
              <a:t>비체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기계공 및 부대시설 용역 </a:t>
            </a:r>
            <a:r>
              <a:rPr lang="en-US" altLang="ko-KR" sz="1050" dirty="0">
                <a:solidFill>
                  <a:schemeClr val="tx1"/>
                </a:solidFill>
              </a:rPr>
              <a:t>/ 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 err="1">
                <a:solidFill>
                  <a:schemeClr val="tx1"/>
                </a:solidFill>
              </a:rPr>
              <a:t>혜인이엔씨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endParaRPr lang="en-US" altLang="zh-CN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zh-CN" sz="1050" dirty="0">
              <a:solidFill>
                <a:schemeClr val="tx1"/>
              </a:solidFill>
            </a:endParaRPr>
          </a:p>
          <a:p>
            <a:pPr marL="72000" indent="-228600"/>
            <a:endParaRPr lang="en-US" altLang="zh-CN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>
                <a:solidFill>
                  <a:schemeClr val="tx1"/>
                </a:solidFill>
              </a:rPr>
              <a:t>송도국제도시 워터프런트 기본설계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전체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용역 </a:t>
            </a:r>
            <a:r>
              <a:rPr lang="en-US" altLang="ko-KR" sz="1050" dirty="0">
                <a:solidFill>
                  <a:schemeClr val="tx1"/>
                </a:solidFill>
              </a:rPr>
              <a:t>{</a:t>
            </a:r>
            <a:r>
              <a:rPr lang="ko-KR" altLang="en-US" sz="1050" dirty="0">
                <a:solidFill>
                  <a:schemeClr val="tx1"/>
                </a:solidFill>
              </a:rPr>
              <a:t>수문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 err="1">
                <a:solidFill>
                  <a:schemeClr val="tx1"/>
                </a:solidFill>
              </a:rPr>
              <a:t>갑문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조력발전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기계</a:t>
            </a:r>
            <a:r>
              <a:rPr lang="en-US" altLang="ko-KR" sz="1050" dirty="0">
                <a:solidFill>
                  <a:schemeClr val="tx1"/>
                </a:solidFill>
              </a:rPr>
              <a:t>)}</a:t>
            </a:r>
          </a:p>
          <a:p>
            <a:pPr marL="72000" indent="-228600"/>
            <a:r>
              <a:rPr kumimoji="1" lang="en-US" altLang="ko-KR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 / </a:t>
            </a:r>
            <a:r>
              <a:rPr kumimoji="1" lang="ko-KR" altLang="en-US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동부엔지니어링</a:t>
            </a:r>
            <a:r>
              <a:rPr kumimoji="1" lang="en-US" altLang="ko-KR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(</a:t>
            </a:r>
            <a:r>
              <a:rPr kumimoji="1" lang="ko-KR" altLang="en-US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주</a:t>
            </a:r>
            <a:r>
              <a:rPr kumimoji="1" lang="en-US" altLang="ko-KR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) </a:t>
            </a:r>
            <a:r>
              <a:rPr kumimoji="1" lang="ko-KR" altLang="en-US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외</a:t>
            </a:r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▶ </a:t>
            </a:r>
            <a:r>
              <a:rPr lang="ko-KR" altLang="en-US" sz="1050" dirty="0" err="1">
                <a:solidFill>
                  <a:schemeClr val="tx1"/>
                </a:solidFill>
              </a:rPr>
              <a:t>영산강하구둑</a:t>
            </a:r>
            <a:r>
              <a:rPr lang="ko-KR" altLang="en-US" sz="1050" dirty="0">
                <a:solidFill>
                  <a:schemeClr val="tx1"/>
                </a:solidFill>
              </a:rPr>
              <a:t> 구조개선사업 </a:t>
            </a:r>
            <a:r>
              <a:rPr lang="en-US" altLang="ko-KR" sz="1050" dirty="0">
                <a:solidFill>
                  <a:schemeClr val="tx1"/>
                </a:solidFill>
              </a:rPr>
              <a:t>3</a:t>
            </a:r>
            <a:r>
              <a:rPr lang="ko-KR" altLang="en-US" sz="1050" dirty="0">
                <a:solidFill>
                  <a:schemeClr val="tx1"/>
                </a:solidFill>
              </a:rPr>
              <a:t>공구 기본설계용역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우선시공분 포함</a:t>
            </a:r>
            <a:r>
              <a:rPr lang="en-US" altLang="ko-KR" sz="1050" dirty="0">
                <a:solidFill>
                  <a:schemeClr val="tx1"/>
                </a:solidFill>
              </a:rPr>
              <a:t>) / 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동명기술공단종합건축사사무소</a:t>
            </a:r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▶  2019~</a:t>
            </a:r>
            <a:r>
              <a:rPr lang="ko-KR" altLang="en-US" sz="1050" dirty="0" err="1">
                <a:solidFill>
                  <a:schemeClr val="tx1"/>
                </a:solidFill>
              </a:rPr>
              <a:t>진행중</a:t>
            </a:r>
            <a:r>
              <a:rPr lang="ko-KR" altLang="en-US" sz="1050" dirty="0">
                <a:solidFill>
                  <a:schemeClr val="tx1"/>
                </a:solidFill>
              </a:rPr>
              <a:t> 자카르타 대방조제</a:t>
            </a:r>
            <a:r>
              <a:rPr lang="en-US" altLang="ko-KR" sz="1050" dirty="0">
                <a:solidFill>
                  <a:schemeClr val="tx1"/>
                </a:solidFill>
              </a:rPr>
              <a:t>(</a:t>
            </a:r>
            <a:r>
              <a:rPr lang="ko-KR" altLang="en-US" sz="1050" dirty="0">
                <a:solidFill>
                  <a:schemeClr val="tx1"/>
                </a:solidFill>
              </a:rPr>
              <a:t>가루다 프로젝트</a:t>
            </a:r>
            <a:r>
              <a:rPr lang="en-US" altLang="ko-KR" sz="1050" dirty="0">
                <a:solidFill>
                  <a:schemeClr val="tx1"/>
                </a:solidFill>
              </a:rPr>
              <a:t>) </a:t>
            </a:r>
            <a:r>
              <a:rPr lang="ko-KR" altLang="en-US" sz="1050" dirty="0">
                <a:solidFill>
                  <a:schemeClr val="tx1"/>
                </a:solidFill>
              </a:rPr>
              <a:t>기계분야 기본설계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▶  2019~</a:t>
            </a:r>
            <a:r>
              <a:rPr lang="ko-KR" altLang="en-US" sz="1050" dirty="0" err="1">
                <a:solidFill>
                  <a:schemeClr val="tx1"/>
                </a:solidFill>
              </a:rPr>
              <a:t>진행중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 err="1">
                <a:solidFill>
                  <a:schemeClr val="tx1"/>
                </a:solidFill>
              </a:rPr>
              <a:t>용암천</a:t>
            </a:r>
            <a:r>
              <a:rPr lang="ko-KR" altLang="en-US" sz="1050" dirty="0">
                <a:solidFill>
                  <a:schemeClr val="tx1"/>
                </a:solidFill>
              </a:rPr>
              <a:t> 지방하천 정비사업 실시설계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 / 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세화엔지니어링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r>
              <a:rPr kumimoji="1" lang="en-US" altLang="ko-KR" sz="1050" dirty="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▶ 2019~</a:t>
            </a:r>
            <a:r>
              <a:rPr lang="ko-KR" altLang="en-US" sz="1050" dirty="0" err="1">
                <a:solidFill>
                  <a:schemeClr val="tx1"/>
                </a:solidFill>
              </a:rPr>
              <a:t>진행중</a:t>
            </a:r>
            <a:r>
              <a:rPr lang="ko-KR" altLang="en-US" sz="1050" dirty="0">
                <a:solidFill>
                  <a:schemeClr val="tx1"/>
                </a:solidFill>
              </a:rPr>
              <a:t> </a:t>
            </a:r>
            <a:r>
              <a:rPr lang="ko-KR" altLang="en-US" sz="1050" dirty="0" err="1">
                <a:solidFill>
                  <a:schemeClr val="tx1"/>
                </a:solidFill>
              </a:rPr>
              <a:t>마산천</a:t>
            </a:r>
            <a:r>
              <a:rPr lang="ko-KR" altLang="en-US" sz="1050" dirty="0">
                <a:solidFill>
                  <a:schemeClr val="tx1"/>
                </a:solidFill>
              </a:rPr>
              <a:t> 지방하천 정비사업 실시설계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 / 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한가람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</a:t>
            </a:r>
            <a:r>
              <a:rPr lang="en-US" altLang="zh-CN" sz="1050" dirty="0">
                <a:solidFill>
                  <a:schemeClr val="tx1"/>
                </a:solidFill>
              </a:rPr>
              <a:t>▶ 2019~</a:t>
            </a:r>
            <a:r>
              <a:rPr lang="ko-KR" altLang="en-US" sz="1050" dirty="0" err="1">
                <a:solidFill>
                  <a:schemeClr val="tx1"/>
                </a:solidFill>
              </a:rPr>
              <a:t>진행중</a:t>
            </a:r>
            <a:r>
              <a:rPr lang="ko-KR" altLang="en-US" sz="1050" dirty="0">
                <a:solidFill>
                  <a:schemeClr val="tx1"/>
                </a:solidFill>
              </a:rPr>
              <a:t> 송도워터프런트 </a:t>
            </a:r>
            <a:r>
              <a:rPr lang="en-US" altLang="ko-KR" sz="1050" dirty="0">
                <a:solidFill>
                  <a:schemeClr val="tx1"/>
                </a:solidFill>
              </a:rPr>
              <a:t>11-1</a:t>
            </a:r>
            <a:r>
              <a:rPr lang="ko-KR" altLang="en-US" sz="1050" dirty="0">
                <a:solidFill>
                  <a:schemeClr val="tx1"/>
                </a:solidFill>
              </a:rPr>
              <a:t>공구 기반시설 공사 중 </a:t>
            </a:r>
            <a:r>
              <a:rPr lang="ko-KR" altLang="en-US" sz="1050" dirty="0" err="1">
                <a:solidFill>
                  <a:schemeClr val="tx1"/>
                </a:solidFill>
              </a:rPr>
              <a:t>배수갑문</a:t>
            </a:r>
            <a:r>
              <a:rPr lang="ko-KR" altLang="en-US" sz="1050" dirty="0">
                <a:solidFill>
                  <a:schemeClr val="tx1"/>
                </a:solidFill>
              </a:rPr>
              <a:t> 기본 및 실시설계</a:t>
            </a:r>
            <a:endParaRPr lang="en-US" altLang="ko-KR" sz="1050" dirty="0">
              <a:solidFill>
                <a:schemeClr val="tx1"/>
              </a:solidFill>
            </a:endParaRPr>
          </a:p>
          <a:p>
            <a:pPr marL="72000" indent="-228600"/>
            <a:r>
              <a:rPr lang="en-US" altLang="ko-KR" sz="1050" dirty="0">
                <a:solidFill>
                  <a:schemeClr val="tx1"/>
                </a:solidFill>
              </a:rPr>
              <a:t>   / (</a:t>
            </a:r>
            <a:r>
              <a:rPr lang="ko-KR" altLang="en-US" sz="1050" dirty="0">
                <a:solidFill>
                  <a:schemeClr val="tx1"/>
                </a:solidFill>
              </a:rPr>
              <a:t>주</a:t>
            </a:r>
            <a:r>
              <a:rPr lang="en-US" altLang="ko-KR" sz="1050" dirty="0">
                <a:solidFill>
                  <a:schemeClr val="tx1"/>
                </a:solidFill>
              </a:rPr>
              <a:t>)</a:t>
            </a:r>
            <a:r>
              <a:rPr lang="ko-KR" altLang="en-US" sz="1050" dirty="0">
                <a:solidFill>
                  <a:schemeClr val="tx1"/>
                </a:solidFill>
              </a:rPr>
              <a:t>유신</a:t>
            </a:r>
            <a:r>
              <a:rPr lang="en-US" altLang="ko-KR" sz="1050" dirty="0">
                <a:solidFill>
                  <a:schemeClr val="tx1"/>
                </a:solidFill>
              </a:rPr>
              <a:t> </a:t>
            </a:r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  <a:p>
            <a:pPr marL="72000" indent="-228600"/>
            <a:endParaRPr kumimoji="1" lang="en-US" altLang="ko-KR" sz="1050" dirty="0">
              <a:solidFill>
                <a:schemeClr val="tx1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pSp>
        <p:nvGrpSpPr>
          <p:cNvPr id="9" name="그룹 98"/>
          <p:cNvGrpSpPr/>
          <p:nvPr/>
        </p:nvGrpSpPr>
        <p:grpSpPr>
          <a:xfrm>
            <a:off x="5148064" y="1628800"/>
            <a:ext cx="1080120" cy="288032"/>
            <a:chOff x="0" y="0"/>
            <a:chExt cx="618597" cy="309797"/>
          </a:xfrm>
        </p:grpSpPr>
        <p:sp>
          <p:nvSpPr>
            <p:cNvPr id="98" name="모서리가 둥근 직사각형 97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9" name="모서리가 둥근 직사각형 5"/>
            <p:cNvSpPr/>
            <p:nvPr/>
          </p:nvSpPr>
          <p:spPr>
            <a:xfrm>
              <a:off x="15123" y="15124"/>
              <a:ext cx="588351" cy="279551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algn="ctr"/>
              <a:r>
                <a:rPr lang="ko-KR" altLang="en-US" sz="1200" b="1" dirty="0"/>
                <a:t>설계실적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-1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67" name="Freeform 38"/>
          <p:cNvSpPr>
            <a:spLocks/>
          </p:cNvSpPr>
          <p:nvPr/>
        </p:nvSpPr>
        <p:spPr bwMode="gray">
          <a:xfrm>
            <a:off x="5567892" y="2240872"/>
            <a:ext cx="487781" cy="436510"/>
          </a:xfrm>
          <a:custGeom>
            <a:avLst/>
            <a:gdLst>
              <a:gd name="T0" fmla="*/ 0 w 202"/>
              <a:gd name="T1" fmla="*/ 76 h 184"/>
              <a:gd name="T2" fmla="*/ 2 w 202"/>
              <a:gd name="T3" fmla="*/ 60 h 184"/>
              <a:gd name="T4" fmla="*/ 20 w 202"/>
              <a:gd name="T5" fmla="*/ 50 h 184"/>
              <a:gd name="T6" fmla="*/ 28 w 202"/>
              <a:gd name="T7" fmla="*/ 28 h 184"/>
              <a:gd name="T8" fmla="*/ 38 w 202"/>
              <a:gd name="T9" fmla="*/ 18 h 184"/>
              <a:gd name="T10" fmla="*/ 62 w 202"/>
              <a:gd name="T11" fmla="*/ 18 h 184"/>
              <a:gd name="T12" fmla="*/ 76 w 202"/>
              <a:gd name="T13" fmla="*/ 0 h 184"/>
              <a:gd name="T14" fmla="*/ 98 w 202"/>
              <a:gd name="T15" fmla="*/ 10 h 184"/>
              <a:gd name="T16" fmla="*/ 118 w 202"/>
              <a:gd name="T17" fmla="*/ 32 h 184"/>
              <a:gd name="T18" fmla="*/ 118 w 202"/>
              <a:gd name="T19" fmla="*/ 48 h 184"/>
              <a:gd name="T20" fmla="*/ 116 w 202"/>
              <a:gd name="T21" fmla="*/ 72 h 184"/>
              <a:gd name="T22" fmla="*/ 122 w 202"/>
              <a:gd name="T23" fmla="*/ 98 h 184"/>
              <a:gd name="T24" fmla="*/ 136 w 202"/>
              <a:gd name="T25" fmla="*/ 98 h 184"/>
              <a:gd name="T26" fmla="*/ 156 w 202"/>
              <a:gd name="T27" fmla="*/ 80 h 184"/>
              <a:gd name="T28" fmla="*/ 180 w 202"/>
              <a:gd name="T29" fmla="*/ 100 h 184"/>
              <a:gd name="T30" fmla="*/ 192 w 202"/>
              <a:gd name="T31" fmla="*/ 112 h 184"/>
              <a:gd name="T32" fmla="*/ 202 w 202"/>
              <a:gd name="T33" fmla="*/ 134 h 184"/>
              <a:gd name="T34" fmla="*/ 202 w 202"/>
              <a:gd name="T35" fmla="*/ 146 h 184"/>
              <a:gd name="T36" fmla="*/ 182 w 202"/>
              <a:gd name="T37" fmla="*/ 168 h 184"/>
              <a:gd name="T38" fmla="*/ 164 w 202"/>
              <a:gd name="T39" fmla="*/ 180 h 184"/>
              <a:gd name="T40" fmla="*/ 146 w 202"/>
              <a:gd name="T41" fmla="*/ 166 h 184"/>
              <a:gd name="T42" fmla="*/ 126 w 202"/>
              <a:gd name="T43" fmla="*/ 154 h 184"/>
              <a:gd name="T44" fmla="*/ 118 w 202"/>
              <a:gd name="T45" fmla="*/ 164 h 184"/>
              <a:gd name="T46" fmla="*/ 94 w 202"/>
              <a:gd name="T47" fmla="*/ 164 h 184"/>
              <a:gd name="T48" fmla="*/ 84 w 202"/>
              <a:gd name="T49" fmla="*/ 184 h 184"/>
              <a:gd name="T50" fmla="*/ 68 w 202"/>
              <a:gd name="T51" fmla="*/ 170 h 184"/>
              <a:gd name="T52" fmla="*/ 56 w 202"/>
              <a:gd name="T53" fmla="*/ 142 h 184"/>
              <a:gd name="T54" fmla="*/ 46 w 202"/>
              <a:gd name="T55" fmla="*/ 132 h 184"/>
              <a:gd name="T56" fmla="*/ 48 w 202"/>
              <a:gd name="T57" fmla="*/ 100 h 184"/>
              <a:gd name="T58" fmla="*/ 22 w 202"/>
              <a:gd name="T59" fmla="*/ 98 h 184"/>
              <a:gd name="T60" fmla="*/ 8 w 202"/>
              <a:gd name="T61" fmla="*/ 86 h 184"/>
              <a:gd name="T62" fmla="*/ 0 w 202"/>
              <a:gd name="T63" fmla="*/ 76 h 1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2"/>
              <a:gd name="T97" fmla="*/ 0 h 184"/>
              <a:gd name="T98" fmla="*/ 202 w 202"/>
              <a:gd name="T99" fmla="*/ 184 h 1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2" h="184">
                <a:moveTo>
                  <a:pt x="0" y="76"/>
                </a:moveTo>
                <a:lnTo>
                  <a:pt x="2" y="60"/>
                </a:lnTo>
                <a:lnTo>
                  <a:pt x="20" y="50"/>
                </a:lnTo>
                <a:lnTo>
                  <a:pt x="28" y="28"/>
                </a:lnTo>
                <a:lnTo>
                  <a:pt x="38" y="18"/>
                </a:lnTo>
                <a:lnTo>
                  <a:pt x="62" y="18"/>
                </a:lnTo>
                <a:lnTo>
                  <a:pt x="76" y="0"/>
                </a:lnTo>
                <a:lnTo>
                  <a:pt x="98" y="10"/>
                </a:lnTo>
                <a:lnTo>
                  <a:pt x="118" y="32"/>
                </a:lnTo>
                <a:lnTo>
                  <a:pt x="118" y="48"/>
                </a:lnTo>
                <a:lnTo>
                  <a:pt x="116" y="72"/>
                </a:lnTo>
                <a:lnTo>
                  <a:pt x="122" y="98"/>
                </a:lnTo>
                <a:lnTo>
                  <a:pt x="136" y="98"/>
                </a:lnTo>
                <a:lnTo>
                  <a:pt x="156" y="80"/>
                </a:lnTo>
                <a:lnTo>
                  <a:pt x="180" y="100"/>
                </a:lnTo>
                <a:lnTo>
                  <a:pt x="192" y="112"/>
                </a:lnTo>
                <a:lnTo>
                  <a:pt x="202" y="134"/>
                </a:lnTo>
                <a:lnTo>
                  <a:pt x="202" y="146"/>
                </a:lnTo>
                <a:lnTo>
                  <a:pt x="182" y="168"/>
                </a:lnTo>
                <a:lnTo>
                  <a:pt x="164" y="180"/>
                </a:lnTo>
                <a:lnTo>
                  <a:pt x="146" y="166"/>
                </a:lnTo>
                <a:lnTo>
                  <a:pt x="126" y="154"/>
                </a:lnTo>
                <a:lnTo>
                  <a:pt x="118" y="164"/>
                </a:lnTo>
                <a:lnTo>
                  <a:pt x="94" y="164"/>
                </a:lnTo>
                <a:lnTo>
                  <a:pt x="84" y="184"/>
                </a:lnTo>
                <a:lnTo>
                  <a:pt x="68" y="170"/>
                </a:lnTo>
                <a:lnTo>
                  <a:pt x="56" y="142"/>
                </a:lnTo>
                <a:lnTo>
                  <a:pt x="46" y="132"/>
                </a:lnTo>
                <a:lnTo>
                  <a:pt x="48" y="100"/>
                </a:lnTo>
                <a:lnTo>
                  <a:pt x="22" y="98"/>
                </a:lnTo>
                <a:lnTo>
                  <a:pt x="8" y="86"/>
                </a:lnTo>
                <a:lnTo>
                  <a:pt x="0" y="76"/>
                </a:lnTo>
                <a:close/>
              </a:path>
            </a:pathLst>
          </a:custGeom>
          <a:solidFill>
            <a:srgbClr val="FFCC99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68" name="Freeform 40"/>
          <p:cNvSpPr>
            <a:spLocks/>
          </p:cNvSpPr>
          <p:nvPr/>
        </p:nvSpPr>
        <p:spPr bwMode="gray">
          <a:xfrm>
            <a:off x="6026696" y="2383213"/>
            <a:ext cx="304259" cy="241979"/>
          </a:xfrm>
          <a:custGeom>
            <a:avLst/>
            <a:gdLst>
              <a:gd name="T0" fmla="*/ 0 w 126"/>
              <a:gd name="T1" fmla="*/ 50 h 102"/>
              <a:gd name="T2" fmla="*/ 28 w 126"/>
              <a:gd name="T3" fmla="*/ 46 h 102"/>
              <a:gd name="T4" fmla="*/ 38 w 126"/>
              <a:gd name="T5" fmla="*/ 28 h 102"/>
              <a:gd name="T6" fmla="*/ 54 w 126"/>
              <a:gd name="T7" fmla="*/ 18 h 102"/>
              <a:gd name="T8" fmla="*/ 64 w 126"/>
              <a:gd name="T9" fmla="*/ 0 h 102"/>
              <a:gd name="T10" fmla="*/ 92 w 126"/>
              <a:gd name="T11" fmla="*/ 0 h 102"/>
              <a:gd name="T12" fmla="*/ 104 w 126"/>
              <a:gd name="T13" fmla="*/ 26 h 102"/>
              <a:gd name="T14" fmla="*/ 112 w 126"/>
              <a:gd name="T15" fmla="*/ 40 h 102"/>
              <a:gd name="T16" fmla="*/ 126 w 126"/>
              <a:gd name="T17" fmla="*/ 46 h 102"/>
              <a:gd name="T18" fmla="*/ 122 w 126"/>
              <a:gd name="T19" fmla="*/ 68 h 102"/>
              <a:gd name="T20" fmla="*/ 102 w 126"/>
              <a:gd name="T21" fmla="*/ 92 h 102"/>
              <a:gd name="T22" fmla="*/ 80 w 126"/>
              <a:gd name="T23" fmla="*/ 102 h 102"/>
              <a:gd name="T24" fmla="*/ 46 w 126"/>
              <a:gd name="T25" fmla="*/ 96 h 102"/>
              <a:gd name="T26" fmla="*/ 22 w 126"/>
              <a:gd name="T27" fmla="*/ 90 h 102"/>
              <a:gd name="T28" fmla="*/ 12 w 126"/>
              <a:gd name="T29" fmla="*/ 84 h 102"/>
              <a:gd name="T30" fmla="*/ 12 w 126"/>
              <a:gd name="T31" fmla="*/ 74 h 102"/>
              <a:gd name="T32" fmla="*/ 0 w 126"/>
              <a:gd name="T33" fmla="*/ 50 h 102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26"/>
              <a:gd name="T52" fmla="*/ 0 h 102"/>
              <a:gd name="T53" fmla="*/ 126 w 126"/>
              <a:gd name="T54" fmla="*/ 102 h 102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26" h="102">
                <a:moveTo>
                  <a:pt x="0" y="50"/>
                </a:moveTo>
                <a:lnTo>
                  <a:pt x="28" y="46"/>
                </a:lnTo>
                <a:lnTo>
                  <a:pt x="38" y="28"/>
                </a:lnTo>
                <a:lnTo>
                  <a:pt x="54" y="18"/>
                </a:lnTo>
                <a:lnTo>
                  <a:pt x="64" y="0"/>
                </a:lnTo>
                <a:lnTo>
                  <a:pt x="92" y="0"/>
                </a:lnTo>
                <a:lnTo>
                  <a:pt x="104" y="26"/>
                </a:lnTo>
                <a:lnTo>
                  <a:pt x="112" y="40"/>
                </a:lnTo>
                <a:lnTo>
                  <a:pt x="126" y="46"/>
                </a:lnTo>
                <a:lnTo>
                  <a:pt x="122" y="68"/>
                </a:lnTo>
                <a:lnTo>
                  <a:pt x="102" y="92"/>
                </a:lnTo>
                <a:lnTo>
                  <a:pt x="80" y="102"/>
                </a:lnTo>
                <a:lnTo>
                  <a:pt x="46" y="96"/>
                </a:lnTo>
                <a:lnTo>
                  <a:pt x="22" y="90"/>
                </a:lnTo>
                <a:lnTo>
                  <a:pt x="12" y="84"/>
                </a:lnTo>
                <a:lnTo>
                  <a:pt x="12" y="74"/>
                </a:lnTo>
                <a:lnTo>
                  <a:pt x="0" y="50"/>
                </a:lnTo>
                <a:close/>
              </a:path>
            </a:pathLst>
          </a:custGeom>
          <a:solidFill>
            <a:srgbClr val="FFCC99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69" name="Freeform 41"/>
          <p:cNvSpPr>
            <a:spLocks/>
          </p:cNvSpPr>
          <p:nvPr/>
        </p:nvSpPr>
        <p:spPr bwMode="gray">
          <a:xfrm>
            <a:off x="6026696" y="2383213"/>
            <a:ext cx="304259" cy="241979"/>
          </a:xfrm>
          <a:custGeom>
            <a:avLst/>
            <a:gdLst/>
            <a:ahLst/>
            <a:cxnLst>
              <a:cxn ang="0">
                <a:pos x="0" y="50"/>
              </a:cxn>
              <a:cxn ang="0">
                <a:pos x="28" y="46"/>
              </a:cxn>
              <a:cxn ang="0">
                <a:pos x="38" y="28"/>
              </a:cxn>
              <a:cxn ang="0">
                <a:pos x="54" y="18"/>
              </a:cxn>
              <a:cxn ang="0">
                <a:pos x="64" y="0"/>
              </a:cxn>
              <a:cxn ang="0">
                <a:pos x="92" y="0"/>
              </a:cxn>
              <a:cxn ang="0">
                <a:pos x="104" y="26"/>
              </a:cxn>
              <a:cxn ang="0">
                <a:pos x="112" y="40"/>
              </a:cxn>
              <a:cxn ang="0">
                <a:pos x="126" y="46"/>
              </a:cxn>
              <a:cxn ang="0">
                <a:pos x="122" y="68"/>
              </a:cxn>
              <a:cxn ang="0">
                <a:pos x="102" y="92"/>
              </a:cxn>
              <a:cxn ang="0">
                <a:pos x="80" y="102"/>
              </a:cxn>
              <a:cxn ang="0">
                <a:pos x="46" y="96"/>
              </a:cxn>
              <a:cxn ang="0">
                <a:pos x="22" y="90"/>
              </a:cxn>
              <a:cxn ang="0">
                <a:pos x="12" y="84"/>
              </a:cxn>
              <a:cxn ang="0">
                <a:pos x="12" y="74"/>
              </a:cxn>
              <a:cxn ang="0">
                <a:pos x="0" y="50"/>
              </a:cxn>
            </a:cxnLst>
            <a:rect l="0" t="0" r="r" b="b"/>
            <a:pathLst>
              <a:path w="126" h="102">
                <a:moveTo>
                  <a:pt x="0" y="50"/>
                </a:moveTo>
                <a:lnTo>
                  <a:pt x="28" y="46"/>
                </a:lnTo>
                <a:lnTo>
                  <a:pt x="38" y="28"/>
                </a:lnTo>
                <a:lnTo>
                  <a:pt x="54" y="18"/>
                </a:lnTo>
                <a:lnTo>
                  <a:pt x="64" y="0"/>
                </a:lnTo>
                <a:lnTo>
                  <a:pt x="92" y="0"/>
                </a:lnTo>
                <a:lnTo>
                  <a:pt x="104" y="26"/>
                </a:lnTo>
                <a:lnTo>
                  <a:pt x="112" y="40"/>
                </a:lnTo>
                <a:lnTo>
                  <a:pt x="126" y="46"/>
                </a:lnTo>
                <a:lnTo>
                  <a:pt x="122" y="68"/>
                </a:lnTo>
                <a:lnTo>
                  <a:pt x="102" y="92"/>
                </a:lnTo>
                <a:lnTo>
                  <a:pt x="80" y="102"/>
                </a:lnTo>
                <a:lnTo>
                  <a:pt x="46" y="96"/>
                </a:lnTo>
                <a:lnTo>
                  <a:pt x="22" y="90"/>
                </a:lnTo>
                <a:lnTo>
                  <a:pt x="12" y="84"/>
                </a:lnTo>
                <a:lnTo>
                  <a:pt x="12" y="74"/>
                </a:lnTo>
                <a:lnTo>
                  <a:pt x="0" y="50"/>
                </a:lnTo>
              </a:path>
            </a:pathLst>
          </a:custGeom>
          <a:solidFill>
            <a:schemeClr val="tx2">
              <a:lumMod val="50000"/>
            </a:schemeClr>
          </a:solidFill>
          <a:ln w="12700">
            <a:noFill/>
            <a:prstDash val="solid"/>
            <a:round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>
              <a:defRPr/>
            </a:pPr>
            <a:endParaRPr lang="ko-KR" altLang="en-US" sz="3300" dirty="0">
              <a:latin typeface="Agency FB" pitchFamily="34" charset="0"/>
              <a:ea typeface="굴림" charset="-127"/>
            </a:endParaRPr>
          </a:p>
        </p:txBody>
      </p:sp>
      <p:sp>
        <p:nvSpPr>
          <p:cNvPr id="71" name="Freeform 42"/>
          <p:cNvSpPr>
            <a:spLocks/>
          </p:cNvSpPr>
          <p:nvPr/>
        </p:nvSpPr>
        <p:spPr bwMode="gray">
          <a:xfrm>
            <a:off x="5848004" y="1904000"/>
            <a:ext cx="927267" cy="1186169"/>
          </a:xfrm>
          <a:custGeom>
            <a:avLst/>
            <a:gdLst>
              <a:gd name="T0" fmla="*/ 2 w 384"/>
              <a:gd name="T1" fmla="*/ 190 h 500"/>
              <a:gd name="T2" fmla="*/ 6 w 384"/>
              <a:gd name="T3" fmla="*/ 240 h 500"/>
              <a:gd name="T4" fmla="*/ 40 w 384"/>
              <a:gd name="T5" fmla="*/ 222 h 500"/>
              <a:gd name="T6" fmla="*/ 76 w 384"/>
              <a:gd name="T7" fmla="*/ 254 h 500"/>
              <a:gd name="T8" fmla="*/ 112 w 384"/>
              <a:gd name="T9" fmla="*/ 230 h 500"/>
              <a:gd name="T10" fmla="*/ 138 w 384"/>
              <a:gd name="T11" fmla="*/ 202 h 500"/>
              <a:gd name="T12" fmla="*/ 178 w 384"/>
              <a:gd name="T13" fmla="*/ 228 h 500"/>
              <a:gd name="T14" fmla="*/ 200 w 384"/>
              <a:gd name="T15" fmla="*/ 248 h 500"/>
              <a:gd name="T16" fmla="*/ 176 w 384"/>
              <a:gd name="T17" fmla="*/ 294 h 500"/>
              <a:gd name="T18" fmla="*/ 118 w 384"/>
              <a:gd name="T19" fmla="*/ 298 h 500"/>
              <a:gd name="T20" fmla="*/ 86 w 384"/>
              <a:gd name="T21" fmla="*/ 288 h 500"/>
              <a:gd name="T22" fmla="*/ 46 w 384"/>
              <a:gd name="T23" fmla="*/ 324 h 500"/>
              <a:gd name="T24" fmla="*/ 36 w 384"/>
              <a:gd name="T25" fmla="*/ 362 h 500"/>
              <a:gd name="T26" fmla="*/ 22 w 384"/>
              <a:gd name="T27" fmla="*/ 388 h 500"/>
              <a:gd name="T28" fmla="*/ 20 w 384"/>
              <a:gd name="T29" fmla="*/ 418 h 500"/>
              <a:gd name="T30" fmla="*/ 50 w 384"/>
              <a:gd name="T31" fmla="*/ 430 h 500"/>
              <a:gd name="T32" fmla="*/ 90 w 384"/>
              <a:gd name="T33" fmla="*/ 496 h 500"/>
              <a:gd name="T34" fmla="*/ 140 w 384"/>
              <a:gd name="T35" fmla="*/ 488 h 500"/>
              <a:gd name="T36" fmla="*/ 196 w 384"/>
              <a:gd name="T37" fmla="*/ 482 h 500"/>
              <a:gd name="T38" fmla="*/ 222 w 384"/>
              <a:gd name="T39" fmla="*/ 498 h 500"/>
              <a:gd name="T40" fmla="*/ 272 w 384"/>
              <a:gd name="T41" fmla="*/ 462 h 500"/>
              <a:gd name="T42" fmla="*/ 334 w 384"/>
              <a:gd name="T43" fmla="*/ 422 h 500"/>
              <a:gd name="T44" fmla="*/ 364 w 384"/>
              <a:gd name="T45" fmla="*/ 334 h 500"/>
              <a:gd name="T46" fmla="*/ 374 w 384"/>
              <a:gd name="T47" fmla="*/ 312 h 500"/>
              <a:gd name="T48" fmla="*/ 372 w 384"/>
              <a:gd name="T49" fmla="*/ 292 h 500"/>
              <a:gd name="T50" fmla="*/ 384 w 384"/>
              <a:gd name="T51" fmla="*/ 266 h 500"/>
              <a:gd name="T52" fmla="*/ 344 w 384"/>
              <a:gd name="T53" fmla="*/ 240 h 500"/>
              <a:gd name="T54" fmla="*/ 306 w 384"/>
              <a:gd name="T55" fmla="*/ 232 h 500"/>
              <a:gd name="T56" fmla="*/ 300 w 384"/>
              <a:gd name="T57" fmla="*/ 194 h 500"/>
              <a:gd name="T58" fmla="*/ 294 w 384"/>
              <a:gd name="T59" fmla="*/ 168 h 500"/>
              <a:gd name="T60" fmla="*/ 314 w 384"/>
              <a:gd name="T61" fmla="*/ 136 h 500"/>
              <a:gd name="T62" fmla="*/ 288 w 384"/>
              <a:gd name="T63" fmla="*/ 98 h 500"/>
              <a:gd name="T64" fmla="*/ 254 w 384"/>
              <a:gd name="T65" fmla="*/ 60 h 500"/>
              <a:gd name="T66" fmla="*/ 206 w 384"/>
              <a:gd name="T67" fmla="*/ 40 h 500"/>
              <a:gd name="T68" fmla="*/ 184 w 384"/>
              <a:gd name="T69" fmla="*/ 8 h 500"/>
              <a:gd name="T70" fmla="*/ 146 w 384"/>
              <a:gd name="T71" fmla="*/ 0 h 500"/>
              <a:gd name="T72" fmla="*/ 102 w 384"/>
              <a:gd name="T73" fmla="*/ 16 h 500"/>
              <a:gd name="T74" fmla="*/ 70 w 384"/>
              <a:gd name="T75" fmla="*/ 42 h 500"/>
              <a:gd name="T76" fmla="*/ 100 w 384"/>
              <a:gd name="T77" fmla="*/ 60 h 500"/>
              <a:gd name="T78" fmla="*/ 92 w 384"/>
              <a:gd name="T79" fmla="*/ 92 h 500"/>
              <a:gd name="T80" fmla="*/ 60 w 384"/>
              <a:gd name="T81" fmla="*/ 106 h 500"/>
              <a:gd name="T82" fmla="*/ 52 w 384"/>
              <a:gd name="T83" fmla="*/ 132 h 500"/>
              <a:gd name="T84" fmla="*/ 60 w 384"/>
              <a:gd name="T85" fmla="*/ 158 h 500"/>
              <a:gd name="T86" fmla="*/ 42 w 384"/>
              <a:gd name="T87" fmla="*/ 174 h 500"/>
              <a:gd name="T88" fmla="*/ 2 w 384"/>
              <a:gd name="T89" fmla="*/ 176 h 5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84"/>
              <a:gd name="T136" fmla="*/ 0 h 500"/>
              <a:gd name="T137" fmla="*/ 384 w 384"/>
              <a:gd name="T138" fmla="*/ 500 h 5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84" h="500">
                <a:moveTo>
                  <a:pt x="2" y="176"/>
                </a:moveTo>
                <a:lnTo>
                  <a:pt x="2" y="190"/>
                </a:lnTo>
                <a:lnTo>
                  <a:pt x="0" y="214"/>
                </a:lnTo>
                <a:lnTo>
                  <a:pt x="6" y="240"/>
                </a:lnTo>
                <a:lnTo>
                  <a:pt x="20" y="240"/>
                </a:lnTo>
                <a:lnTo>
                  <a:pt x="40" y="222"/>
                </a:lnTo>
                <a:lnTo>
                  <a:pt x="64" y="242"/>
                </a:lnTo>
                <a:lnTo>
                  <a:pt x="76" y="254"/>
                </a:lnTo>
                <a:lnTo>
                  <a:pt x="100" y="248"/>
                </a:lnTo>
                <a:lnTo>
                  <a:pt x="112" y="230"/>
                </a:lnTo>
                <a:lnTo>
                  <a:pt x="128" y="220"/>
                </a:lnTo>
                <a:lnTo>
                  <a:pt x="138" y="202"/>
                </a:lnTo>
                <a:lnTo>
                  <a:pt x="166" y="202"/>
                </a:lnTo>
                <a:lnTo>
                  <a:pt x="178" y="228"/>
                </a:lnTo>
                <a:lnTo>
                  <a:pt x="186" y="242"/>
                </a:lnTo>
                <a:lnTo>
                  <a:pt x="200" y="248"/>
                </a:lnTo>
                <a:lnTo>
                  <a:pt x="196" y="270"/>
                </a:lnTo>
                <a:lnTo>
                  <a:pt x="176" y="294"/>
                </a:lnTo>
                <a:lnTo>
                  <a:pt x="152" y="304"/>
                </a:lnTo>
                <a:lnTo>
                  <a:pt x="118" y="298"/>
                </a:lnTo>
                <a:lnTo>
                  <a:pt x="98" y="292"/>
                </a:lnTo>
                <a:lnTo>
                  <a:pt x="86" y="288"/>
                </a:lnTo>
                <a:lnTo>
                  <a:pt x="66" y="310"/>
                </a:lnTo>
                <a:lnTo>
                  <a:pt x="46" y="324"/>
                </a:lnTo>
                <a:lnTo>
                  <a:pt x="44" y="354"/>
                </a:lnTo>
                <a:lnTo>
                  <a:pt x="36" y="362"/>
                </a:lnTo>
                <a:lnTo>
                  <a:pt x="36" y="382"/>
                </a:lnTo>
                <a:lnTo>
                  <a:pt x="22" y="388"/>
                </a:lnTo>
                <a:lnTo>
                  <a:pt x="16" y="402"/>
                </a:lnTo>
                <a:lnTo>
                  <a:pt x="20" y="418"/>
                </a:lnTo>
                <a:lnTo>
                  <a:pt x="34" y="428"/>
                </a:lnTo>
                <a:lnTo>
                  <a:pt x="50" y="430"/>
                </a:lnTo>
                <a:lnTo>
                  <a:pt x="54" y="462"/>
                </a:lnTo>
                <a:lnTo>
                  <a:pt x="90" y="496"/>
                </a:lnTo>
                <a:lnTo>
                  <a:pt x="112" y="500"/>
                </a:lnTo>
                <a:lnTo>
                  <a:pt x="140" y="488"/>
                </a:lnTo>
                <a:lnTo>
                  <a:pt x="170" y="482"/>
                </a:lnTo>
                <a:lnTo>
                  <a:pt x="196" y="482"/>
                </a:lnTo>
                <a:lnTo>
                  <a:pt x="214" y="494"/>
                </a:lnTo>
                <a:lnTo>
                  <a:pt x="222" y="498"/>
                </a:lnTo>
                <a:lnTo>
                  <a:pt x="236" y="496"/>
                </a:lnTo>
                <a:lnTo>
                  <a:pt x="272" y="462"/>
                </a:lnTo>
                <a:lnTo>
                  <a:pt x="306" y="446"/>
                </a:lnTo>
                <a:lnTo>
                  <a:pt x="334" y="422"/>
                </a:lnTo>
                <a:lnTo>
                  <a:pt x="364" y="400"/>
                </a:lnTo>
                <a:lnTo>
                  <a:pt x="364" y="334"/>
                </a:lnTo>
                <a:lnTo>
                  <a:pt x="374" y="326"/>
                </a:lnTo>
                <a:lnTo>
                  <a:pt x="374" y="312"/>
                </a:lnTo>
                <a:lnTo>
                  <a:pt x="384" y="304"/>
                </a:lnTo>
                <a:lnTo>
                  <a:pt x="372" y="292"/>
                </a:lnTo>
                <a:lnTo>
                  <a:pt x="368" y="280"/>
                </a:lnTo>
                <a:lnTo>
                  <a:pt x="384" y="266"/>
                </a:lnTo>
                <a:lnTo>
                  <a:pt x="364" y="238"/>
                </a:lnTo>
                <a:lnTo>
                  <a:pt x="344" y="240"/>
                </a:lnTo>
                <a:lnTo>
                  <a:pt x="324" y="232"/>
                </a:lnTo>
                <a:lnTo>
                  <a:pt x="306" y="232"/>
                </a:lnTo>
                <a:lnTo>
                  <a:pt x="300" y="222"/>
                </a:lnTo>
                <a:lnTo>
                  <a:pt x="300" y="194"/>
                </a:lnTo>
                <a:lnTo>
                  <a:pt x="292" y="184"/>
                </a:lnTo>
                <a:lnTo>
                  <a:pt x="294" y="168"/>
                </a:lnTo>
                <a:lnTo>
                  <a:pt x="306" y="150"/>
                </a:lnTo>
                <a:lnTo>
                  <a:pt x="314" y="136"/>
                </a:lnTo>
                <a:lnTo>
                  <a:pt x="308" y="116"/>
                </a:lnTo>
                <a:lnTo>
                  <a:pt x="288" y="98"/>
                </a:lnTo>
                <a:lnTo>
                  <a:pt x="274" y="76"/>
                </a:lnTo>
                <a:lnTo>
                  <a:pt x="254" y="60"/>
                </a:lnTo>
                <a:lnTo>
                  <a:pt x="232" y="56"/>
                </a:lnTo>
                <a:lnTo>
                  <a:pt x="206" y="40"/>
                </a:lnTo>
                <a:lnTo>
                  <a:pt x="192" y="22"/>
                </a:lnTo>
                <a:lnTo>
                  <a:pt x="184" y="8"/>
                </a:lnTo>
                <a:lnTo>
                  <a:pt x="182" y="0"/>
                </a:lnTo>
                <a:lnTo>
                  <a:pt x="146" y="0"/>
                </a:lnTo>
                <a:lnTo>
                  <a:pt x="134" y="16"/>
                </a:lnTo>
                <a:lnTo>
                  <a:pt x="102" y="16"/>
                </a:lnTo>
                <a:lnTo>
                  <a:pt x="96" y="38"/>
                </a:lnTo>
                <a:lnTo>
                  <a:pt x="70" y="42"/>
                </a:lnTo>
                <a:lnTo>
                  <a:pt x="66" y="58"/>
                </a:lnTo>
                <a:lnTo>
                  <a:pt x="100" y="60"/>
                </a:lnTo>
                <a:lnTo>
                  <a:pt x="104" y="76"/>
                </a:lnTo>
                <a:lnTo>
                  <a:pt x="92" y="92"/>
                </a:lnTo>
                <a:lnTo>
                  <a:pt x="84" y="106"/>
                </a:lnTo>
                <a:lnTo>
                  <a:pt x="60" y="106"/>
                </a:lnTo>
                <a:lnTo>
                  <a:pt x="46" y="120"/>
                </a:lnTo>
                <a:lnTo>
                  <a:pt x="52" y="132"/>
                </a:lnTo>
                <a:lnTo>
                  <a:pt x="64" y="140"/>
                </a:lnTo>
                <a:lnTo>
                  <a:pt x="60" y="158"/>
                </a:lnTo>
                <a:lnTo>
                  <a:pt x="44" y="156"/>
                </a:lnTo>
                <a:lnTo>
                  <a:pt x="42" y="174"/>
                </a:lnTo>
                <a:lnTo>
                  <a:pt x="30" y="180"/>
                </a:lnTo>
                <a:lnTo>
                  <a:pt x="2" y="176"/>
                </a:lnTo>
                <a:close/>
              </a:path>
            </a:pathLst>
          </a:custGeom>
          <a:solidFill>
            <a:srgbClr val="FFCC99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74" name="Freeform 44"/>
          <p:cNvSpPr>
            <a:spLocks/>
          </p:cNvSpPr>
          <p:nvPr/>
        </p:nvSpPr>
        <p:spPr bwMode="gray">
          <a:xfrm>
            <a:off x="6287490" y="1657277"/>
            <a:ext cx="1603399" cy="1300041"/>
          </a:xfrm>
          <a:custGeom>
            <a:avLst/>
            <a:gdLst>
              <a:gd name="T0" fmla="*/ 6 w 664"/>
              <a:gd name="T1" fmla="*/ 120 h 548"/>
              <a:gd name="T2" fmla="*/ 50 w 664"/>
              <a:gd name="T3" fmla="*/ 160 h 548"/>
              <a:gd name="T4" fmla="*/ 94 w 664"/>
              <a:gd name="T5" fmla="*/ 184 h 548"/>
              <a:gd name="T6" fmla="*/ 126 w 664"/>
              <a:gd name="T7" fmla="*/ 220 h 548"/>
              <a:gd name="T8" fmla="*/ 112 w 664"/>
              <a:gd name="T9" fmla="*/ 274 h 548"/>
              <a:gd name="T10" fmla="*/ 118 w 664"/>
              <a:gd name="T11" fmla="*/ 300 h 548"/>
              <a:gd name="T12" fmla="*/ 126 w 664"/>
              <a:gd name="T13" fmla="*/ 336 h 548"/>
              <a:gd name="T14" fmla="*/ 160 w 664"/>
              <a:gd name="T15" fmla="*/ 344 h 548"/>
              <a:gd name="T16" fmla="*/ 200 w 664"/>
              <a:gd name="T17" fmla="*/ 370 h 548"/>
              <a:gd name="T18" fmla="*/ 188 w 664"/>
              <a:gd name="T19" fmla="*/ 398 h 548"/>
              <a:gd name="T20" fmla="*/ 194 w 664"/>
              <a:gd name="T21" fmla="*/ 416 h 548"/>
              <a:gd name="T22" fmla="*/ 182 w 664"/>
              <a:gd name="T23" fmla="*/ 442 h 548"/>
              <a:gd name="T24" fmla="*/ 202 w 664"/>
              <a:gd name="T25" fmla="*/ 516 h 548"/>
              <a:gd name="T26" fmla="*/ 242 w 664"/>
              <a:gd name="T27" fmla="*/ 486 h 548"/>
              <a:gd name="T28" fmla="*/ 266 w 664"/>
              <a:gd name="T29" fmla="*/ 486 h 548"/>
              <a:gd name="T30" fmla="*/ 298 w 664"/>
              <a:gd name="T31" fmla="*/ 488 h 548"/>
              <a:gd name="T32" fmla="*/ 328 w 664"/>
              <a:gd name="T33" fmla="*/ 482 h 548"/>
              <a:gd name="T34" fmla="*/ 346 w 664"/>
              <a:gd name="T35" fmla="*/ 514 h 548"/>
              <a:gd name="T36" fmla="*/ 414 w 664"/>
              <a:gd name="T37" fmla="*/ 538 h 548"/>
              <a:gd name="T38" fmla="*/ 490 w 664"/>
              <a:gd name="T39" fmla="*/ 540 h 548"/>
              <a:gd name="T40" fmla="*/ 528 w 664"/>
              <a:gd name="T41" fmla="*/ 548 h 548"/>
              <a:gd name="T42" fmla="*/ 582 w 664"/>
              <a:gd name="T43" fmla="*/ 540 h 548"/>
              <a:gd name="T44" fmla="*/ 620 w 664"/>
              <a:gd name="T45" fmla="*/ 534 h 548"/>
              <a:gd name="T46" fmla="*/ 664 w 664"/>
              <a:gd name="T47" fmla="*/ 506 h 548"/>
              <a:gd name="T48" fmla="*/ 652 w 664"/>
              <a:gd name="T49" fmla="*/ 456 h 548"/>
              <a:gd name="T50" fmla="*/ 600 w 664"/>
              <a:gd name="T51" fmla="*/ 390 h 548"/>
              <a:gd name="T52" fmla="*/ 584 w 664"/>
              <a:gd name="T53" fmla="*/ 342 h 548"/>
              <a:gd name="T54" fmla="*/ 574 w 664"/>
              <a:gd name="T55" fmla="*/ 310 h 548"/>
              <a:gd name="T56" fmla="*/ 512 w 664"/>
              <a:gd name="T57" fmla="*/ 248 h 548"/>
              <a:gd name="T58" fmla="*/ 452 w 664"/>
              <a:gd name="T59" fmla="*/ 170 h 548"/>
              <a:gd name="T60" fmla="*/ 432 w 664"/>
              <a:gd name="T61" fmla="*/ 138 h 548"/>
              <a:gd name="T62" fmla="*/ 406 w 664"/>
              <a:gd name="T63" fmla="*/ 72 h 548"/>
              <a:gd name="T64" fmla="*/ 398 w 664"/>
              <a:gd name="T65" fmla="*/ 32 h 548"/>
              <a:gd name="T66" fmla="*/ 374 w 664"/>
              <a:gd name="T67" fmla="*/ 0 h 548"/>
              <a:gd name="T68" fmla="*/ 350 w 664"/>
              <a:gd name="T69" fmla="*/ 36 h 548"/>
              <a:gd name="T70" fmla="*/ 330 w 664"/>
              <a:gd name="T71" fmla="*/ 64 h 548"/>
              <a:gd name="T72" fmla="*/ 294 w 664"/>
              <a:gd name="T73" fmla="*/ 48 h 548"/>
              <a:gd name="T74" fmla="*/ 278 w 664"/>
              <a:gd name="T75" fmla="*/ 92 h 548"/>
              <a:gd name="T76" fmla="*/ 154 w 664"/>
              <a:gd name="T77" fmla="*/ 96 h 548"/>
              <a:gd name="T78" fmla="*/ 102 w 664"/>
              <a:gd name="T79" fmla="*/ 80 h 548"/>
              <a:gd name="T80" fmla="*/ 64 w 664"/>
              <a:gd name="T81" fmla="*/ 96 h 548"/>
              <a:gd name="T82" fmla="*/ 24 w 664"/>
              <a:gd name="T83" fmla="*/ 86 h 54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64"/>
              <a:gd name="T127" fmla="*/ 0 h 548"/>
              <a:gd name="T128" fmla="*/ 664 w 664"/>
              <a:gd name="T129" fmla="*/ 548 h 54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64" h="548">
                <a:moveTo>
                  <a:pt x="0" y="104"/>
                </a:moveTo>
                <a:lnTo>
                  <a:pt x="6" y="120"/>
                </a:lnTo>
                <a:lnTo>
                  <a:pt x="24" y="144"/>
                </a:lnTo>
                <a:lnTo>
                  <a:pt x="50" y="160"/>
                </a:lnTo>
                <a:lnTo>
                  <a:pt x="72" y="164"/>
                </a:lnTo>
                <a:lnTo>
                  <a:pt x="94" y="184"/>
                </a:lnTo>
                <a:lnTo>
                  <a:pt x="104" y="204"/>
                </a:lnTo>
                <a:lnTo>
                  <a:pt x="126" y="220"/>
                </a:lnTo>
                <a:lnTo>
                  <a:pt x="132" y="240"/>
                </a:lnTo>
                <a:lnTo>
                  <a:pt x="112" y="274"/>
                </a:lnTo>
                <a:lnTo>
                  <a:pt x="110" y="288"/>
                </a:lnTo>
                <a:lnTo>
                  <a:pt x="118" y="300"/>
                </a:lnTo>
                <a:lnTo>
                  <a:pt x="118" y="328"/>
                </a:lnTo>
                <a:lnTo>
                  <a:pt x="126" y="336"/>
                </a:lnTo>
                <a:lnTo>
                  <a:pt x="144" y="336"/>
                </a:lnTo>
                <a:lnTo>
                  <a:pt x="160" y="344"/>
                </a:lnTo>
                <a:lnTo>
                  <a:pt x="182" y="344"/>
                </a:lnTo>
                <a:lnTo>
                  <a:pt x="200" y="370"/>
                </a:lnTo>
                <a:lnTo>
                  <a:pt x="186" y="384"/>
                </a:lnTo>
                <a:lnTo>
                  <a:pt x="188" y="398"/>
                </a:lnTo>
                <a:lnTo>
                  <a:pt x="202" y="408"/>
                </a:lnTo>
                <a:lnTo>
                  <a:pt x="194" y="416"/>
                </a:lnTo>
                <a:lnTo>
                  <a:pt x="192" y="432"/>
                </a:lnTo>
                <a:lnTo>
                  <a:pt x="182" y="442"/>
                </a:lnTo>
                <a:lnTo>
                  <a:pt x="182" y="506"/>
                </a:lnTo>
                <a:lnTo>
                  <a:pt x="202" y="516"/>
                </a:lnTo>
                <a:lnTo>
                  <a:pt x="226" y="514"/>
                </a:lnTo>
                <a:lnTo>
                  <a:pt x="242" y="486"/>
                </a:lnTo>
                <a:lnTo>
                  <a:pt x="258" y="474"/>
                </a:lnTo>
                <a:lnTo>
                  <a:pt x="266" y="486"/>
                </a:lnTo>
                <a:lnTo>
                  <a:pt x="266" y="498"/>
                </a:lnTo>
                <a:lnTo>
                  <a:pt x="298" y="488"/>
                </a:lnTo>
                <a:lnTo>
                  <a:pt x="302" y="480"/>
                </a:lnTo>
                <a:lnTo>
                  <a:pt x="328" y="482"/>
                </a:lnTo>
                <a:lnTo>
                  <a:pt x="346" y="500"/>
                </a:lnTo>
                <a:lnTo>
                  <a:pt x="346" y="514"/>
                </a:lnTo>
                <a:lnTo>
                  <a:pt x="378" y="516"/>
                </a:lnTo>
                <a:lnTo>
                  <a:pt x="414" y="538"/>
                </a:lnTo>
                <a:lnTo>
                  <a:pt x="442" y="546"/>
                </a:lnTo>
                <a:lnTo>
                  <a:pt x="490" y="540"/>
                </a:lnTo>
                <a:lnTo>
                  <a:pt x="518" y="540"/>
                </a:lnTo>
                <a:lnTo>
                  <a:pt x="528" y="548"/>
                </a:lnTo>
                <a:lnTo>
                  <a:pt x="558" y="536"/>
                </a:lnTo>
                <a:lnTo>
                  <a:pt x="582" y="540"/>
                </a:lnTo>
                <a:lnTo>
                  <a:pt x="602" y="546"/>
                </a:lnTo>
                <a:lnTo>
                  <a:pt x="620" y="534"/>
                </a:lnTo>
                <a:lnTo>
                  <a:pt x="646" y="506"/>
                </a:lnTo>
                <a:lnTo>
                  <a:pt x="664" y="506"/>
                </a:lnTo>
                <a:lnTo>
                  <a:pt x="660" y="492"/>
                </a:lnTo>
                <a:lnTo>
                  <a:pt x="652" y="456"/>
                </a:lnTo>
                <a:lnTo>
                  <a:pt x="648" y="438"/>
                </a:lnTo>
                <a:lnTo>
                  <a:pt x="600" y="390"/>
                </a:lnTo>
                <a:lnTo>
                  <a:pt x="590" y="372"/>
                </a:lnTo>
                <a:lnTo>
                  <a:pt x="584" y="342"/>
                </a:lnTo>
                <a:lnTo>
                  <a:pt x="568" y="334"/>
                </a:lnTo>
                <a:lnTo>
                  <a:pt x="574" y="310"/>
                </a:lnTo>
                <a:lnTo>
                  <a:pt x="544" y="288"/>
                </a:lnTo>
                <a:lnTo>
                  <a:pt x="512" y="248"/>
                </a:lnTo>
                <a:lnTo>
                  <a:pt x="492" y="218"/>
                </a:lnTo>
                <a:lnTo>
                  <a:pt x="452" y="170"/>
                </a:lnTo>
                <a:lnTo>
                  <a:pt x="438" y="144"/>
                </a:lnTo>
                <a:lnTo>
                  <a:pt x="432" y="138"/>
                </a:lnTo>
                <a:lnTo>
                  <a:pt x="432" y="110"/>
                </a:lnTo>
                <a:lnTo>
                  <a:pt x="406" y="72"/>
                </a:lnTo>
                <a:lnTo>
                  <a:pt x="398" y="54"/>
                </a:lnTo>
                <a:lnTo>
                  <a:pt x="398" y="32"/>
                </a:lnTo>
                <a:lnTo>
                  <a:pt x="384" y="10"/>
                </a:lnTo>
                <a:lnTo>
                  <a:pt x="374" y="0"/>
                </a:lnTo>
                <a:lnTo>
                  <a:pt x="350" y="0"/>
                </a:lnTo>
                <a:lnTo>
                  <a:pt x="350" y="36"/>
                </a:lnTo>
                <a:lnTo>
                  <a:pt x="342" y="66"/>
                </a:lnTo>
                <a:lnTo>
                  <a:pt x="330" y="64"/>
                </a:lnTo>
                <a:lnTo>
                  <a:pt x="316" y="48"/>
                </a:lnTo>
                <a:lnTo>
                  <a:pt x="294" y="48"/>
                </a:lnTo>
                <a:lnTo>
                  <a:pt x="278" y="60"/>
                </a:lnTo>
                <a:lnTo>
                  <a:pt x="278" y="92"/>
                </a:lnTo>
                <a:lnTo>
                  <a:pt x="270" y="98"/>
                </a:lnTo>
                <a:lnTo>
                  <a:pt x="154" y="96"/>
                </a:lnTo>
                <a:lnTo>
                  <a:pt x="136" y="82"/>
                </a:lnTo>
                <a:lnTo>
                  <a:pt x="102" y="80"/>
                </a:lnTo>
                <a:lnTo>
                  <a:pt x="92" y="94"/>
                </a:lnTo>
                <a:lnTo>
                  <a:pt x="64" y="96"/>
                </a:lnTo>
                <a:lnTo>
                  <a:pt x="50" y="84"/>
                </a:lnTo>
                <a:lnTo>
                  <a:pt x="24" y="86"/>
                </a:lnTo>
                <a:lnTo>
                  <a:pt x="0" y="104"/>
                </a:lnTo>
                <a:close/>
              </a:path>
            </a:pathLst>
          </a:custGeom>
          <a:solidFill>
            <a:srgbClr val="FFCC99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75" name="Freeform 46"/>
          <p:cNvSpPr>
            <a:spLocks/>
          </p:cNvSpPr>
          <p:nvPr/>
        </p:nvSpPr>
        <p:spPr bwMode="gray">
          <a:xfrm>
            <a:off x="5437495" y="2734319"/>
            <a:ext cx="429827" cy="185042"/>
          </a:xfrm>
          <a:custGeom>
            <a:avLst/>
            <a:gdLst>
              <a:gd name="T0" fmla="*/ 0 w 178"/>
              <a:gd name="T1" fmla="*/ 44 h 78"/>
              <a:gd name="T2" fmla="*/ 6 w 178"/>
              <a:gd name="T3" fmla="*/ 24 h 78"/>
              <a:gd name="T4" fmla="*/ 20 w 178"/>
              <a:gd name="T5" fmla="*/ 8 h 78"/>
              <a:gd name="T6" fmla="*/ 32 w 178"/>
              <a:gd name="T7" fmla="*/ 2 h 78"/>
              <a:gd name="T8" fmla="*/ 64 w 178"/>
              <a:gd name="T9" fmla="*/ 4 h 78"/>
              <a:gd name="T10" fmla="*/ 74 w 178"/>
              <a:gd name="T11" fmla="*/ 12 h 78"/>
              <a:gd name="T12" fmla="*/ 88 w 178"/>
              <a:gd name="T13" fmla="*/ 0 h 78"/>
              <a:gd name="T14" fmla="*/ 108 w 178"/>
              <a:gd name="T15" fmla="*/ 0 h 78"/>
              <a:gd name="T16" fmla="*/ 126 w 178"/>
              <a:gd name="T17" fmla="*/ 8 h 78"/>
              <a:gd name="T18" fmla="*/ 138 w 178"/>
              <a:gd name="T19" fmla="*/ 0 h 78"/>
              <a:gd name="T20" fmla="*/ 166 w 178"/>
              <a:gd name="T21" fmla="*/ 2 h 78"/>
              <a:gd name="T22" fmla="*/ 178 w 178"/>
              <a:gd name="T23" fmla="*/ 10 h 78"/>
              <a:gd name="T24" fmla="*/ 174 w 178"/>
              <a:gd name="T25" fmla="*/ 28 h 78"/>
              <a:gd name="T26" fmla="*/ 160 w 178"/>
              <a:gd name="T27" fmla="*/ 38 h 78"/>
              <a:gd name="T28" fmla="*/ 138 w 178"/>
              <a:gd name="T29" fmla="*/ 38 h 78"/>
              <a:gd name="T30" fmla="*/ 108 w 178"/>
              <a:gd name="T31" fmla="*/ 62 h 78"/>
              <a:gd name="T32" fmla="*/ 88 w 178"/>
              <a:gd name="T33" fmla="*/ 78 h 78"/>
              <a:gd name="T34" fmla="*/ 70 w 178"/>
              <a:gd name="T35" fmla="*/ 74 h 78"/>
              <a:gd name="T36" fmla="*/ 52 w 178"/>
              <a:gd name="T37" fmla="*/ 58 h 78"/>
              <a:gd name="T38" fmla="*/ 30 w 178"/>
              <a:gd name="T39" fmla="*/ 62 h 78"/>
              <a:gd name="T40" fmla="*/ 20 w 178"/>
              <a:gd name="T41" fmla="*/ 68 h 78"/>
              <a:gd name="T42" fmla="*/ 6 w 178"/>
              <a:gd name="T43" fmla="*/ 56 h 78"/>
              <a:gd name="T44" fmla="*/ 0 w 178"/>
              <a:gd name="T45" fmla="*/ 44 h 7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8"/>
              <a:gd name="T70" fmla="*/ 0 h 78"/>
              <a:gd name="T71" fmla="*/ 178 w 178"/>
              <a:gd name="T72" fmla="*/ 78 h 7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8" h="78">
                <a:moveTo>
                  <a:pt x="0" y="44"/>
                </a:moveTo>
                <a:lnTo>
                  <a:pt x="6" y="24"/>
                </a:lnTo>
                <a:lnTo>
                  <a:pt x="20" y="8"/>
                </a:lnTo>
                <a:lnTo>
                  <a:pt x="32" y="2"/>
                </a:lnTo>
                <a:lnTo>
                  <a:pt x="64" y="4"/>
                </a:lnTo>
                <a:lnTo>
                  <a:pt x="74" y="12"/>
                </a:lnTo>
                <a:lnTo>
                  <a:pt x="88" y="0"/>
                </a:lnTo>
                <a:lnTo>
                  <a:pt x="108" y="0"/>
                </a:lnTo>
                <a:lnTo>
                  <a:pt x="126" y="8"/>
                </a:lnTo>
                <a:lnTo>
                  <a:pt x="138" y="0"/>
                </a:lnTo>
                <a:lnTo>
                  <a:pt x="166" y="2"/>
                </a:lnTo>
                <a:lnTo>
                  <a:pt x="178" y="10"/>
                </a:lnTo>
                <a:lnTo>
                  <a:pt x="174" y="28"/>
                </a:lnTo>
                <a:lnTo>
                  <a:pt x="160" y="38"/>
                </a:lnTo>
                <a:lnTo>
                  <a:pt x="138" y="38"/>
                </a:lnTo>
                <a:lnTo>
                  <a:pt x="108" y="62"/>
                </a:lnTo>
                <a:lnTo>
                  <a:pt x="88" y="78"/>
                </a:lnTo>
                <a:lnTo>
                  <a:pt x="70" y="74"/>
                </a:lnTo>
                <a:lnTo>
                  <a:pt x="52" y="58"/>
                </a:lnTo>
                <a:lnTo>
                  <a:pt x="30" y="62"/>
                </a:lnTo>
                <a:lnTo>
                  <a:pt x="20" y="68"/>
                </a:lnTo>
                <a:lnTo>
                  <a:pt x="6" y="56"/>
                </a:lnTo>
                <a:lnTo>
                  <a:pt x="0" y="44"/>
                </a:lnTo>
                <a:close/>
              </a:path>
            </a:pathLst>
          </a:custGeom>
          <a:solidFill>
            <a:srgbClr val="FFCC99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76" name="Freeform 48"/>
          <p:cNvSpPr>
            <a:spLocks/>
          </p:cNvSpPr>
          <p:nvPr/>
        </p:nvSpPr>
        <p:spPr bwMode="gray">
          <a:xfrm>
            <a:off x="5534086" y="2933595"/>
            <a:ext cx="1120447" cy="958425"/>
          </a:xfrm>
          <a:custGeom>
            <a:avLst/>
            <a:gdLst>
              <a:gd name="T0" fmla="*/ 220 w 464"/>
              <a:gd name="T1" fmla="*/ 62 h 404"/>
              <a:gd name="T2" fmla="*/ 270 w 464"/>
              <a:gd name="T3" fmla="*/ 56 h 404"/>
              <a:gd name="T4" fmla="*/ 326 w 464"/>
              <a:gd name="T5" fmla="*/ 48 h 404"/>
              <a:gd name="T6" fmla="*/ 366 w 464"/>
              <a:gd name="T7" fmla="*/ 62 h 404"/>
              <a:gd name="T8" fmla="*/ 394 w 464"/>
              <a:gd name="T9" fmla="*/ 104 h 404"/>
              <a:gd name="T10" fmla="*/ 372 w 464"/>
              <a:gd name="T11" fmla="*/ 122 h 404"/>
              <a:gd name="T12" fmla="*/ 356 w 464"/>
              <a:gd name="T13" fmla="*/ 160 h 404"/>
              <a:gd name="T14" fmla="*/ 384 w 464"/>
              <a:gd name="T15" fmla="*/ 220 h 404"/>
              <a:gd name="T16" fmla="*/ 352 w 464"/>
              <a:gd name="T17" fmla="*/ 300 h 404"/>
              <a:gd name="T18" fmla="*/ 400 w 464"/>
              <a:gd name="T19" fmla="*/ 324 h 404"/>
              <a:gd name="T20" fmla="*/ 444 w 464"/>
              <a:gd name="T21" fmla="*/ 312 h 404"/>
              <a:gd name="T22" fmla="*/ 458 w 464"/>
              <a:gd name="T23" fmla="*/ 370 h 404"/>
              <a:gd name="T24" fmla="*/ 462 w 464"/>
              <a:gd name="T25" fmla="*/ 390 h 404"/>
              <a:gd name="T26" fmla="*/ 410 w 464"/>
              <a:gd name="T27" fmla="*/ 404 h 404"/>
              <a:gd name="T28" fmla="*/ 372 w 464"/>
              <a:gd name="T29" fmla="*/ 354 h 404"/>
              <a:gd name="T30" fmla="*/ 320 w 464"/>
              <a:gd name="T31" fmla="*/ 374 h 404"/>
              <a:gd name="T32" fmla="*/ 286 w 464"/>
              <a:gd name="T33" fmla="*/ 370 h 404"/>
              <a:gd name="T34" fmla="*/ 272 w 464"/>
              <a:gd name="T35" fmla="*/ 336 h 404"/>
              <a:gd name="T36" fmla="*/ 236 w 464"/>
              <a:gd name="T37" fmla="*/ 350 h 404"/>
              <a:gd name="T38" fmla="*/ 208 w 464"/>
              <a:gd name="T39" fmla="*/ 388 h 404"/>
              <a:gd name="T40" fmla="*/ 160 w 464"/>
              <a:gd name="T41" fmla="*/ 398 h 404"/>
              <a:gd name="T42" fmla="*/ 136 w 464"/>
              <a:gd name="T43" fmla="*/ 352 h 404"/>
              <a:gd name="T44" fmla="*/ 116 w 464"/>
              <a:gd name="T45" fmla="*/ 340 h 404"/>
              <a:gd name="T46" fmla="*/ 134 w 464"/>
              <a:gd name="T47" fmla="*/ 298 h 404"/>
              <a:gd name="T48" fmla="*/ 106 w 464"/>
              <a:gd name="T49" fmla="*/ 264 h 404"/>
              <a:gd name="T50" fmla="*/ 54 w 464"/>
              <a:gd name="T51" fmla="*/ 242 h 404"/>
              <a:gd name="T52" fmla="*/ 64 w 464"/>
              <a:gd name="T53" fmla="*/ 206 h 404"/>
              <a:gd name="T54" fmla="*/ 48 w 464"/>
              <a:gd name="T55" fmla="*/ 172 h 404"/>
              <a:gd name="T56" fmla="*/ 30 w 464"/>
              <a:gd name="T57" fmla="*/ 158 h 404"/>
              <a:gd name="T58" fmla="*/ 0 w 464"/>
              <a:gd name="T59" fmla="*/ 146 h 404"/>
              <a:gd name="T60" fmla="*/ 8 w 464"/>
              <a:gd name="T61" fmla="*/ 112 h 404"/>
              <a:gd name="T62" fmla="*/ 52 w 464"/>
              <a:gd name="T63" fmla="*/ 44 h 404"/>
              <a:gd name="T64" fmla="*/ 92 w 464"/>
              <a:gd name="T65" fmla="*/ 0 h 404"/>
              <a:gd name="T66" fmla="*/ 152 w 464"/>
              <a:gd name="T67" fmla="*/ 20 h 404"/>
              <a:gd name="T68" fmla="*/ 176 w 464"/>
              <a:gd name="T69" fmla="*/ 36 h 40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64"/>
              <a:gd name="T106" fmla="*/ 0 h 404"/>
              <a:gd name="T107" fmla="*/ 464 w 464"/>
              <a:gd name="T108" fmla="*/ 404 h 40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64" h="404">
                <a:moveTo>
                  <a:pt x="184" y="28"/>
                </a:moveTo>
                <a:lnTo>
                  <a:pt x="220" y="62"/>
                </a:lnTo>
                <a:lnTo>
                  <a:pt x="242" y="66"/>
                </a:lnTo>
                <a:lnTo>
                  <a:pt x="270" y="56"/>
                </a:lnTo>
                <a:lnTo>
                  <a:pt x="292" y="50"/>
                </a:lnTo>
                <a:lnTo>
                  <a:pt x="326" y="48"/>
                </a:lnTo>
                <a:lnTo>
                  <a:pt x="350" y="62"/>
                </a:lnTo>
                <a:lnTo>
                  <a:pt x="366" y="62"/>
                </a:lnTo>
                <a:lnTo>
                  <a:pt x="370" y="78"/>
                </a:lnTo>
                <a:lnTo>
                  <a:pt x="394" y="104"/>
                </a:lnTo>
                <a:lnTo>
                  <a:pt x="400" y="122"/>
                </a:lnTo>
                <a:lnTo>
                  <a:pt x="372" y="122"/>
                </a:lnTo>
                <a:lnTo>
                  <a:pt x="356" y="140"/>
                </a:lnTo>
                <a:lnTo>
                  <a:pt x="356" y="160"/>
                </a:lnTo>
                <a:lnTo>
                  <a:pt x="384" y="194"/>
                </a:lnTo>
                <a:lnTo>
                  <a:pt x="384" y="220"/>
                </a:lnTo>
                <a:lnTo>
                  <a:pt x="352" y="260"/>
                </a:lnTo>
                <a:lnTo>
                  <a:pt x="352" y="300"/>
                </a:lnTo>
                <a:lnTo>
                  <a:pt x="378" y="320"/>
                </a:lnTo>
                <a:lnTo>
                  <a:pt x="400" y="324"/>
                </a:lnTo>
                <a:lnTo>
                  <a:pt x="418" y="312"/>
                </a:lnTo>
                <a:lnTo>
                  <a:pt x="444" y="312"/>
                </a:lnTo>
                <a:lnTo>
                  <a:pt x="448" y="346"/>
                </a:lnTo>
                <a:lnTo>
                  <a:pt x="458" y="370"/>
                </a:lnTo>
                <a:lnTo>
                  <a:pt x="464" y="376"/>
                </a:lnTo>
                <a:lnTo>
                  <a:pt x="462" y="390"/>
                </a:lnTo>
                <a:lnTo>
                  <a:pt x="438" y="404"/>
                </a:lnTo>
                <a:lnTo>
                  <a:pt x="410" y="404"/>
                </a:lnTo>
                <a:lnTo>
                  <a:pt x="390" y="382"/>
                </a:lnTo>
                <a:lnTo>
                  <a:pt x="372" y="354"/>
                </a:lnTo>
                <a:lnTo>
                  <a:pt x="338" y="358"/>
                </a:lnTo>
                <a:lnTo>
                  <a:pt x="320" y="374"/>
                </a:lnTo>
                <a:lnTo>
                  <a:pt x="304" y="382"/>
                </a:lnTo>
                <a:lnTo>
                  <a:pt x="286" y="370"/>
                </a:lnTo>
                <a:lnTo>
                  <a:pt x="288" y="346"/>
                </a:lnTo>
                <a:lnTo>
                  <a:pt x="272" y="336"/>
                </a:lnTo>
                <a:lnTo>
                  <a:pt x="244" y="338"/>
                </a:lnTo>
                <a:lnTo>
                  <a:pt x="236" y="350"/>
                </a:lnTo>
                <a:lnTo>
                  <a:pt x="236" y="368"/>
                </a:lnTo>
                <a:lnTo>
                  <a:pt x="208" y="388"/>
                </a:lnTo>
                <a:lnTo>
                  <a:pt x="186" y="400"/>
                </a:lnTo>
                <a:lnTo>
                  <a:pt x="160" y="398"/>
                </a:lnTo>
                <a:lnTo>
                  <a:pt x="160" y="374"/>
                </a:lnTo>
                <a:lnTo>
                  <a:pt x="136" y="352"/>
                </a:lnTo>
                <a:lnTo>
                  <a:pt x="126" y="352"/>
                </a:lnTo>
                <a:lnTo>
                  <a:pt x="116" y="340"/>
                </a:lnTo>
                <a:lnTo>
                  <a:pt x="118" y="312"/>
                </a:lnTo>
                <a:lnTo>
                  <a:pt x="134" y="298"/>
                </a:lnTo>
                <a:lnTo>
                  <a:pt x="120" y="270"/>
                </a:lnTo>
                <a:lnTo>
                  <a:pt x="106" y="264"/>
                </a:lnTo>
                <a:lnTo>
                  <a:pt x="76" y="262"/>
                </a:lnTo>
                <a:lnTo>
                  <a:pt x="54" y="242"/>
                </a:lnTo>
                <a:lnTo>
                  <a:pt x="56" y="212"/>
                </a:lnTo>
                <a:lnTo>
                  <a:pt x="64" y="206"/>
                </a:lnTo>
                <a:lnTo>
                  <a:pt x="64" y="182"/>
                </a:lnTo>
                <a:lnTo>
                  <a:pt x="48" y="172"/>
                </a:lnTo>
                <a:lnTo>
                  <a:pt x="46" y="140"/>
                </a:lnTo>
                <a:lnTo>
                  <a:pt x="30" y="158"/>
                </a:lnTo>
                <a:lnTo>
                  <a:pt x="10" y="162"/>
                </a:lnTo>
                <a:lnTo>
                  <a:pt x="0" y="146"/>
                </a:lnTo>
                <a:lnTo>
                  <a:pt x="2" y="120"/>
                </a:lnTo>
                <a:lnTo>
                  <a:pt x="8" y="112"/>
                </a:lnTo>
                <a:lnTo>
                  <a:pt x="8" y="86"/>
                </a:lnTo>
                <a:lnTo>
                  <a:pt x="52" y="44"/>
                </a:lnTo>
                <a:lnTo>
                  <a:pt x="80" y="18"/>
                </a:lnTo>
                <a:lnTo>
                  <a:pt x="92" y="0"/>
                </a:lnTo>
                <a:lnTo>
                  <a:pt x="134" y="4"/>
                </a:lnTo>
                <a:lnTo>
                  <a:pt x="152" y="20"/>
                </a:lnTo>
                <a:lnTo>
                  <a:pt x="162" y="38"/>
                </a:lnTo>
                <a:lnTo>
                  <a:pt x="176" y="36"/>
                </a:lnTo>
                <a:lnTo>
                  <a:pt x="184" y="28"/>
                </a:lnTo>
                <a:close/>
              </a:path>
            </a:pathLst>
          </a:custGeom>
          <a:solidFill>
            <a:srgbClr val="FFCC99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77" name="Freeform 50"/>
          <p:cNvSpPr>
            <a:spLocks/>
          </p:cNvSpPr>
          <p:nvPr/>
        </p:nvSpPr>
        <p:spPr bwMode="gray">
          <a:xfrm>
            <a:off x="6384080" y="3455509"/>
            <a:ext cx="198010" cy="246723"/>
          </a:xfrm>
          <a:custGeom>
            <a:avLst/>
            <a:gdLst>
              <a:gd name="T0" fmla="*/ 32 w 82"/>
              <a:gd name="T1" fmla="*/ 0 h 104"/>
              <a:gd name="T2" fmla="*/ 0 w 82"/>
              <a:gd name="T3" fmla="*/ 40 h 104"/>
              <a:gd name="T4" fmla="*/ 0 w 82"/>
              <a:gd name="T5" fmla="*/ 80 h 104"/>
              <a:gd name="T6" fmla="*/ 24 w 82"/>
              <a:gd name="T7" fmla="*/ 100 h 104"/>
              <a:gd name="T8" fmla="*/ 48 w 82"/>
              <a:gd name="T9" fmla="*/ 104 h 104"/>
              <a:gd name="T10" fmla="*/ 66 w 82"/>
              <a:gd name="T11" fmla="*/ 92 h 104"/>
              <a:gd name="T12" fmla="*/ 68 w 82"/>
              <a:gd name="T13" fmla="*/ 66 h 104"/>
              <a:gd name="T14" fmla="*/ 82 w 82"/>
              <a:gd name="T15" fmla="*/ 46 h 104"/>
              <a:gd name="T16" fmla="*/ 80 w 82"/>
              <a:gd name="T17" fmla="*/ 24 h 104"/>
              <a:gd name="T18" fmla="*/ 66 w 82"/>
              <a:gd name="T19" fmla="*/ 8 h 104"/>
              <a:gd name="T20" fmla="*/ 44 w 82"/>
              <a:gd name="T21" fmla="*/ 6 h 104"/>
              <a:gd name="T22" fmla="*/ 32 w 82"/>
              <a:gd name="T23" fmla="*/ 0 h 10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"/>
              <a:gd name="T37" fmla="*/ 0 h 104"/>
              <a:gd name="T38" fmla="*/ 82 w 82"/>
              <a:gd name="T39" fmla="*/ 104 h 10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" h="104">
                <a:moveTo>
                  <a:pt x="32" y="0"/>
                </a:moveTo>
                <a:lnTo>
                  <a:pt x="0" y="40"/>
                </a:lnTo>
                <a:lnTo>
                  <a:pt x="0" y="80"/>
                </a:lnTo>
                <a:lnTo>
                  <a:pt x="24" y="100"/>
                </a:lnTo>
                <a:lnTo>
                  <a:pt x="48" y="104"/>
                </a:lnTo>
                <a:lnTo>
                  <a:pt x="66" y="92"/>
                </a:lnTo>
                <a:lnTo>
                  <a:pt x="68" y="66"/>
                </a:lnTo>
                <a:lnTo>
                  <a:pt x="82" y="46"/>
                </a:lnTo>
                <a:lnTo>
                  <a:pt x="80" y="24"/>
                </a:lnTo>
                <a:lnTo>
                  <a:pt x="66" y="8"/>
                </a:lnTo>
                <a:lnTo>
                  <a:pt x="44" y="6"/>
                </a:lnTo>
                <a:lnTo>
                  <a:pt x="32" y="0"/>
                </a:lnTo>
                <a:close/>
              </a:path>
            </a:pathLst>
          </a:custGeom>
          <a:solidFill>
            <a:srgbClr val="FFCC99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78" name="Freeform 51"/>
          <p:cNvSpPr>
            <a:spLocks/>
          </p:cNvSpPr>
          <p:nvPr/>
        </p:nvSpPr>
        <p:spPr bwMode="gray">
          <a:xfrm>
            <a:off x="6384080" y="3455509"/>
            <a:ext cx="198010" cy="246723"/>
          </a:xfrm>
          <a:custGeom>
            <a:avLst/>
            <a:gdLst>
              <a:gd name="T0" fmla="*/ 32 w 82"/>
              <a:gd name="T1" fmla="*/ 0 h 104"/>
              <a:gd name="T2" fmla="*/ 0 w 82"/>
              <a:gd name="T3" fmla="*/ 40 h 104"/>
              <a:gd name="T4" fmla="*/ 0 w 82"/>
              <a:gd name="T5" fmla="*/ 80 h 104"/>
              <a:gd name="T6" fmla="*/ 24 w 82"/>
              <a:gd name="T7" fmla="*/ 100 h 104"/>
              <a:gd name="T8" fmla="*/ 48 w 82"/>
              <a:gd name="T9" fmla="*/ 104 h 104"/>
              <a:gd name="T10" fmla="*/ 66 w 82"/>
              <a:gd name="T11" fmla="*/ 92 h 104"/>
              <a:gd name="T12" fmla="*/ 68 w 82"/>
              <a:gd name="T13" fmla="*/ 66 h 104"/>
              <a:gd name="T14" fmla="*/ 82 w 82"/>
              <a:gd name="T15" fmla="*/ 46 h 104"/>
              <a:gd name="T16" fmla="*/ 80 w 82"/>
              <a:gd name="T17" fmla="*/ 24 h 104"/>
              <a:gd name="T18" fmla="*/ 66 w 82"/>
              <a:gd name="T19" fmla="*/ 8 h 104"/>
              <a:gd name="T20" fmla="*/ 44 w 82"/>
              <a:gd name="T21" fmla="*/ 6 h 104"/>
              <a:gd name="T22" fmla="*/ 32 w 82"/>
              <a:gd name="T23" fmla="*/ 0 h 104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82"/>
              <a:gd name="T37" fmla="*/ 0 h 104"/>
              <a:gd name="T38" fmla="*/ 82 w 82"/>
              <a:gd name="T39" fmla="*/ 104 h 104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82" h="104">
                <a:moveTo>
                  <a:pt x="32" y="0"/>
                </a:moveTo>
                <a:lnTo>
                  <a:pt x="0" y="40"/>
                </a:lnTo>
                <a:lnTo>
                  <a:pt x="0" y="80"/>
                </a:lnTo>
                <a:lnTo>
                  <a:pt x="24" y="100"/>
                </a:lnTo>
                <a:lnTo>
                  <a:pt x="48" y="104"/>
                </a:lnTo>
                <a:lnTo>
                  <a:pt x="66" y="92"/>
                </a:lnTo>
                <a:lnTo>
                  <a:pt x="68" y="66"/>
                </a:lnTo>
                <a:lnTo>
                  <a:pt x="82" y="46"/>
                </a:lnTo>
                <a:lnTo>
                  <a:pt x="80" y="24"/>
                </a:lnTo>
                <a:lnTo>
                  <a:pt x="66" y="8"/>
                </a:lnTo>
                <a:lnTo>
                  <a:pt x="44" y="6"/>
                </a:lnTo>
                <a:lnTo>
                  <a:pt x="32" y="0"/>
                </a:lnTo>
              </a:path>
            </a:pathLst>
          </a:custGeom>
          <a:solidFill>
            <a:srgbClr val="FFC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79" name="Freeform 52"/>
          <p:cNvSpPr>
            <a:spLocks/>
          </p:cNvSpPr>
          <p:nvPr/>
        </p:nvSpPr>
        <p:spPr bwMode="gray">
          <a:xfrm>
            <a:off x="6393739" y="2781765"/>
            <a:ext cx="941755" cy="1081786"/>
          </a:xfrm>
          <a:custGeom>
            <a:avLst/>
            <a:gdLst>
              <a:gd name="T0" fmla="*/ 138 w 390"/>
              <a:gd name="T1" fmla="*/ 32 h 456"/>
              <a:gd name="T2" fmla="*/ 108 w 390"/>
              <a:gd name="T3" fmla="*/ 52 h 456"/>
              <a:gd name="T4" fmla="*/ 80 w 390"/>
              <a:gd name="T5" fmla="*/ 76 h 456"/>
              <a:gd name="T6" fmla="*/ 46 w 390"/>
              <a:gd name="T7" fmla="*/ 92 h 456"/>
              <a:gd name="T8" fmla="*/ 10 w 390"/>
              <a:gd name="T9" fmla="*/ 126 h 456"/>
              <a:gd name="T10" fmla="*/ 12 w 390"/>
              <a:gd name="T11" fmla="*/ 142 h 456"/>
              <a:gd name="T12" fmla="*/ 38 w 390"/>
              <a:gd name="T13" fmla="*/ 168 h 456"/>
              <a:gd name="T14" fmla="*/ 44 w 390"/>
              <a:gd name="T15" fmla="*/ 186 h 456"/>
              <a:gd name="T16" fmla="*/ 16 w 390"/>
              <a:gd name="T17" fmla="*/ 186 h 456"/>
              <a:gd name="T18" fmla="*/ 0 w 390"/>
              <a:gd name="T19" fmla="*/ 204 h 456"/>
              <a:gd name="T20" fmla="*/ 0 w 390"/>
              <a:gd name="T21" fmla="*/ 224 h 456"/>
              <a:gd name="T22" fmla="*/ 28 w 390"/>
              <a:gd name="T23" fmla="*/ 258 h 456"/>
              <a:gd name="T24" fmla="*/ 28 w 390"/>
              <a:gd name="T25" fmla="*/ 286 h 456"/>
              <a:gd name="T26" fmla="*/ 40 w 390"/>
              <a:gd name="T27" fmla="*/ 290 h 456"/>
              <a:gd name="T28" fmla="*/ 62 w 390"/>
              <a:gd name="T29" fmla="*/ 294 h 456"/>
              <a:gd name="T30" fmla="*/ 78 w 390"/>
              <a:gd name="T31" fmla="*/ 308 h 456"/>
              <a:gd name="T32" fmla="*/ 78 w 390"/>
              <a:gd name="T33" fmla="*/ 330 h 456"/>
              <a:gd name="T34" fmla="*/ 64 w 390"/>
              <a:gd name="T35" fmla="*/ 350 h 456"/>
              <a:gd name="T36" fmla="*/ 62 w 390"/>
              <a:gd name="T37" fmla="*/ 376 h 456"/>
              <a:gd name="T38" fmla="*/ 86 w 390"/>
              <a:gd name="T39" fmla="*/ 376 h 456"/>
              <a:gd name="T40" fmla="*/ 92 w 390"/>
              <a:gd name="T41" fmla="*/ 412 h 456"/>
              <a:gd name="T42" fmla="*/ 102 w 390"/>
              <a:gd name="T43" fmla="*/ 434 h 456"/>
              <a:gd name="T44" fmla="*/ 108 w 390"/>
              <a:gd name="T45" fmla="*/ 440 h 456"/>
              <a:gd name="T46" fmla="*/ 130 w 390"/>
              <a:gd name="T47" fmla="*/ 450 h 456"/>
              <a:gd name="T48" fmla="*/ 162 w 390"/>
              <a:gd name="T49" fmla="*/ 456 h 456"/>
              <a:gd name="T50" fmla="*/ 192 w 390"/>
              <a:gd name="T51" fmla="*/ 448 h 456"/>
              <a:gd name="T52" fmla="*/ 206 w 390"/>
              <a:gd name="T53" fmla="*/ 416 h 456"/>
              <a:gd name="T54" fmla="*/ 218 w 390"/>
              <a:gd name="T55" fmla="*/ 396 h 456"/>
              <a:gd name="T56" fmla="*/ 230 w 390"/>
              <a:gd name="T57" fmla="*/ 392 h 456"/>
              <a:gd name="T58" fmla="*/ 234 w 390"/>
              <a:gd name="T59" fmla="*/ 374 h 456"/>
              <a:gd name="T60" fmla="*/ 212 w 390"/>
              <a:gd name="T61" fmla="*/ 364 h 456"/>
              <a:gd name="T62" fmla="*/ 182 w 390"/>
              <a:gd name="T63" fmla="*/ 360 h 456"/>
              <a:gd name="T64" fmla="*/ 170 w 390"/>
              <a:gd name="T65" fmla="*/ 340 h 456"/>
              <a:gd name="T66" fmla="*/ 180 w 390"/>
              <a:gd name="T67" fmla="*/ 318 h 456"/>
              <a:gd name="T68" fmla="*/ 188 w 390"/>
              <a:gd name="T69" fmla="*/ 288 h 456"/>
              <a:gd name="T70" fmla="*/ 182 w 390"/>
              <a:gd name="T71" fmla="*/ 256 h 456"/>
              <a:gd name="T72" fmla="*/ 170 w 390"/>
              <a:gd name="T73" fmla="*/ 244 h 456"/>
              <a:gd name="T74" fmla="*/ 184 w 390"/>
              <a:gd name="T75" fmla="*/ 218 h 456"/>
              <a:gd name="T76" fmla="*/ 232 w 390"/>
              <a:gd name="T77" fmla="*/ 176 h 456"/>
              <a:gd name="T78" fmla="*/ 272 w 390"/>
              <a:gd name="T79" fmla="*/ 156 h 456"/>
              <a:gd name="T80" fmla="*/ 284 w 390"/>
              <a:gd name="T81" fmla="*/ 140 h 456"/>
              <a:gd name="T82" fmla="*/ 298 w 390"/>
              <a:gd name="T83" fmla="*/ 148 h 456"/>
              <a:gd name="T84" fmla="*/ 302 w 390"/>
              <a:gd name="T85" fmla="*/ 162 h 456"/>
              <a:gd name="T86" fmla="*/ 326 w 390"/>
              <a:gd name="T87" fmla="*/ 168 h 456"/>
              <a:gd name="T88" fmla="*/ 348 w 390"/>
              <a:gd name="T89" fmla="*/ 152 h 456"/>
              <a:gd name="T90" fmla="*/ 348 w 390"/>
              <a:gd name="T91" fmla="*/ 120 h 456"/>
              <a:gd name="T92" fmla="*/ 364 w 390"/>
              <a:gd name="T93" fmla="*/ 98 h 456"/>
              <a:gd name="T94" fmla="*/ 390 w 390"/>
              <a:gd name="T95" fmla="*/ 70 h 456"/>
              <a:gd name="T96" fmla="*/ 370 w 390"/>
              <a:gd name="T97" fmla="*/ 62 h 456"/>
              <a:gd name="T98" fmla="*/ 334 w 390"/>
              <a:gd name="T99" fmla="*/ 42 h 456"/>
              <a:gd name="T100" fmla="*/ 302 w 390"/>
              <a:gd name="T101" fmla="*/ 40 h 456"/>
              <a:gd name="T102" fmla="*/ 302 w 390"/>
              <a:gd name="T103" fmla="*/ 24 h 456"/>
              <a:gd name="T104" fmla="*/ 284 w 390"/>
              <a:gd name="T105" fmla="*/ 8 h 456"/>
              <a:gd name="T106" fmla="*/ 258 w 390"/>
              <a:gd name="T107" fmla="*/ 6 h 456"/>
              <a:gd name="T108" fmla="*/ 254 w 390"/>
              <a:gd name="T109" fmla="*/ 14 h 456"/>
              <a:gd name="T110" fmla="*/ 224 w 390"/>
              <a:gd name="T111" fmla="*/ 22 h 456"/>
              <a:gd name="T112" fmla="*/ 222 w 390"/>
              <a:gd name="T113" fmla="*/ 12 h 456"/>
              <a:gd name="T114" fmla="*/ 214 w 390"/>
              <a:gd name="T115" fmla="*/ 0 h 456"/>
              <a:gd name="T116" fmla="*/ 198 w 390"/>
              <a:gd name="T117" fmla="*/ 12 h 456"/>
              <a:gd name="T118" fmla="*/ 184 w 390"/>
              <a:gd name="T119" fmla="*/ 38 h 456"/>
              <a:gd name="T120" fmla="*/ 160 w 390"/>
              <a:gd name="T121" fmla="*/ 42 h 456"/>
              <a:gd name="T122" fmla="*/ 138 w 390"/>
              <a:gd name="T123" fmla="*/ 32 h 45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0"/>
              <a:gd name="T187" fmla="*/ 0 h 456"/>
              <a:gd name="T188" fmla="*/ 390 w 390"/>
              <a:gd name="T189" fmla="*/ 456 h 45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0" h="456">
                <a:moveTo>
                  <a:pt x="138" y="32"/>
                </a:moveTo>
                <a:lnTo>
                  <a:pt x="108" y="52"/>
                </a:lnTo>
                <a:lnTo>
                  <a:pt x="80" y="76"/>
                </a:lnTo>
                <a:lnTo>
                  <a:pt x="46" y="92"/>
                </a:lnTo>
                <a:lnTo>
                  <a:pt x="10" y="126"/>
                </a:lnTo>
                <a:lnTo>
                  <a:pt x="12" y="142"/>
                </a:lnTo>
                <a:lnTo>
                  <a:pt x="38" y="168"/>
                </a:lnTo>
                <a:lnTo>
                  <a:pt x="44" y="186"/>
                </a:lnTo>
                <a:lnTo>
                  <a:pt x="16" y="186"/>
                </a:lnTo>
                <a:lnTo>
                  <a:pt x="0" y="204"/>
                </a:lnTo>
                <a:lnTo>
                  <a:pt x="0" y="224"/>
                </a:lnTo>
                <a:lnTo>
                  <a:pt x="28" y="258"/>
                </a:lnTo>
                <a:lnTo>
                  <a:pt x="28" y="286"/>
                </a:lnTo>
                <a:lnTo>
                  <a:pt x="40" y="290"/>
                </a:lnTo>
                <a:lnTo>
                  <a:pt x="62" y="294"/>
                </a:lnTo>
                <a:lnTo>
                  <a:pt x="78" y="308"/>
                </a:lnTo>
                <a:lnTo>
                  <a:pt x="78" y="330"/>
                </a:lnTo>
                <a:lnTo>
                  <a:pt x="64" y="350"/>
                </a:lnTo>
                <a:lnTo>
                  <a:pt x="62" y="376"/>
                </a:lnTo>
                <a:lnTo>
                  <a:pt x="86" y="376"/>
                </a:lnTo>
                <a:lnTo>
                  <a:pt x="92" y="412"/>
                </a:lnTo>
                <a:lnTo>
                  <a:pt x="102" y="434"/>
                </a:lnTo>
                <a:lnTo>
                  <a:pt x="108" y="440"/>
                </a:lnTo>
                <a:lnTo>
                  <a:pt x="130" y="450"/>
                </a:lnTo>
                <a:lnTo>
                  <a:pt x="162" y="456"/>
                </a:lnTo>
                <a:lnTo>
                  <a:pt x="192" y="448"/>
                </a:lnTo>
                <a:lnTo>
                  <a:pt x="206" y="416"/>
                </a:lnTo>
                <a:lnTo>
                  <a:pt x="218" y="396"/>
                </a:lnTo>
                <a:lnTo>
                  <a:pt x="230" y="392"/>
                </a:lnTo>
                <a:lnTo>
                  <a:pt x="234" y="374"/>
                </a:lnTo>
                <a:lnTo>
                  <a:pt x="212" y="364"/>
                </a:lnTo>
                <a:lnTo>
                  <a:pt x="182" y="360"/>
                </a:lnTo>
                <a:lnTo>
                  <a:pt x="170" y="340"/>
                </a:lnTo>
                <a:lnTo>
                  <a:pt x="180" y="318"/>
                </a:lnTo>
                <a:lnTo>
                  <a:pt x="188" y="288"/>
                </a:lnTo>
                <a:lnTo>
                  <a:pt x="182" y="256"/>
                </a:lnTo>
                <a:lnTo>
                  <a:pt x="170" y="244"/>
                </a:lnTo>
                <a:lnTo>
                  <a:pt x="184" y="218"/>
                </a:lnTo>
                <a:lnTo>
                  <a:pt x="232" y="176"/>
                </a:lnTo>
                <a:lnTo>
                  <a:pt x="272" y="156"/>
                </a:lnTo>
                <a:lnTo>
                  <a:pt x="284" y="140"/>
                </a:lnTo>
                <a:lnTo>
                  <a:pt x="298" y="148"/>
                </a:lnTo>
                <a:lnTo>
                  <a:pt x="302" y="162"/>
                </a:lnTo>
                <a:lnTo>
                  <a:pt x="326" y="168"/>
                </a:lnTo>
                <a:lnTo>
                  <a:pt x="348" y="152"/>
                </a:lnTo>
                <a:lnTo>
                  <a:pt x="348" y="120"/>
                </a:lnTo>
                <a:lnTo>
                  <a:pt x="364" y="98"/>
                </a:lnTo>
                <a:lnTo>
                  <a:pt x="390" y="70"/>
                </a:lnTo>
                <a:lnTo>
                  <a:pt x="370" y="62"/>
                </a:lnTo>
                <a:lnTo>
                  <a:pt x="334" y="42"/>
                </a:lnTo>
                <a:lnTo>
                  <a:pt x="302" y="40"/>
                </a:lnTo>
                <a:lnTo>
                  <a:pt x="302" y="24"/>
                </a:lnTo>
                <a:lnTo>
                  <a:pt x="284" y="8"/>
                </a:lnTo>
                <a:lnTo>
                  <a:pt x="258" y="6"/>
                </a:lnTo>
                <a:lnTo>
                  <a:pt x="254" y="14"/>
                </a:lnTo>
                <a:lnTo>
                  <a:pt x="224" y="22"/>
                </a:lnTo>
                <a:lnTo>
                  <a:pt x="222" y="12"/>
                </a:lnTo>
                <a:lnTo>
                  <a:pt x="214" y="0"/>
                </a:lnTo>
                <a:lnTo>
                  <a:pt x="198" y="12"/>
                </a:lnTo>
                <a:lnTo>
                  <a:pt x="184" y="38"/>
                </a:lnTo>
                <a:lnTo>
                  <a:pt x="160" y="42"/>
                </a:lnTo>
                <a:lnTo>
                  <a:pt x="138" y="32"/>
                </a:lnTo>
                <a:close/>
              </a:path>
            </a:pathLst>
          </a:custGeom>
          <a:solidFill>
            <a:srgbClr val="FFCC99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80" name="Freeform 54"/>
          <p:cNvSpPr>
            <a:spLocks/>
          </p:cNvSpPr>
          <p:nvPr/>
        </p:nvSpPr>
        <p:spPr bwMode="gray">
          <a:xfrm>
            <a:off x="6804248" y="2852936"/>
            <a:ext cx="1260503" cy="1409169"/>
          </a:xfrm>
          <a:custGeom>
            <a:avLst/>
            <a:gdLst>
              <a:gd name="T0" fmla="*/ 432 w 522"/>
              <a:gd name="T1" fmla="*/ 2 h 594"/>
              <a:gd name="T2" fmla="*/ 388 w 522"/>
              <a:gd name="T3" fmla="*/ 42 h 594"/>
              <a:gd name="T4" fmla="*/ 344 w 522"/>
              <a:gd name="T5" fmla="*/ 32 h 594"/>
              <a:gd name="T6" fmla="*/ 302 w 522"/>
              <a:gd name="T7" fmla="*/ 36 h 594"/>
              <a:gd name="T8" fmla="*/ 230 w 522"/>
              <a:gd name="T9" fmla="*/ 40 h 594"/>
              <a:gd name="T10" fmla="*/ 178 w 522"/>
              <a:gd name="T11" fmla="*/ 90 h 594"/>
              <a:gd name="T12" fmla="*/ 156 w 522"/>
              <a:gd name="T13" fmla="*/ 138 h 594"/>
              <a:gd name="T14" fmla="*/ 128 w 522"/>
              <a:gd name="T15" fmla="*/ 118 h 594"/>
              <a:gd name="T16" fmla="*/ 102 w 522"/>
              <a:gd name="T17" fmla="*/ 126 h 594"/>
              <a:gd name="T18" fmla="*/ 14 w 522"/>
              <a:gd name="T19" fmla="*/ 188 h 594"/>
              <a:gd name="T20" fmla="*/ 12 w 522"/>
              <a:gd name="T21" fmla="*/ 226 h 594"/>
              <a:gd name="T22" fmla="*/ 10 w 522"/>
              <a:gd name="T23" fmla="*/ 288 h 594"/>
              <a:gd name="T24" fmla="*/ 12 w 522"/>
              <a:gd name="T25" fmla="*/ 330 h 594"/>
              <a:gd name="T26" fmla="*/ 64 w 522"/>
              <a:gd name="T27" fmla="*/ 344 h 594"/>
              <a:gd name="T28" fmla="*/ 48 w 522"/>
              <a:gd name="T29" fmla="*/ 366 h 594"/>
              <a:gd name="T30" fmla="*/ 22 w 522"/>
              <a:gd name="T31" fmla="*/ 418 h 594"/>
              <a:gd name="T32" fmla="*/ 18 w 522"/>
              <a:gd name="T33" fmla="*/ 442 h 594"/>
              <a:gd name="T34" fmla="*/ 8 w 522"/>
              <a:gd name="T35" fmla="*/ 474 h 594"/>
              <a:gd name="T36" fmla="*/ 46 w 522"/>
              <a:gd name="T37" fmla="*/ 492 h 594"/>
              <a:gd name="T38" fmla="*/ 92 w 522"/>
              <a:gd name="T39" fmla="*/ 506 h 594"/>
              <a:gd name="T40" fmla="*/ 108 w 522"/>
              <a:gd name="T41" fmla="*/ 558 h 594"/>
              <a:gd name="T42" fmla="*/ 162 w 522"/>
              <a:gd name="T43" fmla="*/ 566 h 594"/>
              <a:gd name="T44" fmla="*/ 166 w 522"/>
              <a:gd name="T45" fmla="*/ 534 h 594"/>
              <a:gd name="T46" fmla="*/ 158 w 522"/>
              <a:gd name="T47" fmla="*/ 474 h 594"/>
              <a:gd name="T48" fmla="*/ 204 w 522"/>
              <a:gd name="T49" fmla="*/ 444 h 594"/>
              <a:gd name="T50" fmla="*/ 260 w 522"/>
              <a:gd name="T51" fmla="*/ 424 h 594"/>
              <a:gd name="T52" fmla="*/ 274 w 522"/>
              <a:gd name="T53" fmla="*/ 458 h 594"/>
              <a:gd name="T54" fmla="*/ 254 w 522"/>
              <a:gd name="T55" fmla="*/ 506 h 594"/>
              <a:gd name="T56" fmla="*/ 226 w 522"/>
              <a:gd name="T57" fmla="*/ 542 h 594"/>
              <a:gd name="T58" fmla="*/ 210 w 522"/>
              <a:gd name="T59" fmla="*/ 560 h 594"/>
              <a:gd name="T60" fmla="*/ 270 w 522"/>
              <a:gd name="T61" fmla="*/ 588 h 594"/>
              <a:gd name="T62" fmla="*/ 306 w 522"/>
              <a:gd name="T63" fmla="*/ 582 h 594"/>
              <a:gd name="T64" fmla="*/ 358 w 522"/>
              <a:gd name="T65" fmla="*/ 558 h 594"/>
              <a:gd name="T66" fmla="*/ 408 w 522"/>
              <a:gd name="T67" fmla="*/ 528 h 594"/>
              <a:gd name="T68" fmla="*/ 448 w 522"/>
              <a:gd name="T69" fmla="*/ 558 h 594"/>
              <a:gd name="T70" fmla="*/ 490 w 522"/>
              <a:gd name="T71" fmla="*/ 564 h 594"/>
              <a:gd name="T72" fmla="*/ 504 w 522"/>
              <a:gd name="T73" fmla="*/ 488 h 594"/>
              <a:gd name="T74" fmla="*/ 516 w 522"/>
              <a:gd name="T75" fmla="*/ 446 h 594"/>
              <a:gd name="T76" fmla="*/ 520 w 522"/>
              <a:gd name="T77" fmla="*/ 398 h 594"/>
              <a:gd name="T78" fmla="*/ 484 w 522"/>
              <a:gd name="T79" fmla="*/ 416 h 594"/>
              <a:gd name="T80" fmla="*/ 474 w 522"/>
              <a:gd name="T81" fmla="*/ 392 h 594"/>
              <a:gd name="T82" fmla="*/ 464 w 522"/>
              <a:gd name="T83" fmla="*/ 356 h 594"/>
              <a:gd name="T84" fmla="*/ 478 w 522"/>
              <a:gd name="T85" fmla="*/ 266 h 594"/>
              <a:gd name="T86" fmla="*/ 492 w 522"/>
              <a:gd name="T87" fmla="*/ 168 h 594"/>
              <a:gd name="T88" fmla="*/ 474 w 522"/>
              <a:gd name="T89" fmla="*/ 106 h 594"/>
              <a:gd name="T90" fmla="*/ 474 w 522"/>
              <a:gd name="T91" fmla="*/ 34 h 594"/>
              <a:gd name="T92" fmla="*/ 448 w 522"/>
              <a:gd name="T93" fmla="*/ 0 h 59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22"/>
              <a:gd name="T142" fmla="*/ 0 h 594"/>
              <a:gd name="T143" fmla="*/ 522 w 522"/>
              <a:gd name="T144" fmla="*/ 594 h 59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22" h="594">
                <a:moveTo>
                  <a:pt x="448" y="0"/>
                </a:moveTo>
                <a:lnTo>
                  <a:pt x="432" y="2"/>
                </a:lnTo>
                <a:lnTo>
                  <a:pt x="408" y="28"/>
                </a:lnTo>
                <a:lnTo>
                  <a:pt x="388" y="42"/>
                </a:lnTo>
                <a:lnTo>
                  <a:pt x="366" y="34"/>
                </a:lnTo>
                <a:lnTo>
                  <a:pt x="344" y="32"/>
                </a:lnTo>
                <a:lnTo>
                  <a:pt x="314" y="44"/>
                </a:lnTo>
                <a:lnTo>
                  <a:pt x="302" y="36"/>
                </a:lnTo>
                <a:lnTo>
                  <a:pt x="274" y="36"/>
                </a:lnTo>
                <a:lnTo>
                  <a:pt x="230" y="40"/>
                </a:lnTo>
                <a:lnTo>
                  <a:pt x="220" y="40"/>
                </a:lnTo>
                <a:lnTo>
                  <a:pt x="178" y="90"/>
                </a:lnTo>
                <a:lnTo>
                  <a:pt x="178" y="122"/>
                </a:lnTo>
                <a:lnTo>
                  <a:pt x="156" y="138"/>
                </a:lnTo>
                <a:lnTo>
                  <a:pt x="132" y="132"/>
                </a:lnTo>
                <a:lnTo>
                  <a:pt x="128" y="118"/>
                </a:lnTo>
                <a:lnTo>
                  <a:pt x="114" y="110"/>
                </a:lnTo>
                <a:lnTo>
                  <a:pt x="102" y="126"/>
                </a:lnTo>
                <a:lnTo>
                  <a:pt x="64" y="146"/>
                </a:lnTo>
                <a:lnTo>
                  <a:pt x="14" y="188"/>
                </a:lnTo>
                <a:lnTo>
                  <a:pt x="0" y="214"/>
                </a:lnTo>
                <a:lnTo>
                  <a:pt x="12" y="226"/>
                </a:lnTo>
                <a:lnTo>
                  <a:pt x="18" y="258"/>
                </a:lnTo>
                <a:lnTo>
                  <a:pt x="10" y="288"/>
                </a:lnTo>
                <a:lnTo>
                  <a:pt x="0" y="310"/>
                </a:lnTo>
                <a:lnTo>
                  <a:pt x="12" y="330"/>
                </a:lnTo>
                <a:lnTo>
                  <a:pt x="42" y="334"/>
                </a:lnTo>
                <a:lnTo>
                  <a:pt x="64" y="344"/>
                </a:lnTo>
                <a:lnTo>
                  <a:pt x="60" y="362"/>
                </a:lnTo>
                <a:lnTo>
                  <a:pt x="48" y="366"/>
                </a:lnTo>
                <a:lnTo>
                  <a:pt x="36" y="386"/>
                </a:lnTo>
                <a:lnTo>
                  <a:pt x="22" y="418"/>
                </a:lnTo>
                <a:lnTo>
                  <a:pt x="8" y="422"/>
                </a:lnTo>
                <a:lnTo>
                  <a:pt x="18" y="442"/>
                </a:lnTo>
                <a:lnTo>
                  <a:pt x="16" y="460"/>
                </a:lnTo>
                <a:lnTo>
                  <a:pt x="8" y="474"/>
                </a:lnTo>
                <a:lnTo>
                  <a:pt x="36" y="482"/>
                </a:lnTo>
                <a:lnTo>
                  <a:pt x="46" y="492"/>
                </a:lnTo>
                <a:lnTo>
                  <a:pt x="76" y="492"/>
                </a:lnTo>
                <a:lnTo>
                  <a:pt x="92" y="506"/>
                </a:lnTo>
                <a:lnTo>
                  <a:pt x="108" y="530"/>
                </a:lnTo>
                <a:lnTo>
                  <a:pt x="108" y="558"/>
                </a:lnTo>
                <a:lnTo>
                  <a:pt x="126" y="568"/>
                </a:lnTo>
                <a:lnTo>
                  <a:pt x="162" y="566"/>
                </a:lnTo>
                <a:lnTo>
                  <a:pt x="156" y="548"/>
                </a:lnTo>
                <a:lnTo>
                  <a:pt x="166" y="534"/>
                </a:lnTo>
                <a:lnTo>
                  <a:pt x="168" y="486"/>
                </a:lnTo>
                <a:lnTo>
                  <a:pt x="158" y="474"/>
                </a:lnTo>
                <a:lnTo>
                  <a:pt x="178" y="448"/>
                </a:lnTo>
                <a:lnTo>
                  <a:pt x="204" y="444"/>
                </a:lnTo>
                <a:lnTo>
                  <a:pt x="220" y="424"/>
                </a:lnTo>
                <a:lnTo>
                  <a:pt x="260" y="424"/>
                </a:lnTo>
                <a:lnTo>
                  <a:pt x="274" y="438"/>
                </a:lnTo>
                <a:lnTo>
                  <a:pt x="274" y="458"/>
                </a:lnTo>
                <a:lnTo>
                  <a:pt x="280" y="474"/>
                </a:lnTo>
                <a:lnTo>
                  <a:pt x="254" y="506"/>
                </a:lnTo>
                <a:lnTo>
                  <a:pt x="248" y="528"/>
                </a:lnTo>
                <a:lnTo>
                  <a:pt x="226" y="542"/>
                </a:lnTo>
                <a:lnTo>
                  <a:pt x="214" y="542"/>
                </a:lnTo>
                <a:lnTo>
                  <a:pt x="210" y="560"/>
                </a:lnTo>
                <a:lnTo>
                  <a:pt x="232" y="582"/>
                </a:lnTo>
                <a:lnTo>
                  <a:pt x="270" y="588"/>
                </a:lnTo>
                <a:lnTo>
                  <a:pt x="292" y="594"/>
                </a:lnTo>
                <a:lnTo>
                  <a:pt x="306" y="582"/>
                </a:lnTo>
                <a:lnTo>
                  <a:pt x="330" y="556"/>
                </a:lnTo>
                <a:lnTo>
                  <a:pt x="358" y="558"/>
                </a:lnTo>
                <a:lnTo>
                  <a:pt x="378" y="540"/>
                </a:lnTo>
                <a:lnTo>
                  <a:pt x="408" y="528"/>
                </a:lnTo>
                <a:lnTo>
                  <a:pt x="428" y="542"/>
                </a:lnTo>
                <a:lnTo>
                  <a:pt x="448" y="558"/>
                </a:lnTo>
                <a:lnTo>
                  <a:pt x="470" y="542"/>
                </a:lnTo>
                <a:lnTo>
                  <a:pt x="490" y="564"/>
                </a:lnTo>
                <a:lnTo>
                  <a:pt x="498" y="544"/>
                </a:lnTo>
                <a:lnTo>
                  <a:pt x="504" y="488"/>
                </a:lnTo>
                <a:lnTo>
                  <a:pt x="514" y="480"/>
                </a:lnTo>
                <a:lnTo>
                  <a:pt x="516" y="446"/>
                </a:lnTo>
                <a:lnTo>
                  <a:pt x="522" y="434"/>
                </a:lnTo>
                <a:lnTo>
                  <a:pt x="520" y="398"/>
                </a:lnTo>
                <a:lnTo>
                  <a:pt x="510" y="390"/>
                </a:lnTo>
                <a:lnTo>
                  <a:pt x="484" y="416"/>
                </a:lnTo>
                <a:lnTo>
                  <a:pt x="466" y="416"/>
                </a:lnTo>
                <a:lnTo>
                  <a:pt x="474" y="392"/>
                </a:lnTo>
                <a:lnTo>
                  <a:pt x="474" y="372"/>
                </a:lnTo>
                <a:lnTo>
                  <a:pt x="464" y="356"/>
                </a:lnTo>
                <a:lnTo>
                  <a:pt x="464" y="290"/>
                </a:lnTo>
                <a:lnTo>
                  <a:pt x="478" y="266"/>
                </a:lnTo>
                <a:lnTo>
                  <a:pt x="474" y="184"/>
                </a:lnTo>
                <a:lnTo>
                  <a:pt x="492" y="168"/>
                </a:lnTo>
                <a:lnTo>
                  <a:pt x="486" y="124"/>
                </a:lnTo>
                <a:lnTo>
                  <a:pt x="474" y="106"/>
                </a:lnTo>
                <a:lnTo>
                  <a:pt x="466" y="60"/>
                </a:lnTo>
                <a:lnTo>
                  <a:pt x="474" y="34"/>
                </a:lnTo>
                <a:lnTo>
                  <a:pt x="456" y="12"/>
                </a:lnTo>
                <a:lnTo>
                  <a:pt x="448" y="0"/>
                </a:lnTo>
                <a:close/>
              </a:path>
            </a:pathLst>
          </a:custGeom>
          <a:solidFill>
            <a:srgbClr val="FFCC99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81" name="Freeform 56"/>
          <p:cNvSpPr>
            <a:spLocks/>
          </p:cNvSpPr>
          <p:nvPr/>
        </p:nvSpPr>
        <p:spPr bwMode="gray">
          <a:xfrm>
            <a:off x="5765902" y="3730701"/>
            <a:ext cx="1081811" cy="763893"/>
          </a:xfrm>
          <a:custGeom>
            <a:avLst/>
            <a:gdLst>
              <a:gd name="T0" fmla="*/ 66 w 448"/>
              <a:gd name="T1" fmla="*/ 60 h 322"/>
              <a:gd name="T2" fmla="*/ 30 w 448"/>
              <a:gd name="T3" fmla="*/ 64 h 322"/>
              <a:gd name="T4" fmla="*/ 32 w 448"/>
              <a:gd name="T5" fmla="*/ 80 h 322"/>
              <a:gd name="T6" fmla="*/ 54 w 448"/>
              <a:gd name="T7" fmla="*/ 92 h 322"/>
              <a:gd name="T8" fmla="*/ 60 w 448"/>
              <a:gd name="T9" fmla="*/ 130 h 322"/>
              <a:gd name="T10" fmla="*/ 52 w 448"/>
              <a:gd name="T11" fmla="*/ 162 h 322"/>
              <a:gd name="T12" fmla="*/ 26 w 448"/>
              <a:gd name="T13" fmla="*/ 178 h 322"/>
              <a:gd name="T14" fmla="*/ 12 w 448"/>
              <a:gd name="T15" fmla="*/ 190 h 322"/>
              <a:gd name="T16" fmla="*/ 14 w 448"/>
              <a:gd name="T17" fmla="*/ 226 h 322"/>
              <a:gd name="T18" fmla="*/ 0 w 448"/>
              <a:gd name="T19" fmla="*/ 242 h 322"/>
              <a:gd name="T20" fmla="*/ 0 w 448"/>
              <a:gd name="T21" fmla="*/ 270 h 322"/>
              <a:gd name="T22" fmla="*/ 24 w 448"/>
              <a:gd name="T23" fmla="*/ 292 h 322"/>
              <a:gd name="T24" fmla="*/ 32 w 448"/>
              <a:gd name="T25" fmla="*/ 314 h 322"/>
              <a:gd name="T26" fmla="*/ 54 w 448"/>
              <a:gd name="T27" fmla="*/ 310 h 322"/>
              <a:gd name="T28" fmla="*/ 88 w 448"/>
              <a:gd name="T29" fmla="*/ 292 h 322"/>
              <a:gd name="T30" fmla="*/ 114 w 448"/>
              <a:gd name="T31" fmla="*/ 260 h 322"/>
              <a:gd name="T32" fmla="*/ 130 w 448"/>
              <a:gd name="T33" fmla="*/ 256 h 322"/>
              <a:gd name="T34" fmla="*/ 152 w 448"/>
              <a:gd name="T35" fmla="*/ 276 h 322"/>
              <a:gd name="T36" fmla="*/ 176 w 448"/>
              <a:gd name="T37" fmla="*/ 286 h 322"/>
              <a:gd name="T38" fmla="*/ 190 w 448"/>
              <a:gd name="T39" fmla="*/ 302 h 322"/>
              <a:gd name="T40" fmla="*/ 194 w 448"/>
              <a:gd name="T41" fmla="*/ 322 h 322"/>
              <a:gd name="T42" fmla="*/ 228 w 448"/>
              <a:gd name="T43" fmla="*/ 320 h 322"/>
              <a:gd name="T44" fmla="*/ 254 w 448"/>
              <a:gd name="T45" fmla="*/ 310 h 322"/>
              <a:gd name="T46" fmla="*/ 276 w 448"/>
              <a:gd name="T47" fmla="*/ 320 h 322"/>
              <a:gd name="T48" fmla="*/ 300 w 448"/>
              <a:gd name="T49" fmla="*/ 318 h 322"/>
              <a:gd name="T50" fmla="*/ 314 w 448"/>
              <a:gd name="T51" fmla="*/ 302 h 322"/>
              <a:gd name="T52" fmla="*/ 338 w 448"/>
              <a:gd name="T53" fmla="*/ 304 h 322"/>
              <a:gd name="T54" fmla="*/ 352 w 448"/>
              <a:gd name="T55" fmla="*/ 316 h 322"/>
              <a:gd name="T56" fmla="*/ 374 w 448"/>
              <a:gd name="T57" fmla="*/ 288 h 322"/>
              <a:gd name="T58" fmla="*/ 376 w 448"/>
              <a:gd name="T59" fmla="*/ 252 h 322"/>
              <a:gd name="T60" fmla="*/ 358 w 448"/>
              <a:gd name="T61" fmla="*/ 232 h 322"/>
              <a:gd name="T62" fmla="*/ 360 w 448"/>
              <a:gd name="T63" fmla="*/ 200 h 322"/>
              <a:gd name="T64" fmla="*/ 370 w 448"/>
              <a:gd name="T65" fmla="*/ 186 h 322"/>
              <a:gd name="T66" fmla="*/ 378 w 448"/>
              <a:gd name="T67" fmla="*/ 142 h 322"/>
              <a:gd name="T68" fmla="*/ 406 w 448"/>
              <a:gd name="T69" fmla="*/ 128 h 322"/>
              <a:gd name="T70" fmla="*/ 426 w 448"/>
              <a:gd name="T71" fmla="*/ 108 h 322"/>
              <a:gd name="T72" fmla="*/ 438 w 448"/>
              <a:gd name="T73" fmla="*/ 104 h 322"/>
              <a:gd name="T74" fmla="*/ 446 w 448"/>
              <a:gd name="T75" fmla="*/ 90 h 322"/>
              <a:gd name="T76" fmla="*/ 448 w 448"/>
              <a:gd name="T77" fmla="*/ 72 h 322"/>
              <a:gd name="T78" fmla="*/ 438 w 448"/>
              <a:gd name="T79" fmla="*/ 52 h 322"/>
              <a:gd name="T80" fmla="*/ 422 w 448"/>
              <a:gd name="T81" fmla="*/ 56 h 322"/>
              <a:gd name="T82" fmla="*/ 394 w 448"/>
              <a:gd name="T83" fmla="*/ 52 h 322"/>
              <a:gd name="T84" fmla="*/ 376 w 448"/>
              <a:gd name="T85" fmla="*/ 44 h 322"/>
              <a:gd name="T86" fmla="*/ 368 w 448"/>
              <a:gd name="T87" fmla="*/ 40 h 322"/>
              <a:gd name="T88" fmla="*/ 366 w 448"/>
              <a:gd name="T89" fmla="*/ 54 h 322"/>
              <a:gd name="T90" fmla="*/ 340 w 448"/>
              <a:gd name="T91" fmla="*/ 68 h 322"/>
              <a:gd name="T92" fmla="*/ 314 w 448"/>
              <a:gd name="T93" fmla="*/ 68 h 322"/>
              <a:gd name="T94" fmla="*/ 294 w 448"/>
              <a:gd name="T95" fmla="*/ 46 h 322"/>
              <a:gd name="T96" fmla="*/ 276 w 448"/>
              <a:gd name="T97" fmla="*/ 20 h 322"/>
              <a:gd name="T98" fmla="*/ 242 w 448"/>
              <a:gd name="T99" fmla="*/ 22 h 322"/>
              <a:gd name="T100" fmla="*/ 224 w 448"/>
              <a:gd name="T101" fmla="*/ 36 h 322"/>
              <a:gd name="T102" fmla="*/ 208 w 448"/>
              <a:gd name="T103" fmla="*/ 46 h 322"/>
              <a:gd name="T104" fmla="*/ 190 w 448"/>
              <a:gd name="T105" fmla="*/ 34 h 322"/>
              <a:gd name="T106" fmla="*/ 192 w 448"/>
              <a:gd name="T107" fmla="*/ 10 h 322"/>
              <a:gd name="T108" fmla="*/ 176 w 448"/>
              <a:gd name="T109" fmla="*/ 0 h 322"/>
              <a:gd name="T110" fmla="*/ 148 w 448"/>
              <a:gd name="T111" fmla="*/ 2 h 322"/>
              <a:gd name="T112" fmla="*/ 140 w 448"/>
              <a:gd name="T113" fmla="*/ 14 h 322"/>
              <a:gd name="T114" fmla="*/ 140 w 448"/>
              <a:gd name="T115" fmla="*/ 32 h 322"/>
              <a:gd name="T116" fmla="*/ 114 w 448"/>
              <a:gd name="T117" fmla="*/ 52 h 322"/>
              <a:gd name="T118" fmla="*/ 90 w 448"/>
              <a:gd name="T119" fmla="*/ 64 h 322"/>
              <a:gd name="T120" fmla="*/ 66 w 448"/>
              <a:gd name="T121" fmla="*/ 60 h 32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48"/>
              <a:gd name="T184" fmla="*/ 0 h 322"/>
              <a:gd name="T185" fmla="*/ 448 w 448"/>
              <a:gd name="T186" fmla="*/ 322 h 32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48" h="322">
                <a:moveTo>
                  <a:pt x="66" y="60"/>
                </a:moveTo>
                <a:lnTo>
                  <a:pt x="30" y="64"/>
                </a:lnTo>
                <a:lnTo>
                  <a:pt x="32" y="80"/>
                </a:lnTo>
                <a:lnTo>
                  <a:pt x="54" y="92"/>
                </a:lnTo>
                <a:lnTo>
                  <a:pt x="60" y="130"/>
                </a:lnTo>
                <a:lnTo>
                  <a:pt x="52" y="162"/>
                </a:lnTo>
                <a:lnTo>
                  <a:pt x="26" y="178"/>
                </a:lnTo>
                <a:lnTo>
                  <a:pt x="12" y="190"/>
                </a:lnTo>
                <a:lnTo>
                  <a:pt x="14" y="226"/>
                </a:lnTo>
                <a:lnTo>
                  <a:pt x="0" y="242"/>
                </a:lnTo>
                <a:lnTo>
                  <a:pt x="0" y="270"/>
                </a:lnTo>
                <a:lnTo>
                  <a:pt x="24" y="292"/>
                </a:lnTo>
                <a:lnTo>
                  <a:pt x="32" y="314"/>
                </a:lnTo>
                <a:lnTo>
                  <a:pt x="54" y="310"/>
                </a:lnTo>
                <a:lnTo>
                  <a:pt x="88" y="292"/>
                </a:lnTo>
                <a:lnTo>
                  <a:pt x="114" y="260"/>
                </a:lnTo>
                <a:lnTo>
                  <a:pt x="130" y="256"/>
                </a:lnTo>
                <a:lnTo>
                  <a:pt x="152" y="276"/>
                </a:lnTo>
                <a:lnTo>
                  <a:pt x="176" y="286"/>
                </a:lnTo>
                <a:lnTo>
                  <a:pt x="190" y="302"/>
                </a:lnTo>
                <a:lnTo>
                  <a:pt x="194" y="322"/>
                </a:lnTo>
                <a:lnTo>
                  <a:pt x="228" y="320"/>
                </a:lnTo>
                <a:lnTo>
                  <a:pt x="254" y="310"/>
                </a:lnTo>
                <a:lnTo>
                  <a:pt x="276" y="320"/>
                </a:lnTo>
                <a:lnTo>
                  <a:pt x="300" y="318"/>
                </a:lnTo>
                <a:lnTo>
                  <a:pt x="314" y="302"/>
                </a:lnTo>
                <a:lnTo>
                  <a:pt x="338" y="304"/>
                </a:lnTo>
                <a:lnTo>
                  <a:pt x="352" y="316"/>
                </a:lnTo>
                <a:lnTo>
                  <a:pt x="374" y="288"/>
                </a:lnTo>
                <a:lnTo>
                  <a:pt x="376" y="252"/>
                </a:lnTo>
                <a:lnTo>
                  <a:pt x="358" y="232"/>
                </a:lnTo>
                <a:lnTo>
                  <a:pt x="360" y="200"/>
                </a:lnTo>
                <a:lnTo>
                  <a:pt x="370" y="186"/>
                </a:lnTo>
                <a:lnTo>
                  <a:pt x="378" y="142"/>
                </a:lnTo>
                <a:lnTo>
                  <a:pt x="406" y="128"/>
                </a:lnTo>
                <a:lnTo>
                  <a:pt x="426" y="108"/>
                </a:lnTo>
                <a:lnTo>
                  <a:pt x="438" y="104"/>
                </a:lnTo>
                <a:lnTo>
                  <a:pt x="446" y="90"/>
                </a:lnTo>
                <a:lnTo>
                  <a:pt x="448" y="72"/>
                </a:lnTo>
                <a:lnTo>
                  <a:pt x="438" y="52"/>
                </a:lnTo>
                <a:lnTo>
                  <a:pt x="422" y="56"/>
                </a:lnTo>
                <a:lnTo>
                  <a:pt x="394" y="52"/>
                </a:lnTo>
                <a:lnTo>
                  <a:pt x="376" y="44"/>
                </a:lnTo>
                <a:lnTo>
                  <a:pt x="368" y="40"/>
                </a:lnTo>
                <a:lnTo>
                  <a:pt x="366" y="54"/>
                </a:lnTo>
                <a:lnTo>
                  <a:pt x="340" y="68"/>
                </a:lnTo>
                <a:lnTo>
                  <a:pt x="314" y="68"/>
                </a:lnTo>
                <a:lnTo>
                  <a:pt x="294" y="46"/>
                </a:lnTo>
                <a:lnTo>
                  <a:pt x="276" y="20"/>
                </a:lnTo>
                <a:lnTo>
                  <a:pt x="242" y="22"/>
                </a:lnTo>
                <a:lnTo>
                  <a:pt x="224" y="36"/>
                </a:lnTo>
                <a:lnTo>
                  <a:pt x="208" y="46"/>
                </a:lnTo>
                <a:lnTo>
                  <a:pt x="190" y="34"/>
                </a:lnTo>
                <a:lnTo>
                  <a:pt x="192" y="10"/>
                </a:lnTo>
                <a:lnTo>
                  <a:pt x="176" y="0"/>
                </a:lnTo>
                <a:lnTo>
                  <a:pt x="148" y="2"/>
                </a:lnTo>
                <a:lnTo>
                  <a:pt x="140" y="14"/>
                </a:lnTo>
                <a:lnTo>
                  <a:pt x="140" y="32"/>
                </a:lnTo>
                <a:lnTo>
                  <a:pt x="114" y="52"/>
                </a:lnTo>
                <a:lnTo>
                  <a:pt x="90" y="64"/>
                </a:lnTo>
                <a:lnTo>
                  <a:pt x="66" y="60"/>
                </a:lnTo>
                <a:close/>
              </a:path>
            </a:pathLst>
          </a:custGeom>
          <a:solidFill>
            <a:srgbClr val="FFCC99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82" name="Freeform 57"/>
          <p:cNvSpPr>
            <a:spLocks/>
          </p:cNvSpPr>
          <p:nvPr/>
        </p:nvSpPr>
        <p:spPr bwMode="gray">
          <a:xfrm>
            <a:off x="5765902" y="3730701"/>
            <a:ext cx="1081811" cy="763893"/>
          </a:xfrm>
          <a:custGeom>
            <a:avLst/>
            <a:gdLst>
              <a:gd name="T0" fmla="*/ 66 w 448"/>
              <a:gd name="T1" fmla="*/ 60 h 322"/>
              <a:gd name="T2" fmla="*/ 30 w 448"/>
              <a:gd name="T3" fmla="*/ 64 h 322"/>
              <a:gd name="T4" fmla="*/ 32 w 448"/>
              <a:gd name="T5" fmla="*/ 80 h 322"/>
              <a:gd name="T6" fmla="*/ 54 w 448"/>
              <a:gd name="T7" fmla="*/ 92 h 322"/>
              <a:gd name="T8" fmla="*/ 60 w 448"/>
              <a:gd name="T9" fmla="*/ 130 h 322"/>
              <a:gd name="T10" fmla="*/ 52 w 448"/>
              <a:gd name="T11" fmla="*/ 162 h 322"/>
              <a:gd name="T12" fmla="*/ 26 w 448"/>
              <a:gd name="T13" fmla="*/ 178 h 322"/>
              <a:gd name="T14" fmla="*/ 12 w 448"/>
              <a:gd name="T15" fmla="*/ 190 h 322"/>
              <a:gd name="T16" fmla="*/ 14 w 448"/>
              <a:gd name="T17" fmla="*/ 226 h 322"/>
              <a:gd name="T18" fmla="*/ 0 w 448"/>
              <a:gd name="T19" fmla="*/ 242 h 322"/>
              <a:gd name="T20" fmla="*/ 0 w 448"/>
              <a:gd name="T21" fmla="*/ 270 h 322"/>
              <a:gd name="T22" fmla="*/ 24 w 448"/>
              <a:gd name="T23" fmla="*/ 292 h 322"/>
              <a:gd name="T24" fmla="*/ 32 w 448"/>
              <a:gd name="T25" fmla="*/ 314 h 322"/>
              <a:gd name="T26" fmla="*/ 54 w 448"/>
              <a:gd name="T27" fmla="*/ 310 h 322"/>
              <a:gd name="T28" fmla="*/ 88 w 448"/>
              <a:gd name="T29" fmla="*/ 292 h 322"/>
              <a:gd name="T30" fmla="*/ 114 w 448"/>
              <a:gd name="T31" fmla="*/ 260 h 322"/>
              <a:gd name="T32" fmla="*/ 130 w 448"/>
              <a:gd name="T33" fmla="*/ 256 h 322"/>
              <a:gd name="T34" fmla="*/ 152 w 448"/>
              <a:gd name="T35" fmla="*/ 276 h 322"/>
              <a:gd name="T36" fmla="*/ 176 w 448"/>
              <a:gd name="T37" fmla="*/ 286 h 322"/>
              <a:gd name="T38" fmla="*/ 190 w 448"/>
              <a:gd name="T39" fmla="*/ 302 h 322"/>
              <a:gd name="T40" fmla="*/ 194 w 448"/>
              <a:gd name="T41" fmla="*/ 322 h 322"/>
              <a:gd name="T42" fmla="*/ 228 w 448"/>
              <a:gd name="T43" fmla="*/ 320 h 322"/>
              <a:gd name="T44" fmla="*/ 254 w 448"/>
              <a:gd name="T45" fmla="*/ 310 h 322"/>
              <a:gd name="T46" fmla="*/ 276 w 448"/>
              <a:gd name="T47" fmla="*/ 320 h 322"/>
              <a:gd name="T48" fmla="*/ 300 w 448"/>
              <a:gd name="T49" fmla="*/ 318 h 322"/>
              <a:gd name="T50" fmla="*/ 314 w 448"/>
              <a:gd name="T51" fmla="*/ 302 h 322"/>
              <a:gd name="T52" fmla="*/ 338 w 448"/>
              <a:gd name="T53" fmla="*/ 304 h 322"/>
              <a:gd name="T54" fmla="*/ 352 w 448"/>
              <a:gd name="T55" fmla="*/ 316 h 322"/>
              <a:gd name="T56" fmla="*/ 374 w 448"/>
              <a:gd name="T57" fmla="*/ 288 h 322"/>
              <a:gd name="T58" fmla="*/ 376 w 448"/>
              <a:gd name="T59" fmla="*/ 252 h 322"/>
              <a:gd name="T60" fmla="*/ 358 w 448"/>
              <a:gd name="T61" fmla="*/ 232 h 322"/>
              <a:gd name="T62" fmla="*/ 360 w 448"/>
              <a:gd name="T63" fmla="*/ 200 h 322"/>
              <a:gd name="T64" fmla="*/ 370 w 448"/>
              <a:gd name="T65" fmla="*/ 186 h 322"/>
              <a:gd name="T66" fmla="*/ 378 w 448"/>
              <a:gd name="T67" fmla="*/ 142 h 322"/>
              <a:gd name="T68" fmla="*/ 406 w 448"/>
              <a:gd name="T69" fmla="*/ 128 h 322"/>
              <a:gd name="T70" fmla="*/ 426 w 448"/>
              <a:gd name="T71" fmla="*/ 108 h 322"/>
              <a:gd name="T72" fmla="*/ 438 w 448"/>
              <a:gd name="T73" fmla="*/ 104 h 322"/>
              <a:gd name="T74" fmla="*/ 446 w 448"/>
              <a:gd name="T75" fmla="*/ 90 h 322"/>
              <a:gd name="T76" fmla="*/ 448 w 448"/>
              <a:gd name="T77" fmla="*/ 72 h 322"/>
              <a:gd name="T78" fmla="*/ 438 w 448"/>
              <a:gd name="T79" fmla="*/ 52 h 322"/>
              <a:gd name="T80" fmla="*/ 422 w 448"/>
              <a:gd name="T81" fmla="*/ 56 h 322"/>
              <a:gd name="T82" fmla="*/ 394 w 448"/>
              <a:gd name="T83" fmla="*/ 52 h 322"/>
              <a:gd name="T84" fmla="*/ 376 w 448"/>
              <a:gd name="T85" fmla="*/ 44 h 322"/>
              <a:gd name="T86" fmla="*/ 368 w 448"/>
              <a:gd name="T87" fmla="*/ 40 h 322"/>
              <a:gd name="T88" fmla="*/ 366 w 448"/>
              <a:gd name="T89" fmla="*/ 54 h 322"/>
              <a:gd name="T90" fmla="*/ 340 w 448"/>
              <a:gd name="T91" fmla="*/ 68 h 322"/>
              <a:gd name="T92" fmla="*/ 314 w 448"/>
              <a:gd name="T93" fmla="*/ 68 h 322"/>
              <a:gd name="T94" fmla="*/ 294 w 448"/>
              <a:gd name="T95" fmla="*/ 46 h 322"/>
              <a:gd name="T96" fmla="*/ 276 w 448"/>
              <a:gd name="T97" fmla="*/ 20 h 322"/>
              <a:gd name="T98" fmla="*/ 242 w 448"/>
              <a:gd name="T99" fmla="*/ 22 h 322"/>
              <a:gd name="T100" fmla="*/ 224 w 448"/>
              <a:gd name="T101" fmla="*/ 36 h 322"/>
              <a:gd name="T102" fmla="*/ 208 w 448"/>
              <a:gd name="T103" fmla="*/ 46 h 322"/>
              <a:gd name="T104" fmla="*/ 190 w 448"/>
              <a:gd name="T105" fmla="*/ 34 h 322"/>
              <a:gd name="T106" fmla="*/ 192 w 448"/>
              <a:gd name="T107" fmla="*/ 10 h 322"/>
              <a:gd name="T108" fmla="*/ 176 w 448"/>
              <a:gd name="T109" fmla="*/ 0 h 322"/>
              <a:gd name="T110" fmla="*/ 148 w 448"/>
              <a:gd name="T111" fmla="*/ 2 h 322"/>
              <a:gd name="T112" fmla="*/ 140 w 448"/>
              <a:gd name="T113" fmla="*/ 14 h 322"/>
              <a:gd name="T114" fmla="*/ 140 w 448"/>
              <a:gd name="T115" fmla="*/ 32 h 322"/>
              <a:gd name="T116" fmla="*/ 114 w 448"/>
              <a:gd name="T117" fmla="*/ 52 h 322"/>
              <a:gd name="T118" fmla="*/ 90 w 448"/>
              <a:gd name="T119" fmla="*/ 64 h 322"/>
              <a:gd name="T120" fmla="*/ 66 w 448"/>
              <a:gd name="T121" fmla="*/ 60 h 322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w 448"/>
              <a:gd name="T184" fmla="*/ 0 h 322"/>
              <a:gd name="T185" fmla="*/ 448 w 448"/>
              <a:gd name="T186" fmla="*/ 322 h 322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T183" t="T184" r="T185" b="T186"/>
            <a:pathLst>
              <a:path w="448" h="322">
                <a:moveTo>
                  <a:pt x="66" y="60"/>
                </a:moveTo>
                <a:lnTo>
                  <a:pt x="30" y="64"/>
                </a:lnTo>
                <a:lnTo>
                  <a:pt x="32" y="80"/>
                </a:lnTo>
                <a:lnTo>
                  <a:pt x="54" y="92"/>
                </a:lnTo>
                <a:lnTo>
                  <a:pt x="60" y="130"/>
                </a:lnTo>
                <a:lnTo>
                  <a:pt x="52" y="162"/>
                </a:lnTo>
                <a:lnTo>
                  <a:pt x="26" y="178"/>
                </a:lnTo>
                <a:lnTo>
                  <a:pt x="12" y="190"/>
                </a:lnTo>
                <a:lnTo>
                  <a:pt x="14" y="226"/>
                </a:lnTo>
                <a:lnTo>
                  <a:pt x="0" y="242"/>
                </a:lnTo>
                <a:lnTo>
                  <a:pt x="0" y="270"/>
                </a:lnTo>
                <a:lnTo>
                  <a:pt x="24" y="292"/>
                </a:lnTo>
                <a:lnTo>
                  <a:pt x="32" y="314"/>
                </a:lnTo>
                <a:lnTo>
                  <a:pt x="54" y="310"/>
                </a:lnTo>
                <a:lnTo>
                  <a:pt x="88" y="292"/>
                </a:lnTo>
                <a:lnTo>
                  <a:pt x="114" y="260"/>
                </a:lnTo>
                <a:lnTo>
                  <a:pt x="130" y="256"/>
                </a:lnTo>
                <a:lnTo>
                  <a:pt x="152" y="276"/>
                </a:lnTo>
                <a:lnTo>
                  <a:pt x="176" y="286"/>
                </a:lnTo>
                <a:lnTo>
                  <a:pt x="190" y="302"/>
                </a:lnTo>
                <a:lnTo>
                  <a:pt x="194" y="322"/>
                </a:lnTo>
                <a:lnTo>
                  <a:pt x="228" y="320"/>
                </a:lnTo>
                <a:lnTo>
                  <a:pt x="254" y="310"/>
                </a:lnTo>
                <a:lnTo>
                  <a:pt x="276" y="320"/>
                </a:lnTo>
                <a:lnTo>
                  <a:pt x="300" y="318"/>
                </a:lnTo>
                <a:lnTo>
                  <a:pt x="314" y="302"/>
                </a:lnTo>
                <a:lnTo>
                  <a:pt x="338" y="304"/>
                </a:lnTo>
                <a:lnTo>
                  <a:pt x="352" y="316"/>
                </a:lnTo>
                <a:lnTo>
                  <a:pt x="374" y="288"/>
                </a:lnTo>
                <a:lnTo>
                  <a:pt x="376" y="252"/>
                </a:lnTo>
                <a:lnTo>
                  <a:pt x="358" y="232"/>
                </a:lnTo>
                <a:lnTo>
                  <a:pt x="360" y="200"/>
                </a:lnTo>
                <a:lnTo>
                  <a:pt x="370" y="186"/>
                </a:lnTo>
                <a:lnTo>
                  <a:pt x="378" y="142"/>
                </a:lnTo>
                <a:lnTo>
                  <a:pt x="406" y="128"/>
                </a:lnTo>
                <a:lnTo>
                  <a:pt x="426" y="108"/>
                </a:lnTo>
                <a:lnTo>
                  <a:pt x="438" y="104"/>
                </a:lnTo>
                <a:lnTo>
                  <a:pt x="446" y="90"/>
                </a:lnTo>
                <a:lnTo>
                  <a:pt x="448" y="72"/>
                </a:lnTo>
                <a:lnTo>
                  <a:pt x="438" y="52"/>
                </a:lnTo>
                <a:lnTo>
                  <a:pt x="422" y="56"/>
                </a:lnTo>
                <a:lnTo>
                  <a:pt x="394" y="52"/>
                </a:lnTo>
                <a:lnTo>
                  <a:pt x="376" y="44"/>
                </a:lnTo>
                <a:lnTo>
                  <a:pt x="368" y="40"/>
                </a:lnTo>
                <a:lnTo>
                  <a:pt x="366" y="54"/>
                </a:lnTo>
                <a:lnTo>
                  <a:pt x="340" y="68"/>
                </a:lnTo>
                <a:lnTo>
                  <a:pt x="314" y="68"/>
                </a:lnTo>
                <a:lnTo>
                  <a:pt x="294" y="46"/>
                </a:lnTo>
                <a:lnTo>
                  <a:pt x="276" y="20"/>
                </a:lnTo>
                <a:lnTo>
                  <a:pt x="242" y="22"/>
                </a:lnTo>
                <a:lnTo>
                  <a:pt x="224" y="36"/>
                </a:lnTo>
                <a:lnTo>
                  <a:pt x="208" y="46"/>
                </a:lnTo>
                <a:lnTo>
                  <a:pt x="190" y="34"/>
                </a:lnTo>
                <a:lnTo>
                  <a:pt x="192" y="10"/>
                </a:lnTo>
                <a:lnTo>
                  <a:pt x="176" y="0"/>
                </a:lnTo>
                <a:lnTo>
                  <a:pt x="148" y="2"/>
                </a:lnTo>
                <a:lnTo>
                  <a:pt x="140" y="14"/>
                </a:lnTo>
                <a:lnTo>
                  <a:pt x="140" y="32"/>
                </a:lnTo>
                <a:lnTo>
                  <a:pt x="114" y="52"/>
                </a:lnTo>
                <a:lnTo>
                  <a:pt x="90" y="64"/>
                </a:lnTo>
                <a:lnTo>
                  <a:pt x="66" y="60"/>
                </a:lnTo>
              </a:path>
            </a:pathLst>
          </a:custGeom>
          <a:solidFill>
            <a:schemeClr val="tx2">
              <a:lumMod val="60000"/>
              <a:lumOff val="40000"/>
            </a:schemeClr>
          </a:solidFill>
          <a:ln w="12700">
            <a:noFill/>
            <a:round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txBody>
          <a:bodyPr/>
          <a:lstStyle/>
          <a:p>
            <a:endParaRPr lang="ko-KR" altLang="en-US" sz="3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83" name="Freeform 58"/>
          <p:cNvSpPr>
            <a:spLocks/>
          </p:cNvSpPr>
          <p:nvPr/>
        </p:nvSpPr>
        <p:spPr bwMode="gray">
          <a:xfrm>
            <a:off x="6615897" y="3977424"/>
            <a:ext cx="1178401" cy="1072297"/>
          </a:xfrm>
          <a:custGeom>
            <a:avLst/>
            <a:gdLst>
              <a:gd name="T0" fmla="*/ 22 w 488"/>
              <a:gd name="T1" fmla="*/ 184 h 452"/>
              <a:gd name="T2" fmla="*/ 6 w 488"/>
              <a:gd name="T3" fmla="*/ 128 h 452"/>
              <a:gd name="T4" fmla="*/ 18 w 488"/>
              <a:gd name="T5" fmla="*/ 82 h 452"/>
              <a:gd name="T6" fmla="*/ 56 w 488"/>
              <a:gd name="T7" fmla="*/ 24 h 452"/>
              <a:gd name="T8" fmla="*/ 88 w 488"/>
              <a:gd name="T9" fmla="*/ 0 h 452"/>
              <a:gd name="T10" fmla="*/ 124 w 488"/>
              <a:gd name="T11" fmla="*/ 18 h 452"/>
              <a:gd name="T12" fmla="*/ 172 w 488"/>
              <a:gd name="T13" fmla="*/ 32 h 452"/>
              <a:gd name="T14" fmla="*/ 186 w 488"/>
              <a:gd name="T15" fmla="*/ 84 h 452"/>
              <a:gd name="T16" fmla="*/ 240 w 488"/>
              <a:gd name="T17" fmla="*/ 92 h 452"/>
              <a:gd name="T18" fmla="*/ 268 w 488"/>
              <a:gd name="T19" fmla="*/ 86 h 452"/>
              <a:gd name="T20" fmla="*/ 310 w 488"/>
              <a:gd name="T21" fmla="*/ 108 h 452"/>
              <a:gd name="T22" fmla="*/ 370 w 488"/>
              <a:gd name="T23" fmla="*/ 120 h 452"/>
              <a:gd name="T24" fmla="*/ 436 w 488"/>
              <a:gd name="T25" fmla="*/ 84 h 452"/>
              <a:gd name="T26" fmla="*/ 424 w 488"/>
              <a:gd name="T27" fmla="*/ 120 h 452"/>
              <a:gd name="T28" fmla="*/ 450 w 488"/>
              <a:gd name="T29" fmla="*/ 144 h 452"/>
              <a:gd name="T30" fmla="*/ 488 w 488"/>
              <a:gd name="T31" fmla="*/ 164 h 452"/>
              <a:gd name="T32" fmla="*/ 462 w 488"/>
              <a:gd name="T33" fmla="*/ 194 h 452"/>
              <a:gd name="T34" fmla="*/ 382 w 488"/>
              <a:gd name="T35" fmla="*/ 254 h 452"/>
              <a:gd name="T36" fmla="*/ 364 w 488"/>
              <a:gd name="T37" fmla="*/ 286 h 452"/>
              <a:gd name="T38" fmla="*/ 310 w 488"/>
              <a:gd name="T39" fmla="*/ 280 h 452"/>
              <a:gd name="T40" fmla="*/ 270 w 488"/>
              <a:gd name="T41" fmla="*/ 324 h 452"/>
              <a:gd name="T42" fmla="*/ 306 w 488"/>
              <a:gd name="T43" fmla="*/ 346 h 452"/>
              <a:gd name="T44" fmla="*/ 330 w 488"/>
              <a:gd name="T45" fmla="*/ 310 h 452"/>
              <a:gd name="T46" fmla="*/ 364 w 488"/>
              <a:gd name="T47" fmla="*/ 330 h 452"/>
              <a:gd name="T48" fmla="*/ 352 w 488"/>
              <a:gd name="T49" fmla="*/ 360 h 452"/>
              <a:gd name="T50" fmla="*/ 356 w 488"/>
              <a:gd name="T51" fmla="*/ 398 h 452"/>
              <a:gd name="T52" fmla="*/ 318 w 488"/>
              <a:gd name="T53" fmla="*/ 446 h 452"/>
              <a:gd name="T54" fmla="*/ 266 w 488"/>
              <a:gd name="T55" fmla="*/ 434 h 452"/>
              <a:gd name="T56" fmla="*/ 224 w 488"/>
              <a:gd name="T57" fmla="*/ 390 h 452"/>
              <a:gd name="T58" fmla="*/ 158 w 488"/>
              <a:gd name="T59" fmla="*/ 400 h 452"/>
              <a:gd name="T60" fmla="*/ 148 w 488"/>
              <a:gd name="T61" fmla="*/ 448 h 452"/>
              <a:gd name="T62" fmla="*/ 106 w 488"/>
              <a:gd name="T63" fmla="*/ 434 h 452"/>
              <a:gd name="T64" fmla="*/ 76 w 488"/>
              <a:gd name="T65" fmla="*/ 398 h 452"/>
              <a:gd name="T66" fmla="*/ 62 w 488"/>
              <a:gd name="T67" fmla="*/ 364 h 452"/>
              <a:gd name="T68" fmla="*/ 52 w 488"/>
              <a:gd name="T69" fmla="*/ 308 h 452"/>
              <a:gd name="T70" fmla="*/ 14 w 488"/>
              <a:gd name="T71" fmla="*/ 268 h 452"/>
              <a:gd name="T72" fmla="*/ 2 w 488"/>
              <a:gd name="T73" fmla="*/ 224 h 45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88"/>
              <a:gd name="T112" fmla="*/ 0 h 452"/>
              <a:gd name="T113" fmla="*/ 488 w 488"/>
              <a:gd name="T114" fmla="*/ 452 h 45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88" h="452">
                <a:moveTo>
                  <a:pt x="0" y="212"/>
                </a:moveTo>
                <a:lnTo>
                  <a:pt x="22" y="184"/>
                </a:lnTo>
                <a:lnTo>
                  <a:pt x="24" y="148"/>
                </a:lnTo>
                <a:lnTo>
                  <a:pt x="6" y="128"/>
                </a:lnTo>
                <a:lnTo>
                  <a:pt x="8" y="96"/>
                </a:lnTo>
                <a:lnTo>
                  <a:pt x="18" y="82"/>
                </a:lnTo>
                <a:lnTo>
                  <a:pt x="26" y="38"/>
                </a:lnTo>
                <a:lnTo>
                  <a:pt x="56" y="24"/>
                </a:lnTo>
                <a:lnTo>
                  <a:pt x="74" y="4"/>
                </a:lnTo>
                <a:lnTo>
                  <a:pt x="88" y="0"/>
                </a:lnTo>
                <a:lnTo>
                  <a:pt x="114" y="8"/>
                </a:lnTo>
                <a:lnTo>
                  <a:pt x="124" y="18"/>
                </a:lnTo>
                <a:lnTo>
                  <a:pt x="154" y="18"/>
                </a:lnTo>
                <a:lnTo>
                  <a:pt x="172" y="32"/>
                </a:lnTo>
                <a:lnTo>
                  <a:pt x="186" y="56"/>
                </a:lnTo>
                <a:lnTo>
                  <a:pt x="186" y="84"/>
                </a:lnTo>
                <a:lnTo>
                  <a:pt x="204" y="94"/>
                </a:lnTo>
                <a:lnTo>
                  <a:pt x="240" y="92"/>
                </a:lnTo>
                <a:lnTo>
                  <a:pt x="256" y="94"/>
                </a:lnTo>
                <a:lnTo>
                  <a:pt x="268" y="86"/>
                </a:lnTo>
                <a:lnTo>
                  <a:pt x="290" y="86"/>
                </a:lnTo>
                <a:lnTo>
                  <a:pt x="310" y="108"/>
                </a:lnTo>
                <a:lnTo>
                  <a:pt x="348" y="114"/>
                </a:lnTo>
                <a:lnTo>
                  <a:pt x="370" y="120"/>
                </a:lnTo>
                <a:lnTo>
                  <a:pt x="408" y="82"/>
                </a:lnTo>
                <a:lnTo>
                  <a:pt x="436" y="84"/>
                </a:lnTo>
                <a:lnTo>
                  <a:pt x="442" y="104"/>
                </a:lnTo>
                <a:lnTo>
                  <a:pt x="424" y="120"/>
                </a:lnTo>
                <a:lnTo>
                  <a:pt x="430" y="138"/>
                </a:lnTo>
                <a:lnTo>
                  <a:pt x="450" y="144"/>
                </a:lnTo>
                <a:lnTo>
                  <a:pt x="468" y="162"/>
                </a:lnTo>
                <a:lnTo>
                  <a:pt x="488" y="164"/>
                </a:lnTo>
                <a:lnTo>
                  <a:pt x="486" y="182"/>
                </a:lnTo>
                <a:lnTo>
                  <a:pt x="462" y="194"/>
                </a:lnTo>
                <a:lnTo>
                  <a:pt x="414" y="230"/>
                </a:lnTo>
                <a:lnTo>
                  <a:pt x="382" y="254"/>
                </a:lnTo>
                <a:lnTo>
                  <a:pt x="376" y="278"/>
                </a:lnTo>
                <a:lnTo>
                  <a:pt x="364" y="286"/>
                </a:lnTo>
                <a:lnTo>
                  <a:pt x="330" y="276"/>
                </a:lnTo>
                <a:lnTo>
                  <a:pt x="310" y="280"/>
                </a:lnTo>
                <a:lnTo>
                  <a:pt x="278" y="302"/>
                </a:lnTo>
                <a:lnTo>
                  <a:pt x="270" y="324"/>
                </a:lnTo>
                <a:lnTo>
                  <a:pt x="284" y="344"/>
                </a:lnTo>
                <a:lnTo>
                  <a:pt x="306" y="346"/>
                </a:lnTo>
                <a:lnTo>
                  <a:pt x="320" y="322"/>
                </a:lnTo>
                <a:lnTo>
                  <a:pt x="330" y="310"/>
                </a:lnTo>
                <a:lnTo>
                  <a:pt x="354" y="310"/>
                </a:lnTo>
                <a:lnTo>
                  <a:pt x="364" y="330"/>
                </a:lnTo>
                <a:lnTo>
                  <a:pt x="348" y="342"/>
                </a:lnTo>
                <a:lnTo>
                  <a:pt x="352" y="360"/>
                </a:lnTo>
                <a:lnTo>
                  <a:pt x="362" y="374"/>
                </a:lnTo>
                <a:lnTo>
                  <a:pt x="356" y="398"/>
                </a:lnTo>
                <a:lnTo>
                  <a:pt x="332" y="428"/>
                </a:lnTo>
                <a:lnTo>
                  <a:pt x="318" y="446"/>
                </a:lnTo>
                <a:lnTo>
                  <a:pt x="288" y="446"/>
                </a:lnTo>
                <a:lnTo>
                  <a:pt x="266" y="434"/>
                </a:lnTo>
                <a:lnTo>
                  <a:pt x="242" y="412"/>
                </a:lnTo>
                <a:lnTo>
                  <a:pt x="224" y="390"/>
                </a:lnTo>
                <a:lnTo>
                  <a:pt x="200" y="400"/>
                </a:lnTo>
                <a:lnTo>
                  <a:pt x="158" y="400"/>
                </a:lnTo>
                <a:lnTo>
                  <a:pt x="150" y="408"/>
                </a:lnTo>
                <a:lnTo>
                  <a:pt x="148" y="448"/>
                </a:lnTo>
                <a:lnTo>
                  <a:pt x="132" y="452"/>
                </a:lnTo>
                <a:lnTo>
                  <a:pt x="106" y="434"/>
                </a:lnTo>
                <a:lnTo>
                  <a:pt x="82" y="432"/>
                </a:lnTo>
                <a:lnTo>
                  <a:pt x="76" y="398"/>
                </a:lnTo>
                <a:lnTo>
                  <a:pt x="74" y="370"/>
                </a:lnTo>
                <a:lnTo>
                  <a:pt x="62" y="364"/>
                </a:lnTo>
                <a:lnTo>
                  <a:pt x="64" y="324"/>
                </a:lnTo>
                <a:lnTo>
                  <a:pt x="52" y="308"/>
                </a:lnTo>
                <a:lnTo>
                  <a:pt x="36" y="290"/>
                </a:lnTo>
                <a:lnTo>
                  <a:pt x="14" y="268"/>
                </a:lnTo>
                <a:lnTo>
                  <a:pt x="14" y="236"/>
                </a:lnTo>
                <a:lnTo>
                  <a:pt x="2" y="224"/>
                </a:lnTo>
                <a:lnTo>
                  <a:pt x="0" y="212"/>
                </a:lnTo>
                <a:close/>
              </a:path>
            </a:pathLst>
          </a:custGeom>
          <a:solidFill>
            <a:srgbClr val="FFCC99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84" name="Freeform 60"/>
          <p:cNvSpPr>
            <a:spLocks/>
          </p:cNvSpPr>
          <p:nvPr/>
        </p:nvSpPr>
        <p:spPr bwMode="gray">
          <a:xfrm>
            <a:off x="7180950" y="3858807"/>
            <a:ext cx="299430" cy="341617"/>
          </a:xfrm>
          <a:custGeom>
            <a:avLst/>
            <a:gdLst>
              <a:gd name="T0" fmla="*/ 8 w 124"/>
              <a:gd name="T1" fmla="*/ 144 h 144"/>
              <a:gd name="T2" fmla="*/ 0 w 124"/>
              <a:gd name="T3" fmla="*/ 124 h 144"/>
              <a:gd name="T4" fmla="*/ 12 w 124"/>
              <a:gd name="T5" fmla="*/ 110 h 144"/>
              <a:gd name="T6" fmla="*/ 12 w 124"/>
              <a:gd name="T7" fmla="*/ 62 h 144"/>
              <a:gd name="T8" fmla="*/ 2 w 124"/>
              <a:gd name="T9" fmla="*/ 50 h 144"/>
              <a:gd name="T10" fmla="*/ 22 w 124"/>
              <a:gd name="T11" fmla="*/ 26 h 144"/>
              <a:gd name="T12" fmla="*/ 48 w 124"/>
              <a:gd name="T13" fmla="*/ 20 h 144"/>
              <a:gd name="T14" fmla="*/ 66 w 124"/>
              <a:gd name="T15" fmla="*/ 0 h 144"/>
              <a:gd name="T16" fmla="*/ 104 w 124"/>
              <a:gd name="T17" fmla="*/ 0 h 144"/>
              <a:gd name="T18" fmla="*/ 120 w 124"/>
              <a:gd name="T19" fmla="*/ 16 h 144"/>
              <a:gd name="T20" fmla="*/ 118 w 124"/>
              <a:gd name="T21" fmla="*/ 34 h 144"/>
              <a:gd name="T22" fmla="*/ 124 w 124"/>
              <a:gd name="T23" fmla="*/ 50 h 144"/>
              <a:gd name="T24" fmla="*/ 98 w 124"/>
              <a:gd name="T25" fmla="*/ 82 h 144"/>
              <a:gd name="T26" fmla="*/ 92 w 124"/>
              <a:gd name="T27" fmla="*/ 104 h 144"/>
              <a:gd name="T28" fmla="*/ 68 w 124"/>
              <a:gd name="T29" fmla="*/ 118 h 144"/>
              <a:gd name="T30" fmla="*/ 58 w 124"/>
              <a:gd name="T31" fmla="*/ 118 h 144"/>
              <a:gd name="T32" fmla="*/ 52 w 124"/>
              <a:gd name="T33" fmla="*/ 138 h 144"/>
              <a:gd name="T34" fmla="*/ 34 w 124"/>
              <a:gd name="T35" fmla="*/ 136 h 144"/>
              <a:gd name="T36" fmla="*/ 22 w 124"/>
              <a:gd name="T37" fmla="*/ 144 h 144"/>
              <a:gd name="T38" fmla="*/ 8 w 124"/>
              <a:gd name="T39" fmla="*/ 144 h 14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4"/>
              <a:gd name="T61" fmla="*/ 0 h 144"/>
              <a:gd name="T62" fmla="*/ 124 w 124"/>
              <a:gd name="T63" fmla="*/ 144 h 14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4" h="144">
                <a:moveTo>
                  <a:pt x="8" y="144"/>
                </a:moveTo>
                <a:lnTo>
                  <a:pt x="0" y="124"/>
                </a:lnTo>
                <a:lnTo>
                  <a:pt x="12" y="110"/>
                </a:lnTo>
                <a:lnTo>
                  <a:pt x="12" y="62"/>
                </a:lnTo>
                <a:lnTo>
                  <a:pt x="2" y="50"/>
                </a:lnTo>
                <a:lnTo>
                  <a:pt x="22" y="26"/>
                </a:lnTo>
                <a:lnTo>
                  <a:pt x="48" y="20"/>
                </a:lnTo>
                <a:lnTo>
                  <a:pt x="66" y="0"/>
                </a:lnTo>
                <a:lnTo>
                  <a:pt x="104" y="0"/>
                </a:lnTo>
                <a:lnTo>
                  <a:pt x="120" y="16"/>
                </a:lnTo>
                <a:lnTo>
                  <a:pt x="118" y="34"/>
                </a:lnTo>
                <a:lnTo>
                  <a:pt x="124" y="50"/>
                </a:lnTo>
                <a:lnTo>
                  <a:pt x="98" y="82"/>
                </a:lnTo>
                <a:lnTo>
                  <a:pt x="92" y="104"/>
                </a:lnTo>
                <a:lnTo>
                  <a:pt x="68" y="118"/>
                </a:lnTo>
                <a:lnTo>
                  <a:pt x="58" y="118"/>
                </a:lnTo>
                <a:lnTo>
                  <a:pt x="52" y="138"/>
                </a:lnTo>
                <a:lnTo>
                  <a:pt x="34" y="136"/>
                </a:lnTo>
                <a:lnTo>
                  <a:pt x="22" y="144"/>
                </a:lnTo>
                <a:lnTo>
                  <a:pt x="8" y="144"/>
                </a:lnTo>
                <a:close/>
              </a:path>
            </a:pathLst>
          </a:custGeom>
          <a:solidFill>
            <a:srgbClr val="FFCC99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85" name="Freeform 62"/>
          <p:cNvSpPr>
            <a:spLocks/>
          </p:cNvSpPr>
          <p:nvPr/>
        </p:nvSpPr>
        <p:spPr bwMode="gray">
          <a:xfrm>
            <a:off x="7644583" y="4105530"/>
            <a:ext cx="347725" cy="365340"/>
          </a:xfrm>
          <a:custGeom>
            <a:avLst/>
            <a:gdLst>
              <a:gd name="T0" fmla="*/ 10 w 144"/>
              <a:gd name="T1" fmla="*/ 30 h 154"/>
              <a:gd name="T2" fmla="*/ 16 w 144"/>
              <a:gd name="T3" fmla="*/ 50 h 154"/>
              <a:gd name="T4" fmla="*/ 0 w 144"/>
              <a:gd name="T5" fmla="*/ 66 h 154"/>
              <a:gd name="T6" fmla="*/ 2 w 144"/>
              <a:gd name="T7" fmla="*/ 86 h 154"/>
              <a:gd name="T8" fmla="*/ 24 w 144"/>
              <a:gd name="T9" fmla="*/ 90 h 154"/>
              <a:gd name="T10" fmla="*/ 42 w 144"/>
              <a:gd name="T11" fmla="*/ 108 h 154"/>
              <a:gd name="T12" fmla="*/ 62 w 144"/>
              <a:gd name="T13" fmla="*/ 110 h 154"/>
              <a:gd name="T14" fmla="*/ 60 w 144"/>
              <a:gd name="T15" fmla="*/ 128 h 154"/>
              <a:gd name="T16" fmla="*/ 74 w 144"/>
              <a:gd name="T17" fmla="*/ 142 h 154"/>
              <a:gd name="T18" fmla="*/ 94 w 144"/>
              <a:gd name="T19" fmla="*/ 154 h 154"/>
              <a:gd name="T20" fmla="*/ 118 w 144"/>
              <a:gd name="T21" fmla="*/ 138 h 154"/>
              <a:gd name="T22" fmla="*/ 118 w 144"/>
              <a:gd name="T23" fmla="*/ 104 h 154"/>
              <a:gd name="T24" fmla="*/ 144 w 144"/>
              <a:gd name="T25" fmla="*/ 92 h 154"/>
              <a:gd name="T26" fmla="*/ 142 w 144"/>
              <a:gd name="T27" fmla="*/ 32 h 154"/>
              <a:gd name="T28" fmla="*/ 122 w 144"/>
              <a:gd name="T29" fmla="*/ 16 h 154"/>
              <a:gd name="T30" fmla="*/ 100 w 144"/>
              <a:gd name="T31" fmla="*/ 28 h 154"/>
              <a:gd name="T32" fmla="*/ 80 w 144"/>
              <a:gd name="T33" fmla="*/ 14 h 154"/>
              <a:gd name="T34" fmla="*/ 60 w 144"/>
              <a:gd name="T35" fmla="*/ 0 h 154"/>
              <a:gd name="T36" fmla="*/ 30 w 144"/>
              <a:gd name="T37" fmla="*/ 12 h 154"/>
              <a:gd name="T38" fmla="*/ 10 w 144"/>
              <a:gd name="T39" fmla="*/ 30 h 15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44"/>
              <a:gd name="T61" fmla="*/ 0 h 154"/>
              <a:gd name="T62" fmla="*/ 144 w 144"/>
              <a:gd name="T63" fmla="*/ 154 h 15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44" h="154">
                <a:moveTo>
                  <a:pt x="10" y="30"/>
                </a:moveTo>
                <a:lnTo>
                  <a:pt x="16" y="50"/>
                </a:lnTo>
                <a:lnTo>
                  <a:pt x="0" y="66"/>
                </a:lnTo>
                <a:lnTo>
                  <a:pt x="2" y="86"/>
                </a:lnTo>
                <a:lnTo>
                  <a:pt x="24" y="90"/>
                </a:lnTo>
                <a:lnTo>
                  <a:pt x="42" y="108"/>
                </a:lnTo>
                <a:lnTo>
                  <a:pt x="62" y="110"/>
                </a:lnTo>
                <a:lnTo>
                  <a:pt x="60" y="128"/>
                </a:lnTo>
                <a:lnTo>
                  <a:pt x="74" y="142"/>
                </a:lnTo>
                <a:lnTo>
                  <a:pt x="94" y="154"/>
                </a:lnTo>
                <a:lnTo>
                  <a:pt x="118" y="138"/>
                </a:lnTo>
                <a:lnTo>
                  <a:pt x="118" y="104"/>
                </a:lnTo>
                <a:lnTo>
                  <a:pt x="144" y="92"/>
                </a:lnTo>
                <a:lnTo>
                  <a:pt x="142" y="32"/>
                </a:lnTo>
                <a:lnTo>
                  <a:pt x="122" y="16"/>
                </a:lnTo>
                <a:lnTo>
                  <a:pt x="100" y="28"/>
                </a:lnTo>
                <a:lnTo>
                  <a:pt x="80" y="14"/>
                </a:lnTo>
                <a:lnTo>
                  <a:pt x="60" y="0"/>
                </a:lnTo>
                <a:lnTo>
                  <a:pt x="30" y="12"/>
                </a:lnTo>
                <a:lnTo>
                  <a:pt x="10" y="30"/>
                </a:lnTo>
                <a:close/>
              </a:path>
            </a:pathLst>
          </a:custGeom>
          <a:solidFill>
            <a:srgbClr val="FFCC99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86" name="Freeform 64"/>
          <p:cNvSpPr>
            <a:spLocks/>
          </p:cNvSpPr>
          <p:nvPr/>
        </p:nvSpPr>
        <p:spPr bwMode="gray">
          <a:xfrm>
            <a:off x="7267881" y="4409189"/>
            <a:ext cx="598860" cy="389063"/>
          </a:xfrm>
          <a:custGeom>
            <a:avLst/>
            <a:gdLst>
              <a:gd name="T0" fmla="*/ 216 w 248"/>
              <a:gd name="T1" fmla="*/ 0 h 164"/>
              <a:gd name="T2" fmla="*/ 192 w 248"/>
              <a:gd name="T3" fmla="*/ 12 h 164"/>
              <a:gd name="T4" fmla="*/ 112 w 248"/>
              <a:gd name="T5" fmla="*/ 72 h 164"/>
              <a:gd name="T6" fmla="*/ 106 w 248"/>
              <a:gd name="T7" fmla="*/ 96 h 164"/>
              <a:gd name="T8" fmla="*/ 94 w 248"/>
              <a:gd name="T9" fmla="*/ 104 h 164"/>
              <a:gd name="T10" fmla="*/ 60 w 248"/>
              <a:gd name="T11" fmla="*/ 94 h 164"/>
              <a:gd name="T12" fmla="*/ 40 w 248"/>
              <a:gd name="T13" fmla="*/ 98 h 164"/>
              <a:gd name="T14" fmla="*/ 8 w 248"/>
              <a:gd name="T15" fmla="*/ 120 h 164"/>
              <a:gd name="T16" fmla="*/ 0 w 248"/>
              <a:gd name="T17" fmla="*/ 142 h 164"/>
              <a:gd name="T18" fmla="*/ 14 w 248"/>
              <a:gd name="T19" fmla="*/ 162 h 164"/>
              <a:gd name="T20" fmla="*/ 36 w 248"/>
              <a:gd name="T21" fmla="*/ 164 h 164"/>
              <a:gd name="T22" fmla="*/ 50 w 248"/>
              <a:gd name="T23" fmla="*/ 140 h 164"/>
              <a:gd name="T24" fmla="*/ 62 w 248"/>
              <a:gd name="T25" fmla="*/ 130 h 164"/>
              <a:gd name="T26" fmla="*/ 84 w 248"/>
              <a:gd name="T27" fmla="*/ 128 h 164"/>
              <a:gd name="T28" fmla="*/ 94 w 248"/>
              <a:gd name="T29" fmla="*/ 148 h 164"/>
              <a:gd name="T30" fmla="*/ 120 w 248"/>
              <a:gd name="T31" fmla="*/ 144 h 164"/>
              <a:gd name="T32" fmla="*/ 132 w 248"/>
              <a:gd name="T33" fmla="*/ 122 h 164"/>
              <a:gd name="T34" fmla="*/ 152 w 248"/>
              <a:gd name="T35" fmla="*/ 130 h 164"/>
              <a:gd name="T36" fmla="*/ 172 w 248"/>
              <a:gd name="T37" fmla="*/ 122 h 164"/>
              <a:gd name="T38" fmla="*/ 202 w 248"/>
              <a:gd name="T39" fmla="*/ 90 h 164"/>
              <a:gd name="T40" fmla="*/ 226 w 248"/>
              <a:gd name="T41" fmla="*/ 86 h 164"/>
              <a:gd name="T42" fmla="*/ 234 w 248"/>
              <a:gd name="T43" fmla="*/ 78 h 164"/>
              <a:gd name="T44" fmla="*/ 236 w 248"/>
              <a:gd name="T45" fmla="*/ 54 h 164"/>
              <a:gd name="T46" fmla="*/ 244 w 248"/>
              <a:gd name="T47" fmla="*/ 44 h 164"/>
              <a:gd name="T48" fmla="*/ 248 w 248"/>
              <a:gd name="T49" fmla="*/ 24 h 164"/>
              <a:gd name="T50" fmla="*/ 230 w 248"/>
              <a:gd name="T51" fmla="*/ 14 h 164"/>
              <a:gd name="T52" fmla="*/ 216 w 248"/>
              <a:gd name="T53" fmla="*/ 0 h 1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48"/>
              <a:gd name="T82" fmla="*/ 0 h 164"/>
              <a:gd name="T83" fmla="*/ 248 w 248"/>
              <a:gd name="T84" fmla="*/ 164 h 16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48" h="164">
                <a:moveTo>
                  <a:pt x="216" y="0"/>
                </a:moveTo>
                <a:lnTo>
                  <a:pt x="192" y="12"/>
                </a:lnTo>
                <a:lnTo>
                  <a:pt x="112" y="72"/>
                </a:lnTo>
                <a:lnTo>
                  <a:pt x="106" y="96"/>
                </a:lnTo>
                <a:lnTo>
                  <a:pt x="94" y="104"/>
                </a:lnTo>
                <a:lnTo>
                  <a:pt x="60" y="94"/>
                </a:lnTo>
                <a:lnTo>
                  <a:pt x="40" y="98"/>
                </a:lnTo>
                <a:lnTo>
                  <a:pt x="8" y="120"/>
                </a:lnTo>
                <a:lnTo>
                  <a:pt x="0" y="142"/>
                </a:lnTo>
                <a:lnTo>
                  <a:pt x="14" y="162"/>
                </a:lnTo>
                <a:lnTo>
                  <a:pt x="36" y="164"/>
                </a:lnTo>
                <a:lnTo>
                  <a:pt x="50" y="140"/>
                </a:lnTo>
                <a:lnTo>
                  <a:pt x="62" y="130"/>
                </a:lnTo>
                <a:lnTo>
                  <a:pt x="84" y="128"/>
                </a:lnTo>
                <a:lnTo>
                  <a:pt x="94" y="148"/>
                </a:lnTo>
                <a:lnTo>
                  <a:pt x="120" y="144"/>
                </a:lnTo>
                <a:lnTo>
                  <a:pt x="132" y="122"/>
                </a:lnTo>
                <a:lnTo>
                  <a:pt x="152" y="130"/>
                </a:lnTo>
                <a:lnTo>
                  <a:pt x="172" y="122"/>
                </a:lnTo>
                <a:lnTo>
                  <a:pt x="202" y="90"/>
                </a:lnTo>
                <a:lnTo>
                  <a:pt x="226" y="86"/>
                </a:lnTo>
                <a:lnTo>
                  <a:pt x="234" y="78"/>
                </a:lnTo>
                <a:lnTo>
                  <a:pt x="236" y="54"/>
                </a:lnTo>
                <a:lnTo>
                  <a:pt x="244" y="44"/>
                </a:lnTo>
                <a:lnTo>
                  <a:pt x="248" y="24"/>
                </a:lnTo>
                <a:lnTo>
                  <a:pt x="230" y="14"/>
                </a:lnTo>
                <a:lnTo>
                  <a:pt x="216" y="0"/>
                </a:lnTo>
                <a:close/>
              </a:path>
            </a:pathLst>
          </a:custGeom>
          <a:solidFill>
            <a:srgbClr val="FFCC99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87" name="Freeform 66"/>
          <p:cNvSpPr>
            <a:spLocks/>
          </p:cNvSpPr>
          <p:nvPr/>
        </p:nvSpPr>
        <p:spPr bwMode="gray">
          <a:xfrm>
            <a:off x="5311928" y="4338019"/>
            <a:ext cx="1501979" cy="1171935"/>
          </a:xfrm>
          <a:custGeom>
            <a:avLst/>
            <a:gdLst>
              <a:gd name="T0" fmla="*/ 614 w 622"/>
              <a:gd name="T1" fmla="*/ 218 h 494"/>
              <a:gd name="T2" fmla="*/ 604 w 622"/>
              <a:gd name="T3" fmla="*/ 172 h 494"/>
              <a:gd name="T4" fmla="*/ 554 w 622"/>
              <a:gd name="T5" fmla="*/ 116 h 494"/>
              <a:gd name="T6" fmla="*/ 542 w 622"/>
              <a:gd name="T7" fmla="*/ 72 h 494"/>
              <a:gd name="T8" fmla="*/ 526 w 622"/>
              <a:gd name="T9" fmla="*/ 48 h 494"/>
              <a:gd name="T10" fmla="*/ 486 w 622"/>
              <a:gd name="T11" fmla="*/ 62 h 494"/>
              <a:gd name="T12" fmla="*/ 442 w 622"/>
              <a:gd name="T13" fmla="*/ 54 h 494"/>
              <a:gd name="T14" fmla="*/ 382 w 622"/>
              <a:gd name="T15" fmla="*/ 64 h 494"/>
              <a:gd name="T16" fmla="*/ 364 w 622"/>
              <a:gd name="T17" fmla="*/ 30 h 494"/>
              <a:gd name="T18" fmla="*/ 318 w 622"/>
              <a:gd name="T19" fmla="*/ 0 h 494"/>
              <a:gd name="T20" fmla="*/ 274 w 622"/>
              <a:gd name="T21" fmla="*/ 38 h 494"/>
              <a:gd name="T22" fmla="*/ 220 w 622"/>
              <a:gd name="T23" fmla="*/ 56 h 494"/>
              <a:gd name="T24" fmla="*/ 188 w 622"/>
              <a:gd name="T25" fmla="*/ 16 h 494"/>
              <a:gd name="T26" fmla="*/ 164 w 622"/>
              <a:gd name="T27" fmla="*/ 70 h 494"/>
              <a:gd name="T28" fmla="*/ 154 w 622"/>
              <a:gd name="T29" fmla="*/ 116 h 494"/>
              <a:gd name="T30" fmla="*/ 98 w 622"/>
              <a:gd name="T31" fmla="*/ 108 h 494"/>
              <a:gd name="T32" fmla="*/ 56 w 622"/>
              <a:gd name="T33" fmla="*/ 118 h 494"/>
              <a:gd name="T34" fmla="*/ 68 w 622"/>
              <a:gd name="T35" fmla="*/ 160 h 494"/>
              <a:gd name="T36" fmla="*/ 82 w 622"/>
              <a:gd name="T37" fmla="*/ 192 h 494"/>
              <a:gd name="T38" fmla="*/ 44 w 622"/>
              <a:gd name="T39" fmla="*/ 216 h 494"/>
              <a:gd name="T40" fmla="*/ 18 w 622"/>
              <a:gd name="T41" fmla="*/ 254 h 494"/>
              <a:gd name="T42" fmla="*/ 38 w 622"/>
              <a:gd name="T43" fmla="*/ 304 h 494"/>
              <a:gd name="T44" fmla="*/ 42 w 622"/>
              <a:gd name="T45" fmla="*/ 338 h 494"/>
              <a:gd name="T46" fmla="*/ 36 w 622"/>
              <a:gd name="T47" fmla="*/ 388 h 494"/>
              <a:gd name="T48" fmla="*/ 0 w 622"/>
              <a:gd name="T49" fmla="*/ 458 h 494"/>
              <a:gd name="T50" fmla="*/ 44 w 622"/>
              <a:gd name="T51" fmla="*/ 494 h 494"/>
              <a:gd name="T52" fmla="*/ 94 w 622"/>
              <a:gd name="T53" fmla="*/ 466 h 494"/>
              <a:gd name="T54" fmla="*/ 120 w 622"/>
              <a:gd name="T55" fmla="*/ 450 h 494"/>
              <a:gd name="T56" fmla="*/ 120 w 622"/>
              <a:gd name="T57" fmla="*/ 422 h 494"/>
              <a:gd name="T58" fmla="*/ 182 w 622"/>
              <a:gd name="T59" fmla="*/ 404 h 494"/>
              <a:gd name="T60" fmla="*/ 224 w 622"/>
              <a:gd name="T61" fmla="*/ 442 h 494"/>
              <a:gd name="T62" fmla="*/ 288 w 622"/>
              <a:gd name="T63" fmla="*/ 454 h 494"/>
              <a:gd name="T64" fmla="*/ 362 w 622"/>
              <a:gd name="T65" fmla="*/ 440 h 494"/>
              <a:gd name="T66" fmla="*/ 404 w 622"/>
              <a:gd name="T67" fmla="*/ 436 h 494"/>
              <a:gd name="T68" fmla="*/ 430 w 622"/>
              <a:gd name="T69" fmla="*/ 412 h 494"/>
              <a:gd name="T70" fmla="*/ 484 w 622"/>
              <a:gd name="T71" fmla="*/ 374 h 494"/>
              <a:gd name="T72" fmla="*/ 504 w 622"/>
              <a:gd name="T73" fmla="*/ 400 h 494"/>
              <a:gd name="T74" fmla="*/ 534 w 622"/>
              <a:gd name="T75" fmla="*/ 378 h 494"/>
              <a:gd name="T76" fmla="*/ 524 w 622"/>
              <a:gd name="T77" fmla="*/ 322 h 494"/>
              <a:gd name="T78" fmla="*/ 570 w 622"/>
              <a:gd name="T79" fmla="*/ 328 h 494"/>
              <a:gd name="T80" fmla="*/ 604 w 622"/>
              <a:gd name="T81" fmla="*/ 314 h 494"/>
              <a:gd name="T82" fmla="*/ 622 w 622"/>
              <a:gd name="T83" fmla="*/ 280 h 49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22"/>
              <a:gd name="T127" fmla="*/ 0 h 494"/>
              <a:gd name="T128" fmla="*/ 622 w 622"/>
              <a:gd name="T129" fmla="*/ 494 h 49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22" h="494">
                <a:moveTo>
                  <a:pt x="622" y="280"/>
                </a:moveTo>
                <a:lnTo>
                  <a:pt x="614" y="218"/>
                </a:lnTo>
                <a:lnTo>
                  <a:pt x="602" y="212"/>
                </a:lnTo>
                <a:lnTo>
                  <a:pt x="604" y="172"/>
                </a:lnTo>
                <a:lnTo>
                  <a:pt x="580" y="144"/>
                </a:lnTo>
                <a:lnTo>
                  <a:pt x="554" y="116"/>
                </a:lnTo>
                <a:lnTo>
                  <a:pt x="554" y="84"/>
                </a:lnTo>
                <a:lnTo>
                  <a:pt x="542" y="72"/>
                </a:lnTo>
                <a:lnTo>
                  <a:pt x="540" y="60"/>
                </a:lnTo>
                <a:lnTo>
                  <a:pt x="526" y="48"/>
                </a:lnTo>
                <a:lnTo>
                  <a:pt x="502" y="46"/>
                </a:lnTo>
                <a:lnTo>
                  <a:pt x="486" y="62"/>
                </a:lnTo>
                <a:lnTo>
                  <a:pt x="462" y="64"/>
                </a:lnTo>
                <a:lnTo>
                  <a:pt x="442" y="54"/>
                </a:lnTo>
                <a:lnTo>
                  <a:pt x="416" y="64"/>
                </a:lnTo>
                <a:lnTo>
                  <a:pt x="382" y="64"/>
                </a:lnTo>
                <a:lnTo>
                  <a:pt x="378" y="46"/>
                </a:lnTo>
                <a:lnTo>
                  <a:pt x="364" y="30"/>
                </a:lnTo>
                <a:lnTo>
                  <a:pt x="344" y="20"/>
                </a:lnTo>
                <a:lnTo>
                  <a:pt x="318" y="0"/>
                </a:lnTo>
                <a:lnTo>
                  <a:pt x="302" y="4"/>
                </a:lnTo>
                <a:lnTo>
                  <a:pt x="274" y="38"/>
                </a:lnTo>
                <a:lnTo>
                  <a:pt x="242" y="54"/>
                </a:lnTo>
                <a:lnTo>
                  <a:pt x="220" y="56"/>
                </a:lnTo>
                <a:lnTo>
                  <a:pt x="210" y="36"/>
                </a:lnTo>
                <a:lnTo>
                  <a:pt x="188" y="16"/>
                </a:lnTo>
                <a:lnTo>
                  <a:pt x="174" y="46"/>
                </a:lnTo>
                <a:lnTo>
                  <a:pt x="164" y="70"/>
                </a:lnTo>
                <a:lnTo>
                  <a:pt x="144" y="90"/>
                </a:lnTo>
                <a:lnTo>
                  <a:pt x="154" y="116"/>
                </a:lnTo>
                <a:lnTo>
                  <a:pt x="118" y="118"/>
                </a:lnTo>
                <a:lnTo>
                  <a:pt x="98" y="108"/>
                </a:lnTo>
                <a:lnTo>
                  <a:pt x="82" y="120"/>
                </a:lnTo>
                <a:lnTo>
                  <a:pt x="56" y="118"/>
                </a:lnTo>
                <a:lnTo>
                  <a:pt x="48" y="138"/>
                </a:lnTo>
                <a:lnTo>
                  <a:pt x="68" y="160"/>
                </a:lnTo>
                <a:lnTo>
                  <a:pt x="86" y="174"/>
                </a:lnTo>
                <a:lnTo>
                  <a:pt x="82" y="192"/>
                </a:lnTo>
                <a:lnTo>
                  <a:pt x="56" y="198"/>
                </a:lnTo>
                <a:lnTo>
                  <a:pt x="44" y="216"/>
                </a:lnTo>
                <a:lnTo>
                  <a:pt x="50" y="234"/>
                </a:lnTo>
                <a:lnTo>
                  <a:pt x="18" y="254"/>
                </a:lnTo>
                <a:lnTo>
                  <a:pt x="22" y="278"/>
                </a:lnTo>
                <a:lnTo>
                  <a:pt x="38" y="304"/>
                </a:lnTo>
                <a:lnTo>
                  <a:pt x="24" y="326"/>
                </a:lnTo>
                <a:lnTo>
                  <a:pt x="42" y="338"/>
                </a:lnTo>
                <a:lnTo>
                  <a:pt x="66" y="344"/>
                </a:lnTo>
                <a:lnTo>
                  <a:pt x="36" y="388"/>
                </a:lnTo>
                <a:lnTo>
                  <a:pt x="20" y="426"/>
                </a:lnTo>
                <a:lnTo>
                  <a:pt x="0" y="458"/>
                </a:lnTo>
                <a:lnTo>
                  <a:pt x="22" y="482"/>
                </a:lnTo>
                <a:lnTo>
                  <a:pt x="44" y="494"/>
                </a:lnTo>
                <a:lnTo>
                  <a:pt x="74" y="480"/>
                </a:lnTo>
                <a:lnTo>
                  <a:pt x="94" y="466"/>
                </a:lnTo>
                <a:lnTo>
                  <a:pt x="120" y="466"/>
                </a:lnTo>
                <a:lnTo>
                  <a:pt x="120" y="450"/>
                </a:lnTo>
                <a:lnTo>
                  <a:pt x="108" y="434"/>
                </a:lnTo>
                <a:lnTo>
                  <a:pt x="120" y="422"/>
                </a:lnTo>
                <a:lnTo>
                  <a:pt x="150" y="422"/>
                </a:lnTo>
                <a:lnTo>
                  <a:pt x="182" y="404"/>
                </a:lnTo>
                <a:lnTo>
                  <a:pt x="210" y="432"/>
                </a:lnTo>
                <a:lnTo>
                  <a:pt x="224" y="442"/>
                </a:lnTo>
                <a:lnTo>
                  <a:pt x="268" y="440"/>
                </a:lnTo>
                <a:lnTo>
                  <a:pt x="288" y="454"/>
                </a:lnTo>
                <a:lnTo>
                  <a:pt x="308" y="442"/>
                </a:lnTo>
                <a:lnTo>
                  <a:pt x="362" y="440"/>
                </a:lnTo>
                <a:lnTo>
                  <a:pt x="386" y="450"/>
                </a:lnTo>
                <a:lnTo>
                  <a:pt x="404" y="436"/>
                </a:lnTo>
                <a:lnTo>
                  <a:pt x="406" y="416"/>
                </a:lnTo>
                <a:lnTo>
                  <a:pt x="430" y="412"/>
                </a:lnTo>
                <a:lnTo>
                  <a:pt x="462" y="390"/>
                </a:lnTo>
                <a:lnTo>
                  <a:pt x="484" y="374"/>
                </a:lnTo>
                <a:lnTo>
                  <a:pt x="500" y="386"/>
                </a:lnTo>
                <a:lnTo>
                  <a:pt x="504" y="400"/>
                </a:lnTo>
                <a:lnTo>
                  <a:pt x="524" y="396"/>
                </a:lnTo>
                <a:lnTo>
                  <a:pt x="534" y="378"/>
                </a:lnTo>
                <a:lnTo>
                  <a:pt x="522" y="354"/>
                </a:lnTo>
                <a:lnTo>
                  <a:pt x="524" y="322"/>
                </a:lnTo>
                <a:lnTo>
                  <a:pt x="548" y="318"/>
                </a:lnTo>
                <a:lnTo>
                  <a:pt x="570" y="328"/>
                </a:lnTo>
                <a:lnTo>
                  <a:pt x="598" y="326"/>
                </a:lnTo>
                <a:lnTo>
                  <a:pt x="604" y="314"/>
                </a:lnTo>
                <a:lnTo>
                  <a:pt x="606" y="288"/>
                </a:lnTo>
                <a:lnTo>
                  <a:pt x="622" y="280"/>
                </a:lnTo>
                <a:close/>
              </a:path>
            </a:pathLst>
          </a:custGeom>
          <a:solidFill>
            <a:srgbClr val="FFCC99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88" name="Freeform 68"/>
          <p:cNvSpPr>
            <a:spLocks/>
          </p:cNvSpPr>
          <p:nvPr/>
        </p:nvSpPr>
        <p:spPr bwMode="gray">
          <a:xfrm>
            <a:off x="5548574" y="5600103"/>
            <a:ext cx="608519" cy="355851"/>
          </a:xfrm>
          <a:custGeom>
            <a:avLst/>
            <a:gdLst>
              <a:gd name="T0" fmla="*/ 0 w 252"/>
              <a:gd name="T1" fmla="*/ 110 h 150"/>
              <a:gd name="T2" fmla="*/ 2 w 252"/>
              <a:gd name="T3" fmla="*/ 80 h 150"/>
              <a:gd name="T4" fmla="*/ 22 w 252"/>
              <a:gd name="T5" fmla="*/ 64 h 150"/>
              <a:gd name="T6" fmla="*/ 46 w 252"/>
              <a:gd name="T7" fmla="*/ 58 h 150"/>
              <a:gd name="T8" fmla="*/ 70 w 252"/>
              <a:gd name="T9" fmla="*/ 30 h 150"/>
              <a:gd name="T10" fmla="*/ 102 w 252"/>
              <a:gd name="T11" fmla="*/ 22 h 150"/>
              <a:gd name="T12" fmla="*/ 134 w 252"/>
              <a:gd name="T13" fmla="*/ 18 h 150"/>
              <a:gd name="T14" fmla="*/ 142 w 252"/>
              <a:gd name="T15" fmla="*/ 10 h 150"/>
              <a:gd name="T16" fmla="*/ 186 w 252"/>
              <a:gd name="T17" fmla="*/ 10 h 150"/>
              <a:gd name="T18" fmla="*/ 200 w 252"/>
              <a:gd name="T19" fmla="*/ 0 h 150"/>
              <a:gd name="T20" fmla="*/ 220 w 252"/>
              <a:gd name="T21" fmla="*/ 4 h 150"/>
              <a:gd name="T22" fmla="*/ 240 w 252"/>
              <a:gd name="T23" fmla="*/ 22 h 150"/>
              <a:gd name="T24" fmla="*/ 252 w 252"/>
              <a:gd name="T25" fmla="*/ 46 h 150"/>
              <a:gd name="T26" fmla="*/ 240 w 252"/>
              <a:gd name="T27" fmla="*/ 76 h 150"/>
              <a:gd name="T28" fmla="*/ 198 w 252"/>
              <a:gd name="T29" fmla="*/ 112 h 150"/>
              <a:gd name="T30" fmla="*/ 156 w 252"/>
              <a:gd name="T31" fmla="*/ 130 h 150"/>
              <a:gd name="T32" fmla="*/ 120 w 252"/>
              <a:gd name="T33" fmla="*/ 140 h 150"/>
              <a:gd name="T34" fmla="*/ 88 w 252"/>
              <a:gd name="T35" fmla="*/ 130 h 150"/>
              <a:gd name="T36" fmla="*/ 62 w 252"/>
              <a:gd name="T37" fmla="*/ 144 h 150"/>
              <a:gd name="T38" fmla="*/ 38 w 252"/>
              <a:gd name="T39" fmla="*/ 150 h 150"/>
              <a:gd name="T40" fmla="*/ 12 w 252"/>
              <a:gd name="T41" fmla="*/ 126 h 150"/>
              <a:gd name="T42" fmla="*/ 0 w 252"/>
              <a:gd name="T43" fmla="*/ 110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2"/>
              <a:gd name="T67" fmla="*/ 0 h 150"/>
              <a:gd name="T68" fmla="*/ 252 w 252"/>
              <a:gd name="T69" fmla="*/ 150 h 15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2" h="150">
                <a:moveTo>
                  <a:pt x="0" y="110"/>
                </a:moveTo>
                <a:lnTo>
                  <a:pt x="2" y="80"/>
                </a:lnTo>
                <a:lnTo>
                  <a:pt x="22" y="64"/>
                </a:lnTo>
                <a:lnTo>
                  <a:pt x="46" y="58"/>
                </a:lnTo>
                <a:lnTo>
                  <a:pt x="70" y="30"/>
                </a:lnTo>
                <a:lnTo>
                  <a:pt x="102" y="22"/>
                </a:lnTo>
                <a:lnTo>
                  <a:pt x="134" y="18"/>
                </a:lnTo>
                <a:lnTo>
                  <a:pt x="142" y="10"/>
                </a:lnTo>
                <a:lnTo>
                  <a:pt x="186" y="10"/>
                </a:lnTo>
                <a:lnTo>
                  <a:pt x="200" y="0"/>
                </a:lnTo>
                <a:lnTo>
                  <a:pt x="220" y="4"/>
                </a:lnTo>
                <a:lnTo>
                  <a:pt x="240" y="22"/>
                </a:lnTo>
                <a:lnTo>
                  <a:pt x="252" y="46"/>
                </a:lnTo>
                <a:lnTo>
                  <a:pt x="240" y="76"/>
                </a:lnTo>
                <a:lnTo>
                  <a:pt x="198" y="112"/>
                </a:lnTo>
                <a:lnTo>
                  <a:pt x="156" y="130"/>
                </a:lnTo>
                <a:lnTo>
                  <a:pt x="120" y="140"/>
                </a:lnTo>
                <a:lnTo>
                  <a:pt x="88" y="130"/>
                </a:lnTo>
                <a:lnTo>
                  <a:pt x="62" y="144"/>
                </a:lnTo>
                <a:lnTo>
                  <a:pt x="38" y="150"/>
                </a:lnTo>
                <a:lnTo>
                  <a:pt x="12" y="126"/>
                </a:lnTo>
                <a:lnTo>
                  <a:pt x="0" y="110"/>
                </a:lnTo>
                <a:close/>
              </a:path>
            </a:pathLst>
          </a:custGeom>
          <a:solidFill>
            <a:srgbClr val="FFCC99"/>
          </a:solidFill>
          <a:ln w="0">
            <a:solidFill>
              <a:srgbClr val="F7C16B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90" name="Oval 70"/>
          <p:cNvSpPr>
            <a:spLocks noChangeArrowheads="1"/>
          </p:cNvSpPr>
          <p:nvPr/>
        </p:nvSpPr>
        <p:spPr bwMode="gray">
          <a:xfrm>
            <a:off x="5884037" y="3915353"/>
            <a:ext cx="139460" cy="135544"/>
          </a:xfrm>
          <a:prstGeom prst="ellipse">
            <a:avLst/>
          </a:prstGeom>
          <a:solidFill>
            <a:srgbClr val="FF0000"/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ko-KR" altLang="en-US" sz="3300" dirty="0">
              <a:solidFill>
                <a:srgbClr val="FFFFFF"/>
              </a:solidFill>
              <a:latin typeface="Agency FB" pitchFamily="34" charset="0"/>
              <a:ea typeface="굴림" charset="-127"/>
            </a:endParaRPr>
          </a:p>
        </p:txBody>
      </p:sp>
      <p:sp>
        <p:nvSpPr>
          <p:cNvPr id="91" name="Oval 70"/>
          <p:cNvSpPr>
            <a:spLocks noChangeArrowheads="1"/>
          </p:cNvSpPr>
          <p:nvPr/>
        </p:nvSpPr>
        <p:spPr bwMode="gray">
          <a:xfrm>
            <a:off x="6118230" y="3989848"/>
            <a:ext cx="139460" cy="135544"/>
          </a:xfrm>
          <a:prstGeom prst="ellipse">
            <a:avLst/>
          </a:prstGeom>
          <a:solidFill>
            <a:srgbClr val="FF0000"/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ko-KR" altLang="en-US" sz="3300" dirty="0">
              <a:solidFill>
                <a:srgbClr val="FFFFFF"/>
              </a:solidFill>
              <a:latin typeface="Agency FB" pitchFamily="34" charset="0"/>
              <a:ea typeface="굴림" charset="-127"/>
            </a:endParaRPr>
          </a:p>
        </p:txBody>
      </p:sp>
      <p:sp>
        <p:nvSpPr>
          <p:cNvPr id="92" name="Freeform 39"/>
          <p:cNvSpPr>
            <a:spLocks/>
          </p:cNvSpPr>
          <p:nvPr/>
        </p:nvSpPr>
        <p:spPr bwMode="gray">
          <a:xfrm>
            <a:off x="5567892" y="2240872"/>
            <a:ext cx="487781" cy="436510"/>
          </a:xfrm>
          <a:custGeom>
            <a:avLst/>
            <a:gdLst>
              <a:gd name="T0" fmla="*/ 0 w 202"/>
              <a:gd name="T1" fmla="*/ 76 h 184"/>
              <a:gd name="T2" fmla="*/ 2 w 202"/>
              <a:gd name="T3" fmla="*/ 60 h 184"/>
              <a:gd name="T4" fmla="*/ 20 w 202"/>
              <a:gd name="T5" fmla="*/ 50 h 184"/>
              <a:gd name="T6" fmla="*/ 28 w 202"/>
              <a:gd name="T7" fmla="*/ 28 h 184"/>
              <a:gd name="T8" fmla="*/ 38 w 202"/>
              <a:gd name="T9" fmla="*/ 18 h 184"/>
              <a:gd name="T10" fmla="*/ 62 w 202"/>
              <a:gd name="T11" fmla="*/ 18 h 184"/>
              <a:gd name="T12" fmla="*/ 76 w 202"/>
              <a:gd name="T13" fmla="*/ 0 h 184"/>
              <a:gd name="T14" fmla="*/ 98 w 202"/>
              <a:gd name="T15" fmla="*/ 10 h 184"/>
              <a:gd name="T16" fmla="*/ 118 w 202"/>
              <a:gd name="T17" fmla="*/ 32 h 184"/>
              <a:gd name="T18" fmla="*/ 118 w 202"/>
              <a:gd name="T19" fmla="*/ 48 h 184"/>
              <a:gd name="T20" fmla="*/ 116 w 202"/>
              <a:gd name="T21" fmla="*/ 72 h 184"/>
              <a:gd name="T22" fmla="*/ 122 w 202"/>
              <a:gd name="T23" fmla="*/ 98 h 184"/>
              <a:gd name="T24" fmla="*/ 136 w 202"/>
              <a:gd name="T25" fmla="*/ 98 h 184"/>
              <a:gd name="T26" fmla="*/ 156 w 202"/>
              <a:gd name="T27" fmla="*/ 80 h 184"/>
              <a:gd name="T28" fmla="*/ 180 w 202"/>
              <a:gd name="T29" fmla="*/ 100 h 184"/>
              <a:gd name="T30" fmla="*/ 192 w 202"/>
              <a:gd name="T31" fmla="*/ 112 h 184"/>
              <a:gd name="T32" fmla="*/ 202 w 202"/>
              <a:gd name="T33" fmla="*/ 134 h 184"/>
              <a:gd name="T34" fmla="*/ 202 w 202"/>
              <a:gd name="T35" fmla="*/ 146 h 184"/>
              <a:gd name="T36" fmla="*/ 182 w 202"/>
              <a:gd name="T37" fmla="*/ 168 h 184"/>
              <a:gd name="T38" fmla="*/ 164 w 202"/>
              <a:gd name="T39" fmla="*/ 180 h 184"/>
              <a:gd name="T40" fmla="*/ 146 w 202"/>
              <a:gd name="T41" fmla="*/ 166 h 184"/>
              <a:gd name="T42" fmla="*/ 126 w 202"/>
              <a:gd name="T43" fmla="*/ 154 h 184"/>
              <a:gd name="T44" fmla="*/ 118 w 202"/>
              <a:gd name="T45" fmla="*/ 164 h 184"/>
              <a:gd name="T46" fmla="*/ 94 w 202"/>
              <a:gd name="T47" fmla="*/ 164 h 184"/>
              <a:gd name="T48" fmla="*/ 84 w 202"/>
              <a:gd name="T49" fmla="*/ 184 h 184"/>
              <a:gd name="T50" fmla="*/ 68 w 202"/>
              <a:gd name="T51" fmla="*/ 170 h 184"/>
              <a:gd name="T52" fmla="*/ 56 w 202"/>
              <a:gd name="T53" fmla="*/ 142 h 184"/>
              <a:gd name="T54" fmla="*/ 46 w 202"/>
              <a:gd name="T55" fmla="*/ 132 h 184"/>
              <a:gd name="T56" fmla="*/ 48 w 202"/>
              <a:gd name="T57" fmla="*/ 100 h 184"/>
              <a:gd name="T58" fmla="*/ 22 w 202"/>
              <a:gd name="T59" fmla="*/ 98 h 184"/>
              <a:gd name="T60" fmla="*/ 8 w 202"/>
              <a:gd name="T61" fmla="*/ 86 h 184"/>
              <a:gd name="T62" fmla="*/ 0 w 202"/>
              <a:gd name="T63" fmla="*/ 76 h 1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202"/>
              <a:gd name="T97" fmla="*/ 0 h 184"/>
              <a:gd name="T98" fmla="*/ 202 w 202"/>
              <a:gd name="T99" fmla="*/ 184 h 1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202" h="184">
                <a:moveTo>
                  <a:pt x="0" y="76"/>
                </a:moveTo>
                <a:lnTo>
                  <a:pt x="2" y="60"/>
                </a:lnTo>
                <a:lnTo>
                  <a:pt x="20" y="50"/>
                </a:lnTo>
                <a:lnTo>
                  <a:pt x="28" y="28"/>
                </a:lnTo>
                <a:lnTo>
                  <a:pt x="38" y="18"/>
                </a:lnTo>
                <a:lnTo>
                  <a:pt x="62" y="18"/>
                </a:lnTo>
                <a:lnTo>
                  <a:pt x="76" y="0"/>
                </a:lnTo>
                <a:lnTo>
                  <a:pt x="98" y="10"/>
                </a:lnTo>
                <a:lnTo>
                  <a:pt x="118" y="32"/>
                </a:lnTo>
                <a:lnTo>
                  <a:pt x="118" y="48"/>
                </a:lnTo>
                <a:lnTo>
                  <a:pt x="116" y="72"/>
                </a:lnTo>
                <a:lnTo>
                  <a:pt x="122" y="98"/>
                </a:lnTo>
                <a:lnTo>
                  <a:pt x="136" y="98"/>
                </a:lnTo>
                <a:lnTo>
                  <a:pt x="156" y="80"/>
                </a:lnTo>
                <a:lnTo>
                  <a:pt x="180" y="100"/>
                </a:lnTo>
                <a:lnTo>
                  <a:pt x="192" y="112"/>
                </a:lnTo>
                <a:lnTo>
                  <a:pt x="202" y="134"/>
                </a:lnTo>
                <a:lnTo>
                  <a:pt x="202" y="146"/>
                </a:lnTo>
                <a:lnTo>
                  <a:pt x="182" y="168"/>
                </a:lnTo>
                <a:lnTo>
                  <a:pt x="164" y="180"/>
                </a:lnTo>
                <a:lnTo>
                  <a:pt x="146" y="166"/>
                </a:lnTo>
                <a:lnTo>
                  <a:pt x="126" y="154"/>
                </a:lnTo>
                <a:lnTo>
                  <a:pt x="118" y="164"/>
                </a:lnTo>
                <a:lnTo>
                  <a:pt x="94" y="164"/>
                </a:lnTo>
                <a:lnTo>
                  <a:pt x="84" y="184"/>
                </a:lnTo>
                <a:lnTo>
                  <a:pt x="68" y="170"/>
                </a:lnTo>
                <a:lnTo>
                  <a:pt x="56" y="142"/>
                </a:lnTo>
                <a:lnTo>
                  <a:pt x="46" y="132"/>
                </a:lnTo>
                <a:lnTo>
                  <a:pt x="48" y="100"/>
                </a:lnTo>
                <a:lnTo>
                  <a:pt x="22" y="98"/>
                </a:lnTo>
                <a:lnTo>
                  <a:pt x="8" y="86"/>
                </a:lnTo>
                <a:lnTo>
                  <a:pt x="0" y="76"/>
                </a:lnTo>
              </a:path>
            </a:pathLst>
          </a:custGeom>
          <a:solidFill>
            <a:srgbClr val="FFC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93" name="Freeform 43"/>
          <p:cNvSpPr>
            <a:spLocks/>
          </p:cNvSpPr>
          <p:nvPr/>
        </p:nvSpPr>
        <p:spPr bwMode="gray">
          <a:xfrm>
            <a:off x="5848004" y="1904000"/>
            <a:ext cx="927267" cy="1186169"/>
          </a:xfrm>
          <a:custGeom>
            <a:avLst/>
            <a:gdLst>
              <a:gd name="T0" fmla="*/ 2 w 384"/>
              <a:gd name="T1" fmla="*/ 190 h 500"/>
              <a:gd name="T2" fmla="*/ 6 w 384"/>
              <a:gd name="T3" fmla="*/ 240 h 500"/>
              <a:gd name="T4" fmla="*/ 40 w 384"/>
              <a:gd name="T5" fmla="*/ 222 h 500"/>
              <a:gd name="T6" fmla="*/ 76 w 384"/>
              <a:gd name="T7" fmla="*/ 254 h 500"/>
              <a:gd name="T8" fmla="*/ 112 w 384"/>
              <a:gd name="T9" fmla="*/ 230 h 500"/>
              <a:gd name="T10" fmla="*/ 138 w 384"/>
              <a:gd name="T11" fmla="*/ 202 h 500"/>
              <a:gd name="T12" fmla="*/ 178 w 384"/>
              <a:gd name="T13" fmla="*/ 228 h 500"/>
              <a:gd name="T14" fmla="*/ 200 w 384"/>
              <a:gd name="T15" fmla="*/ 248 h 500"/>
              <a:gd name="T16" fmla="*/ 176 w 384"/>
              <a:gd name="T17" fmla="*/ 294 h 500"/>
              <a:gd name="T18" fmla="*/ 118 w 384"/>
              <a:gd name="T19" fmla="*/ 298 h 500"/>
              <a:gd name="T20" fmla="*/ 86 w 384"/>
              <a:gd name="T21" fmla="*/ 288 h 500"/>
              <a:gd name="T22" fmla="*/ 46 w 384"/>
              <a:gd name="T23" fmla="*/ 324 h 500"/>
              <a:gd name="T24" fmla="*/ 36 w 384"/>
              <a:gd name="T25" fmla="*/ 362 h 500"/>
              <a:gd name="T26" fmla="*/ 22 w 384"/>
              <a:gd name="T27" fmla="*/ 388 h 500"/>
              <a:gd name="T28" fmla="*/ 20 w 384"/>
              <a:gd name="T29" fmla="*/ 418 h 500"/>
              <a:gd name="T30" fmla="*/ 50 w 384"/>
              <a:gd name="T31" fmla="*/ 430 h 500"/>
              <a:gd name="T32" fmla="*/ 90 w 384"/>
              <a:gd name="T33" fmla="*/ 496 h 500"/>
              <a:gd name="T34" fmla="*/ 140 w 384"/>
              <a:gd name="T35" fmla="*/ 488 h 500"/>
              <a:gd name="T36" fmla="*/ 196 w 384"/>
              <a:gd name="T37" fmla="*/ 482 h 500"/>
              <a:gd name="T38" fmla="*/ 222 w 384"/>
              <a:gd name="T39" fmla="*/ 498 h 500"/>
              <a:gd name="T40" fmla="*/ 272 w 384"/>
              <a:gd name="T41" fmla="*/ 462 h 500"/>
              <a:gd name="T42" fmla="*/ 334 w 384"/>
              <a:gd name="T43" fmla="*/ 422 h 500"/>
              <a:gd name="T44" fmla="*/ 364 w 384"/>
              <a:gd name="T45" fmla="*/ 334 h 500"/>
              <a:gd name="T46" fmla="*/ 374 w 384"/>
              <a:gd name="T47" fmla="*/ 312 h 500"/>
              <a:gd name="T48" fmla="*/ 372 w 384"/>
              <a:gd name="T49" fmla="*/ 292 h 500"/>
              <a:gd name="T50" fmla="*/ 384 w 384"/>
              <a:gd name="T51" fmla="*/ 266 h 500"/>
              <a:gd name="T52" fmla="*/ 344 w 384"/>
              <a:gd name="T53" fmla="*/ 240 h 500"/>
              <a:gd name="T54" fmla="*/ 306 w 384"/>
              <a:gd name="T55" fmla="*/ 232 h 500"/>
              <a:gd name="T56" fmla="*/ 300 w 384"/>
              <a:gd name="T57" fmla="*/ 194 h 500"/>
              <a:gd name="T58" fmla="*/ 294 w 384"/>
              <a:gd name="T59" fmla="*/ 168 h 500"/>
              <a:gd name="T60" fmla="*/ 314 w 384"/>
              <a:gd name="T61" fmla="*/ 136 h 500"/>
              <a:gd name="T62" fmla="*/ 288 w 384"/>
              <a:gd name="T63" fmla="*/ 98 h 500"/>
              <a:gd name="T64" fmla="*/ 254 w 384"/>
              <a:gd name="T65" fmla="*/ 60 h 500"/>
              <a:gd name="T66" fmla="*/ 206 w 384"/>
              <a:gd name="T67" fmla="*/ 40 h 500"/>
              <a:gd name="T68" fmla="*/ 184 w 384"/>
              <a:gd name="T69" fmla="*/ 8 h 500"/>
              <a:gd name="T70" fmla="*/ 146 w 384"/>
              <a:gd name="T71" fmla="*/ 0 h 500"/>
              <a:gd name="T72" fmla="*/ 102 w 384"/>
              <a:gd name="T73" fmla="*/ 16 h 500"/>
              <a:gd name="T74" fmla="*/ 70 w 384"/>
              <a:gd name="T75" fmla="*/ 42 h 500"/>
              <a:gd name="T76" fmla="*/ 100 w 384"/>
              <a:gd name="T77" fmla="*/ 60 h 500"/>
              <a:gd name="T78" fmla="*/ 92 w 384"/>
              <a:gd name="T79" fmla="*/ 92 h 500"/>
              <a:gd name="T80" fmla="*/ 60 w 384"/>
              <a:gd name="T81" fmla="*/ 106 h 500"/>
              <a:gd name="T82" fmla="*/ 52 w 384"/>
              <a:gd name="T83" fmla="*/ 132 h 500"/>
              <a:gd name="T84" fmla="*/ 60 w 384"/>
              <a:gd name="T85" fmla="*/ 158 h 500"/>
              <a:gd name="T86" fmla="*/ 42 w 384"/>
              <a:gd name="T87" fmla="*/ 174 h 500"/>
              <a:gd name="T88" fmla="*/ 2 w 384"/>
              <a:gd name="T89" fmla="*/ 176 h 50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384"/>
              <a:gd name="T136" fmla="*/ 0 h 500"/>
              <a:gd name="T137" fmla="*/ 384 w 384"/>
              <a:gd name="T138" fmla="*/ 500 h 500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384" h="500">
                <a:moveTo>
                  <a:pt x="2" y="176"/>
                </a:moveTo>
                <a:lnTo>
                  <a:pt x="2" y="190"/>
                </a:lnTo>
                <a:lnTo>
                  <a:pt x="0" y="214"/>
                </a:lnTo>
                <a:lnTo>
                  <a:pt x="6" y="240"/>
                </a:lnTo>
                <a:lnTo>
                  <a:pt x="20" y="240"/>
                </a:lnTo>
                <a:lnTo>
                  <a:pt x="40" y="222"/>
                </a:lnTo>
                <a:lnTo>
                  <a:pt x="64" y="242"/>
                </a:lnTo>
                <a:lnTo>
                  <a:pt x="76" y="254"/>
                </a:lnTo>
                <a:lnTo>
                  <a:pt x="100" y="248"/>
                </a:lnTo>
                <a:lnTo>
                  <a:pt x="112" y="230"/>
                </a:lnTo>
                <a:lnTo>
                  <a:pt x="128" y="220"/>
                </a:lnTo>
                <a:lnTo>
                  <a:pt x="138" y="202"/>
                </a:lnTo>
                <a:lnTo>
                  <a:pt x="166" y="202"/>
                </a:lnTo>
                <a:lnTo>
                  <a:pt x="178" y="228"/>
                </a:lnTo>
                <a:lnTo>
                  <a:pt x="186" y="242"/>
                </a:lnTo>
                <a:lnTo>
                  <a:pt x="200" y="248"/>
                </a:lnTo>
                <a:lnTo>
                  <a:pt x="196" y="270"/>
                </a:lnTo>
                <a:lnTo>
                  <a:pt x="176" y="294"/>
                </a:lnTo>
                <a:lnTo>
                  <a:pt x="152" y="304"/>
                </a:lnTo>
                <a:lnTo>
                  <a:pt x="118" y="298"/>
                </a:lnTo>
                <a:lnTo>
                  <a:pt x="98" y="292"/>
                </a:lnTo>
                <a:lnTo>
                  <a:pt x="86" y="288"/>
                </a:lnTo>
                <a:lnTo>
                  <a:pt x="66" y="310"/>
                </a:lnTo>
                <a:lnTo>
                  <a:pt x="46" y="324"/>
                </a:lnTo>
                <a:lnTo>
                  <a:pt x="44" y="354"/>
                </a:lnTo>
                <a:lnTo>
                  <a:pt x="36" y="362"/>
                </a:lnTo>
                <a:lnTo>
                  <a:pt x="36" y="382"/>
                </a:lnTo>
                <a:lnTo>
                  <a:pt x="22" y="388"/>
                </a:lnTo>
                <a:lnTo>
                  <a:pt x="16" y="402"/>
                </a:lnTo>
                <a:lnTo>
                  <a:pt x="20" y="418"/>
                </a:lnTo>
                <a:lnTo>
                  <a:pt x="34" y="428"/>
                </a:lnTo>
                <a:lnTo>
                  <a:pt x="50" y="430"/>
                </a:lnTo>
                <a:lnTo>
                  <a:pt x="54" y="462"/>
                </a:lnTo>
                <a:lnTo>
                  <a:pt x="90" y="496"/>
                </a:lnTo>
                <a:lnTo>
                  <a:pt x="112" y="500"/>
                </a:lnTo>
                <a:lnTo>
                  <a:pt x="140" y="488"/>
                </a:lnTo>
                <a:lnTo>
                  <a:pt x="170" y="482"/>
                </a:lnTo>
                <a:lnTo>
                  <a:pt x="196" y="482"/>
                </a:lnTo>
                <a:lnTo>
                  <a:pt x="214" y="494"/>
                </a:lnTo>
                <a:lnTo>
                  <a:pt x="222" y="498"/>
                </a:lnTo>
                <a:lnTo>
                  <a:pt x="236" y="496"/>
                </a:lnTo>
                <a:lnTo>
                  <a:pt x="272" y="462"/>
                </a:lnTo>
                <a:lnTo>
                  <a:pt x="306" y="446"/>
                </a:lnTo>
                <a:lnTo>
                  <a:pt x="334" y="422"/>
                </a:lnTo>
                <a:lnTo>
                  <a:pt x="364" y="400"/>
                </a:lnTo>
                <a:lnTo>
                  <a:pt x="364" y="334"/>
                </a:lnTo>
                <a:lnTo>
                  <a:pt x="374" y="326"/>
                </a:lnTo>
                <a:lnTo>
                  <a:pt x="374" y="312"/>
                </a:lnTo>
                <a:lnTo>
                  <a:pt x="384" y="304"/>
                </a:lnTo>
                <a:lnTo>
                  <a:pt x="372" y="292"/>
                </a:lnTo>
                <a:lnTo>
                  <a:pt x="368" y="280"/>
                </a:lnTo>
                <a:lnTo>
                  <a:pt x="384" y="266"/>
                </a:lnTo>
                <a:lnTo>
                  <a:pt x="364" y="238"/>
                </a:lnTo>
                <a:lnTo>
                  <a:pt x="344" y="240"/>
                </a:lnTo>
                <a:lnTo>
                  <a:pt x="324" y="232"/>
                </a:lnTo>
                <a:lnTo>
                  <a:pt x="306" y="232"/>
                </a:lnTo>
                <a:lnTo>
                  <a:pt x="300" y="222"/>
                </a:lnTo>
                <a:lnTo>
                  <a:pt x="300" y="194"/>
                </a:lnTo>
                <a:lnTo>
                  <a:pt x="292" y="184"/>
                </a:lnTo>
                <a:lnTo>
                  <a:pt x="294" y="168"/>
                </a:lnTo>
                <a:lnTo>
                  <a:pt x="306" y="150"/>
                </a:lnTo>
                <a:lnTo>
                  <a:pt x="314" y="136"/>
                </a:lnTo>
                <a:lnTo>
                  <a:pt x="308" y="116"/>
                </a:lnTo>
                <a:lnTo>
                  <a:pt x="288" y="98"/>
                </a:lnTo>
                <a:lnTo>
                  <a:pt x="274" y="76"/>
                </a:lnTo>
                <a:lnTo>
                  <a:pt x="254" y="60"/>
                </a:lnTo>
                <a:lnTo>
                  <a:pt x="232" y="56"/>
                </a:lnTo>
                <a:lnTo>
                  <a:pt x="206" y="40"/>
                </a:lnTo>
                <a:lnTo>
                  <a:pt x="192" y="22"/>
                </a:lnTo>
                <a:lnTo>
                  <a:pt x="184" y="8"/>
                </a:lnTo>
                <a:lnTo>
                  <a:pt x="182" y="0"/>
                </a:lnTo>
                <a:lnTo>
                  <a:pt x="146" y="0"/>
                </a:lnTo>
                <a:lnTo>
                  <a:pt x="134" y="16"/>
                </a:lnTo>
                <a:lnTo>
                  <a:pt x="102" y="16"/>
                </a:lnTo>
                <a:lnTo>
                  <a:pt x="96" y="38"/>
                </a:lnTo>
                <a:lnTo>
                  <a:pt x="70" y="42"/>
                </a:lnTo>
                <a:lnTo>
                  <a:pt x="66" y="58"/>
                </a:lnTo>
                <a:lnTo>
                  <a:pt x="100" y="60"/>
                </a:lnTo>
                <a:lnTo>
                  <a:pt x="104" y="76"/>
                </a:lnTo>
                <a:lnTo>
                  <a:pt x="92" y="92"/>
                </a:lnTo>
                <a:lnTo>
                  <a:pt x="84" y="106"/>
                </a:lnTo>
                <a:lnTo>
                  <a:pt x="60" y="106"/>
                </a:lnTo>
                <a:lnTo>
                  <a:pt x="46" y="120"/>
                </a:lnTo>
                <a:lnTo>
                  <a:pt x="52" y="132"/>
                </a:lnTo>
                <a:lnTo>
                  <a:pt x="64" y="140"/>
                </a:lnTo>
                <a:lnTo>
                  <a:pt x="60" y="158"/>
                </a:lnTo>
                <a:lnTo>
                  <a:pt x="44" y="156"/>
                </a:lnTo>
                <a:lnTo>
                  <a:pt x="42" y="174"/>
                </a:lnTo>
                <a:lnTo>
                  <a:pt x="30" y="180"/>
                </a:lnTo>
                <a:lnTo>
                  <a:pt x="2" y="176"/>
                </a:lnTo>
              </a:path>
            </a:pathLst>
          </a:custGeom>
          <a:solidFill>
            <a:srgbClr val="FFC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94" name="Freeform 45"/>
          <p:cNvSpPr>
            <a:spLocks/>
          </p:cNvSpPr>
          <p:nvPr/>
        </p:nvSpPr>
        <p:spPr bwMode="gray">
          <a:xfrm>
            <a:off x="6287490" y="1657277"/>
            <a:ext cx="1603399" cy="1300041"/>
          </a:xfrm>
          <a:custGeom>
            <a:avLst/>
            <a:gdLst>
              <a:gd name="T0" fmla="*/ 6 w 664"/>
              <a:gd name="T1" fmla="*/ 120 h 548"/>
              <a:gd name="T2" fmla="*/ 50 w 664"/>
              <a:gd name="T3" fmla="*/ 160 h 548"/>
              <a:gd name="T4" fmla="*/ 94 w 664"/>
              <a:gd name="T5" fmla="*/ 184 h 548"/>
              <a:gd name="T6" fmla="*/ 126 w 664"/>
              <a:gd name="T7" fmla="*/ 220 h 548"/>
              <a:gd name="T8" fmla="*/ 112 w 664"/>
              <a:gd name="T9" fmla="*/ 274 h 548"/>
              <a:gd name="T10" fmla="*/ 118 w 664"/>
              <a:gd name="T11" fmla="*/ 300 h 548"/>
              <a:gd name="T12" fmla="*/ 126 w 664"/>
              <a:gd name="T13" fmla="*/ 336 h 548"/>
              <a:gd name="T14" fmla="*/ 160 w 664"/>
              <a:gd name="T15" fmla="*/ 344 h 548"/>
              <a:gd name="T16" fmla="*/ 200 w 664"/>
              <a:gd name="T17" fmla="*/ 370 h 548"/>
              <a:gd name="T18" fmla="*/ 188 w 664"/>
              <a:gd name="T19" fmla="*/ 398 h 548"/>
              <a:gd name="T20" fmla="*/ 194 w 664"/>
              <a:gd name="T21" fmla="*/ 416 h 548"/>
              <a:gd name="T22" fmla="*/ 182 w 664"/>
              <a:gd name="T23" fmla="*/ 442 h 548"/>
              <a:gd name="T24" fmla="*/ 202 w 664"/>
              <a:gd name="T25" fmla="*/ 516 h 548"/>
              <a:gd name="T26" fmla="*/ 242 w 664"/>
              <a:gd name="T27" fmla="*/ 486 h 548"/>
              <a:gd name="T28" fmla="*/ 266 w 664"/>
              <a:gd name="T29" fmla="*/ 486 h 548"/>
              <a:gd name="T30" fmla="*/ 298 w 664"/>
              <a:gd name="T31" fmla="*/ 488 h 548"/>
              <a:gd name="T32" fmla="*/ 328 w 664"/>
              <a:gd name="T33" fmla="*/ 482 h 548"/>
              <a:gd name="T34" fmla="*/ 346 w 664"/>
              <a:gd name="T35" fmla="*/ 514 h 548"/>
              <a:gd name="T36" fmla="*/ 414 w 664"/>
              <a:gd name="T37" fmla="*/ 538 h 548"/>
              <a:gd name="T38" fmla="*/ 490 w 664"/>
              <a:gd name="T39" fmla="*/ 540 h 548"/>
              <a:gd name="T40" fmla="*/ 528 w 664"/>
              <a:gd name="T41" fmla="*/ 548 h 548"/>
              <a:gd name="T42" fmla="*/ 582 w 664"/>
              <a:gd name="T43" fmla="*/ 540 h 548"/>
              <a:gd name="T44" fmla="*/ 620 w 664"/>
              <a:gd name="T45" fmla="*/ 534 h 548"/>
              <a:gd name="T46" fmla="*/ 664 w 664"/>
              <a:gd name="T47" fmla="*/ 506 h 548"/>
              <a:gd name="T48" fmla="*/ 652 w 664"/>
              <a:gd name="T49" fmla="*/ 456 h 548"/>
              <a:gd name="T50" fmla="*/ 600 w 664"/>
              <a:gd name="T51" fmla="*/ 390 h 548"/>
              <a:gd name="T52" fmla="*/ 584 w 664"/>
              <a:gd name="T53" fmla="*/ 342 h 548"/>
              <a:gd name="T54" fmla="*/ 574 w 664"/>
              <a:gd name="T55" fmla="*/ 310 h 548"/>
              <a:gd name="T56" fmla="*/ 512 w 664"/>
              <a:gd name="T57" fmla="*/ 248 h 548"/>
              <a:gd name="T58" fmla="*/ 452 w 664"/>
              <a:gd name="T59" fmla="*/ 170 h 548"/>
              <a:gd name="T60" fmla="*/ 432 w 664"/>
              <a:gd name="T61" fmla="*/ 138 h 548"/>
              <a:gd name="T62" fmla="*/ 406 w 664"/>
              <a:gd name="T63" fmla="*/ 72 h 548"/>
              <a:gd name="T64" fmla="*/ 398 w 664"/>
              <a:gd name="T65" fmla="*/ 32 h 548"/>
              <a:gd name="T66" fmla="*/ 374 w 664"/>
              <a:gd name="T67" fmla="*/ 0 h 548"/>
              <a:gd name="T68" fmla="*/ 350 w 664"/>
              <a:gd name="T69" fmla="*/ 36 h 548"/>
              <a:gd name="T70" fmla="*/ 330 w 664"/>
              <a:gd name="T71" fmla="*/ 64 h 548"/>
              <a:gd name="T72" fmla="*/ 294 w 664"/>
              <a:gd name="T73" fmla="*/ 48 h 548"/>
              <a:gd name="T74" fmla="*/ 278 w 664"/>
              <a:gd name="T75" fmla="*/ 92 h 548"/>
              <a:gd name="T76" fmla="*/ 154 w 664"/>
              <a:gd name="T77" fmla="*/ 96 h 548"/>
              <a:gd name="T78" fmla="*/ 102 w 664"/>
              <a:gd name="T79" fmla="*/ 80 h 548"/>
              <a:gd name="T80" fmla="*/ 64 w 664"/>
              <a:gd name="T81" fmla="*/ 96 h 548"/>
              <a:gd name="T82" fmla="*/ 24 w 664"/>
              <a:gd name="T83" fmla="*/ 86 h 548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64"/>
              <a:gd name="T127" fmla="*/ 0 h 548"/>
              <a:gd name="T128" fmla="*/ 664 w 664"/>
              <a:gd name="T129" fmla="*/ 548 h 548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64" h="548">
                <a:moveTo>
                  <a:pt x="0" y="104"/>
                </a:moveTo>
                <a:lnTo>
                  <a:pt x="6" y="120"/>
                </a:lnTo>
                <a:lnTo>
                  <a:pt x="24" y="144"/>
                </a:lnTo>
                <a:lnTo>
                  <a:pt x="50" y="160"/>
                </a:lnTo>
                <a:lnTo>
                  <a:pt x="72" y="164"/>
                </a:lnTo>
                <a:lnTo>
                  <a:pt x="94" y="184"/>
                </a:lnTo>
                <a:lnTo>
                  <a:pt x="104" y="204"/>
                </a:lnTo>
                <a:lnTo>
                  <a:pt x="126" y="220"/>
                </a:lnTo>
                <a:lnTo>
                  <a:pt x="132" y="240"/>
                </a:lnTo>
                <a:lnTo>
                  <a:pt x="112" y="274"/>
                </a:lnTo>
                <a:lnTo>
                  <a:pt x="110" y="288"/>
                </a:lnTo>
                <a:lnTo>
                  <a:pt x="118" y="300"/>
                </a:lnTo>
                <a:lnTo>
                  <a:pt x="118" y="328"/>
                </a:lnTo>
                <a:lnTo>
                  <a:pt x="126" y="336"/>
                </a:lnTo>
                <a:lnTo>
                  <a:pt x="144" y="336"/>
                </a:lnTo>
                <a:lnTo>
                  <a:pt x="160" y="344"/>
                </a:lnTo>
                <a:lnTo>
                  <a:pt x="182" y="344"/>
                </a:lnTo>
                <a:lnTo>
                  <a:pt x="200" y="370"/>
                </a:lnTo>
                <a:lnTo>
                  <a:pt x="186" y="384"/>
                </a:lnTo>
                <a:lnTo>
                  <a:pt x="188" y="398"/>
                </a:lnTo>
                <a:lnTo>
                  <a:pt x="202" y="408"/>
                </a:lnTo>
                <a:lnTo>
                  <a:pt x="194" y="416"/>
                </a:lnTo>
                <a:lnTo>
                  <a:pt x="192" y="432"/>
                </a:lnTo>
                <a:lnTo>
                  <a:pt x="182" y="442"/>
                </a:lnTo>
                <a:lnTo>
                  <a:pt x="182" y="506"/>
                </a:lnTo>
                <a:lnTo>
                  <a:pt x="202" y="516"/>
                </a:lnTo>
                <a:lnTo>
                  <a:pt x="226" y="514"/>
                </a:lnTo>
                <a:lnTo>
                  <a:pt x="242" y="486"/>
                </a:lnTo>
                <a:lnTo>
                  <a:pt x="258" y="474"/>
                </a:lnTo>
                <a:lnTo>
                  <a:pt x="266" y="486"/>
                </a:lnTo>
                <a:lnTo>
                  <a:pt x="266" y="498"/>
                </a:lnTo>
                <a:lnTo>
                  <a:pt x="298" y="488"/>
                </a:lnTo>
                <a:lnTo>
                  <a:pt x="302" y="480"/>
                </a:lnTo>
                <a:lnTo>
                  <a:pt x="328" y="482"/>
                </a:lnTo>
                <a:lnTo>
                  <a:pt x="346" y="500"/>
                </a:lnTo>
                <a:lnTo>
                  <a:pt x="346" y="514"/>
                </a:lnTo>
                <a:lnTo>
                  <a:pt x="378" y="516"/>
                </a:lnTo>
                <a:lnTo>
                  <a:pt x="414" y="538"/>
                </a:lnTo>
                <a:lnTo>
                  <a:pt x="442" y="546"/>
                </a:lnTo>
                <a:lnTo>
                  <a:pt x="490" y="540"/>
                </a:lnTo>
                <a:lnTo>
                  <a:pt x="518" y="540"/>
                </a:lnTo>
                <a:lnTo>
                  <a:pt x="528" y="548"/>
                </a:lnTo>
                <a:lnTo>
                  <a:pt x="558" y="536"/>
                </a:lnTo>
                <a:lnTo>
                  <a:pt x="582" y="540"/>
                </a:lnTo>
                <a:lnTo>
                  <a:pt x="602" y="546"/>
                </a:lnTo>
                <a:lnTo>
                  <a:pt x="620" y="534"/>
                </a:lnTo>
                <a:lnTo>
                  <a:pt x="646" y="506"/>
                </a:lnTo>
                <a:lnTo>
                  <a:pt x="664" y="506"/>
                </a:lnTo>
                <a:lnTo>
                  <a:pt x="660" y="492"/>
                </a:lnTo>
                <a:lnTo>
                  <a:pt x="652" y="456"/>
                </a:lnTo>
                <a:lnTo>
                  <a:pt x="648" y="438"/>
                </a:lnTo>
                <a:lnTo>
                  <a:pt x="600" y="390"/>
                </a:lnTo>
                <a:lnTo>
                  <a:pt x="590" y="372"/>
                </a:lnTo>
                <a:lnTo>
                  <a:pt x="584" y="342"/>
                </a:lnTo>
                <a:lnTo>
                  <a:pt x="568" y="334"/>
                </a:lnTo>
                <a:lnTo>
                  <a:pt x="574" y="310"/>
                </a:lnTo>
                <a:lnTo>
                  <a:pt x="544" y="288"/>
                </a:lnTo>
                <a:lnTo>
                  <a:pt x="512" y="248"/>
                </a:lnTo>
                <a:lnTo>
                  <a:pt x="492" y="218"/>
                </a:lnTo>
                <a:lnTo>
                  <a:pt x="452" y="170"/>
                </a:lnTo>
                <a:lnTo>
                  <a:pt x="438" y="144"/>
                </a:lnTo>
                <a:lnTo>
                  <a:pt x="432" y="138"/>
                </a:lnTo>
                <a:lnTo>
                  <a:pt x="432" y="110"/>
                </a:lnTo>
                <a:lnTo>
                  <a:pt x="406" y="72"/>
                </a:lnTo>
                <a:lnTo>
                  <a:pt x="398" y="54"/>
                </a:lnTo>
                <a:lnTo>
                  <a:pt x="398" y="32"/>
                </a:lnTo>
                <a:lnTo>
                  <a:pt x="384" y="10"/>
                </a:lnTo>
                <a:lnTo>
                  <a:pt x="374" y="0"/>
                </a:lnTo>
                <a:lnTo>
                  <a:pt x="350" y="0"/>
                </a:lnTo>
                <a:lnTo>
                  <a:pt x="350" y="36"/>
                </a:lnTo>
                <a:lnTo>
                  <a:pt x="342" y="66"/>
                </a:lnTo>
                <a:lnTo>
                  <a:pt x="330" y="64"/>
                </a:lnTo>
                <a:lnTo>
                  <a:pt x="316" y="48"/>
                </a:lnTo>
                <a:lnTo>
                  <a:pt x="294" y="48"/>
                </a:lnTo>
                <a:lnTo>
                  <a:pt x="278" y="60"/>
                </a:lnTo>
                <a:lnTo>
                  <a:pt x="278" y="92"/>
                </a:lnTo>
                <a:lnTo>
                  <a:pt x="270" y="98"/>
                </a:lnTo>
                <a:lnTo>
                  <a:pt x="154" y="96"/>
                </a:lnTo>
                <a:lnTo>
                  <a:pt x="136" y="82"/>
                </a:lnTo>
                <a:lnTo>
                  <a:pt x="102" y="80"/>
                </a:lnTo>
                <a:lnTo>
                  <a:pt x="92" y="94"/>
                </a:lnTo>
                <a:lnTo>
                  <a:pt x="64" y="96"/>
                </a:lnTo>
                <a:lnTo>
                  <a:pt x="50" y="84"/>
                </a:lnTo>
                <a:lnTo>
                  <a:pt x="24" y="86"/>
                </a:lnTo>
                <a:lnTo>
                  <a:pt x="0" y="104"/>
                </a:lnTo>
              </a:path>
            </a:pathLst>
          </a:custGeom>
          <a:solidFill>
            <a:srgbClr val="FFC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96" name="Freeform 47"/>
          <p:cNvSpPr>
            <a:spLocks/>
          </p:cNvSpPr>
          <p:nvPr/>
        </p:nvSpPr>
        <p:spPr bwMode="gray">
          <a:xfrm>
            <a:off x="5437495" y="2734319"/>
            <a:ext cx="429827" cy="185042"/>
          </a:xfrm>
          <a:custGeom>
            <a:avLst/>
            <a:gdLst>
              <a:gd name="T0" fmla="*/ 0 w 178"/>
              <a:gd name="T1" fmla="*/ 44 h 78"/>
              <a:gd name="T2" fmla="*/ 6 w 178"/>
              <a:gd name="T3" fmla="*/ 24 h 78"/>
              <a:gd name="T4" fmla="*/ 20 w 178"/>
              <a:gd name="T5" fmla="*/ 8 h 78"/>
              <a:gd name="T6" fmla="*/ 32 w 178"/>
              <a:gd name="T7" fmla="*/ 2 h 78"/>
              <a:gd name="T8" fmla="*/ 64 w 178"/>
              <a:gd name="T9" fmla="*/ 4 h 78"/>
              <a:gd name="T10" fmla="*/ 74 w 178"/>
              <a:gd name="T11" fmla="*/ 12 h 78"/>
              <a:gd name="T12" fmla="*/ 88 w 178"/>
              <a:gd name="T13" fmla="*/ 0 h 78"/>
              <a:gd name="T14" fmla="*/ 108 w 178"/>
              <a:gd name="T15" fmla="*/ 0 h 78"/>
              <a:gd name="T16" fmla="*/ 126 w 178"/>
              <a:gd name="T17" fmla="*/ 8 h 78"/>
              <a:gd name="T18" fmla="*/ 138 w 178"/>
              <a:gd name="T19" fmla="*/ 0 h 78"/>
              <a:gd name="T20" fmla="*/ 166 w 178"/>
              <a:gd name="T21" fmla="*/ 2 h 78"/>
              <a:gd name="T22" fmla="*/ 178 w 178"/>
              <a:gd name="T23" fmla="*/ 10 h 78"/>
              <a:gd name="T24" fmla="*/ 174 w 178"/>
              <a:gd name="T25" fmla="*/ 28 h 78"/>
              <a:gd name="T26" fmla="*/ 160 w 178"/>
              <a:gd name="T27" fmla="*/ 38 h 78"/>
              <a:gd name="T28" fmla="*/ 138 w 178"/>
              <a:gd name="T29" fmla="*/ 38 h 78"/>
              <a:gd name="T30" fmla="*/ 108 w 178"/>
              <a:gd name="T31" fmla="*/ 62 h 78"/>
              <a:gd name="T32" fmla="*/ 88 w 178"/>
              <a:gd name="T33" fmla="*/ 78 h 78"/>
              <a:gd name="T34" fmla="*/ 70 w 178"/>
              <a:gd name="T35" fmla="*/ 74 h 78"/>
              <a:gd name="T36" fmla="*/ 52 w 178"/>
              <a:gd name="T37" fmla="*/ 58 h 78"/>
              <a:gd name="T38" fmla="*/ 30 w 178"/>
              <a:gd name="T39" fmla="*/ 62 h 78"/>
              <a:gd name="T40" fmla="*/ 20 w 178"/>
              <a:gd name="T41" fmla="*/ 68 h 78"/>
              <a:gd name="T42" fmla="*/ 6 w 178"/>
              <a:gd name="T43" fmla="*/ 56 h 78"/>
              <a:gd name="T44" fmla="*/ 0 w 178"/>
              <a:gd name="T45" fmla="*/ 44 h 78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178"/>
              <a:gd name="T70" fmla="*/ 0 h 78"/>
              <a:gd name="T71" fmla="*/ 178 w 178"/>
              <a:gd name="T72" fmla="*/ 78 h 78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178" h="78">
                <a:moveTo>
                  <a:pt x="0" y="44"/>
                </a:moveTo>
                <a:lnTo>
                  <a:pt x="6" y="24"/>
                </a:lnTo>
                <a:lnTo>
                  <a:pt x="20" y="8"/>
                </a:lnTo>
                <a:lnTo>
                  <a:pt x="32" y="2"/>
                </a:lnTo>
                <a:lnTo>
                  <a:pt x="64" y="4"/>
                </a:lnTo>
                <a:lnTo>
                  <a:pt x="74" y="12"/>
                </a:lnTo>
                <a:lnTo>
                  <a:pt x="88" y="0"/>
                </a:lnTo>
                <a:lnTo>
                  <a:pt x="108" y="0"/>
                </a:lnTo>
                <a:lnTo>
                  <a:pt x="126" y="8"/>
                </a:lnTo>
                <a:lnTo>
                  <a:pt x="138" y="0"/>
                </a:lnTo>
                <a:lnTo>
                  <a:pt x="166" y="2"/>
                </a:lnTo>
                <a:lnTo>
                  <a:pt x="178" y="10"/>
                </a:lnTo>
                <a:lnTo>
                  <a:pt x="174" y="28"/>
                </a:lnTo>
                <a:lnTo>
                  <a:pt x="160" y="38"/>
                </a:lnTo>
                <a:lnTo>
                  <a:pt x="138" y="38"/>
                </a:lnTo>
                <a:lnTo>
                  <a:pt x="108" y="62"/>
                </a:lnTo>
                <a:lnTo>
                  <a:pt x="88" y="78"/>
                </a:lnTo>
                <a:lnTo>
                  <a:pt x="70" y="74"/>
                </a:lnTo>
                <a:lnTo>
                  <a:pt x="52" y="58"/>
                </a:lnTo>
                <a:lnTo>
                  <a:pt x="30" y="62"/>
                </a:lnTo>
                <a:lnTo>
                  <a:pt x="20" y="68"/>
                </a:lnTo>
                <a:lnTo>
                  <a:pt x="6" y="56"/>
                </a:lnTo>
                <a:lnTo>
                  <a:pt x="0" y="44"/>
                </a:lnTo>
              </a:path>
            </a:pathLst>
          </a:custGeom>
          <a:solidFill>
            <a:srgbClr val="FFC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97" name="Freeform 49"/>
          <p:cNvSpPr>
            <a:spLocks/>
          </p:cNvSpPr>
          <p:nvPr/>
        </p:nvSpPr>
        <p:spPr bwMode="gray">
          <a:xfrm>
            <a:off x="5534086" y="2933595"/>
            <a:ext cx="1120447" cy="958425"/>
          </a:xfrm>
          <a:custGeom>
            <a:avLst/>
            <a:gdLst>
              <a:gd name="T0" fmla="*/ 220 w 464"/>
              <a:gd name="T1" fmla="*/ 62 h 404"/>
              <a:gd name="T2" fmla="*/ 270 w 464"/>
              <a:gd name="T3" fmla="*/ 56 h 404"/>
              <a:gd name="T4" fmla="*/ 326 w 464"/>
              <a:gd name="T5" fmla="*/ 48 h 404"/>
              <a:gd name="T6" fmla="*/ 366 w 464"/>
              <a:gd name="T7" fmla="*/ 62 h 404"/>
              <a:gd name="T8" fmla="*/ 394 w 464"/>
              <a:gd name="T9" fmla="*/ 104 h 404"/>
              <a:gd name="T10" fmla="*/ 372 w 464"/>
              <a:gd name="T11" fmla="*/ 122 h 404"/>
              <a:gd name="T12" fmla="*/ 356 w 464"/>
              <a:gd name="T13" fmla="*/ 160 h 404"/>
              <a:gd name="T14" fmla="*/ 384 w 464"/>
              <a:gd name="T15" fmla="*/ 220 h 404"/>
              <a:gd name="T16" fmla="*/ 352 w 464"/>
              <a:gd name="T17" fmla="*/ 300 h 404"/>
              <a:gd name="T18" fmla="*/ 400 w 464"/>
              <a:gd name="T19" fmla="*/ 324 h 404"/>
              <a:gd name="T20" fmla="*/ 444 w 464"/>
              <a:gd name="T21" fmla="*/ 312 h 404"/>
              <a:gd name="T22" fmla="*/ 458 w 464"/>
              <a:gd name="T23" fmla="*/ 370 h 404"/>
              <a:gd name="T24" fmla="*/ 462 w 464"/>
              <a:gd name="T25" fmla="*/ 390 h 404"/>
              <a:gd name="T26" fmla="*/ 410 w 464"/>
              <a:gd name="T27" fmla="*/ 404 h 404"/>
              <a:gd name="T28" fmla="*/ 372 w 464"/>
              <a:gd name="T29" fmla="*/ 354 h 404"/>
              <a:gd name="T30" fmla="*/ 320 w 464"/>
              <a:gd name="T31" fmla="*/ 374 h 404"/>
              <a:gd name="T32" fmla="*/ 286 w 464"/>
              <a:gd name="T33" fmla="*/ 370 h 404"/>
              <a:gd name="T34" fmla="*/ 272 w 464"/>
              <a:gd name="T35" fmla="*/ 336 h 404"/>
              <a:gd name="T36" fmla="*/ 236 w 464"/>
              <a:gd name="T37" fmla="*/ 350 h 404"/>
              <a:gd name="T38" fmla="*/ 208 w 464"/>
              <a:gd name="T39" fmla="*/ 388 h 404"/>
              <a:gd name="T40" fmla="*/ 160 w 464"/>
              <a:gd name="T41" fmla="*/ 398 h 404"/>
              <a:gd name="T42" fmla="*/ 136 w 464"/>
              <a:gd name="T43" fmla="*/ 352 h 404"/>
              <a:gd name="T44" fmla="*/ 116 w 464"/>
              <a:gd name="T45" fmla="*/ 340 h 404"/>
              <a:gd name="T46" fmla="*/ 134 w 464"/>
              <a:gd name="T47" fmla="*/ 298 h 404"/>
              <a:gd name="T48" fmla="*/ 106 w 464"/>
              <a:gd name="T49" fmla="*/ 264 h 404"/>
              <a:gd name="T50" fmla="*/ 54 w 464"/>
              <a:gd name="T51" fmla="*/ 242 h 404"/>
              <a:gd name="T52" fmla="*/ 64 w 464"/>
              <a:gd name="T53" fmla="*/ 206 h 404"/>
              <a:gd name="T54" fmla="*/ 48 w 464"/>
              <a:gd name="T55" fmla="*/ 172 h 404"/>
              <a:gd name="T56" fmla="*/ 30 w 464"/>
              <a:gd name="T57" fmla="*/ 158 h 404"/>
              <a:gd name="T58" fmla="*/ 0 w 464"/>
              <a:gd name="T59" fmla="*/ 146 h 404"/>
              <a:gd name="T60" fmla="*/ 8 w 464"/>
              <a:gd name="T61" fmla="*/ 112 h 404"/>
              <a:gd name="T62" fmla="*/ 52 w 464"/>
              <a:gd name="T63" fmla="*/ 44 h 404"/>
              <a:gd name="T64" fmla="*/ 92 w 464"/>
              <a:gd name="T65" fmla="*/ 0 h 404"/>
              <a:gd name="T66" fmla="*/ 152 w 464"/>
              <a:gd name="T67" fmla="*/ 20 h 404"/>
              <a:gd name="T68" fmla="*/ 176 w 464"/>
              <a:gd name="T69" fmla="*/ 36 h 404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w 464"/>
              <a:gd name="T106" fmla="*/ 0 h 404"/>
              <a:gd name="T107" fmla="*/ 464 w 464"/>
              <a:gd name="T108" fmla="*/ 404 h 404"/>
            </a:gdLst>
            <a:ahLst/>
            <a:cxnLst>
              <a:cxn ang="T70">
                <a:pos x="T0" y="T1"/>
              </a:cxn>
              <a:cxn ang="T71">
                <a:pos x="T2" y="T3"/>
              </a:cxn>
              <a:cxn ang="T72">
                <a:pos x="T4" y="T5"/>
              </a:cxn>
              <a:cxn ang="T73">
                <a:pos x="T6" y="T7"/>
              </a:cxn>
              <a:cxn ang="T74">
                <a:pos x="T8" y="T9"/>
              </a:cxn>
              <a:cxn ang="T75">
                <a:pos x="T10" y="T11"/>
              </a:cxn>
              <a:cxn ang="T76">
                <a:pos x="T12" y="T13"/>
              </a:cxn>
              <a:cxn ang="T77">
                <a:pos x="T14" y="T15"/>
              </a:cxn>
              <a:cxn ang="T78">
                <a:pos x="T16" y="T17"/>
              </a:cxn>
              <a:cxn ang="T79">
                <a:pos x="T18" y="T19"/>
              </a:cxn>
              <a:cxn ang="T80">
                <a:pos x="T20" y="T21"/>
              </a:cxn>
              <a:cxn ang="T81">
                <a:pos x="T22" y="T23"/>
              </a:cxn>
              <a:cxn ang="T82">
                <a:pos x="T24" y="T25"/>
              </a:cxn>
              <a:cxn ang="T83">
                <a:pos x="T26" y="T27"/>
              </a:cxn>
              <a:cxn ang="T84">
                <a:pos x="T28" y="T29"/>
              </a:cxn>
              <a:cxn ang="T85">
                <a:pos x="T30" y="T31"/>
              </a:cxn>
              <a:cxn ang="T86">
                <a:pos x="T32" y="T33"/>
              </a:cxn>
              <a:cxn ang="T87">
                <a:pos x="T34" y="T35"/>
              </a:cxn>
              <a:cxn ang="T88">
                <a:pos x="T36" y="T37"/>
              </a:cxn>
              <a:cxn ang="T89">
                <a:pos x="T38" y="T39"/>
              </a:cxn>
              <a:cxn ang="T90">
                <a:pos x="T40" y="T41"/>
              </a:cxn>
              <a:cxn ang="T91">
                <a:pos x="T42" y="T43"/>
              </a:cxn>
              <a:cxn ang="T92">
                <a:pos x="T44" y="T45"/>
              </a:cxn>
              <a:cxn ang="T93">
                <a:pos x="T46" y="T47"/>
              </a:cxn>
              <a:cxn ang="T94">
                <a:pos x="T48" y="T49"/>
              </a:cxn>
              <a:cxn ang="T95">
                <a:pos x="T50" y="T51"/>
              </a:cxn>
              <a:cxn ang="T96">
                <a:pos x="T52" y="T53"/>
              </a:cxn>
              <a:cxn ang="T97">
                <a:pos x="T54" y="T55"/>
              </a:cxn>
              <a:cxn ang="T98">
                <a:pos x="T56" y="T57"/>
              </a:cxn>
              <a:cxn ang="T99">
                <a:pos x="T58" y="T59"/>
              </a:cxn>
              <a:cxn ang="T100">
                <a:pos x="T60" y="T61"/>
              </a:cxn>
              <a:cxn ang="T101">
                <a:pos x="T62" y="T63"/>
              </a:cxn>
              <a:cxn ang="T102">
                <a:pos x="T64" y="T65"/>
              </a:cxn>
              <a:cxn ang="T103">
                <a:pos x="T66" y="T67"/>
              </a:cxn>
              <a:cxn ang="T104">
                <a:pos x="T68" y="T69"/>
              </a:cxn>
            </a:cxnLst>
            <a:rect l="T105" t="T106" r="T107" b="T108"/>
            <a:pathLst>
              <a:path w="464" h="404">
                <a:moveTo>
                  <a:pt x="184" y="28"/>
                </a:moveTo>
                <a:lnTo>
                  <a:pt x="220" y="62"/>
                </a:lnTo>
                <a:lnTo>
                  <a:pt x="242" y="66"/>
                </a:lnTo>
                <a:lnTo>
                  <a:pt x="270" y="56"/>
                </a:lnTo>
                <a:lnTo>
                  <a:pt x="292" y="50"/>
                </a:lnTo>
                <a:lnTo>
                  <a:pt x="326" y="48"/>
                </a:lnTo>
                <a:lnTo>
                  <a:pt x="350" y="62"/>
                </a:lnTo>
                <a:lnTo>
                  <a:pt x="366" y="62"/>
                </a:lnTo>
                <a:lnTo>
                  <a:pt x="370" y="78"/>
                </a:lnTo>
                <a:lnTo>
                  <a:pt x="394" y="104"/>
                </a:lnTo>
                <a:lnTo>
                  <a:pt x="400" y="122"/>
                </a:lnTo>
                <a:lnTo>
                  <a:pt x="372" y="122"/>
                </a:lnTo>
                <a:lnTo>
                  <a:pt x="356" y="140"/>
                </a:lnTo>
                <a:lnTo>
                  <a:pt x="356" y="160"/>
                </a:lnTo>
                <a:lnTo>
                  <a:pt x="384" y="194"/>
                </a:lnTo>
                <a:lnTo>
                  <a:pt x="384" y="220"/>
                </a:lnTo>
                <a:lnTo>
                  <a:pt x="352" y="260"/>
                </a:lnTo>
                <a:lnTo>
                  <a:pt x="352" y="300"/>
                </a:lnTo>
                <a:lnTo>
                  <a:pt x="378" y="320"/>
                </a:lnTo>
                <a:lnTo>
                  <a:pt x="400" y="324"/>
                </a:lnTo>
                <a:lnTo>
                  <a:pt x="418" y="312"/>
                </a:lnTo>
                <a:lnTo>
                  <a:pt x="444" y="312"/>
                </a:lnTo>
                <a:lnTo>
                  <a:pt x="448" y="346"/>
                </a:lnTo>
                <a:lnTo>
                  <a:pt x="458" y="370"/>
                </a:lnTo>
                <a:lnTo>
                  <a:pt x="464" y="376"/>
                </a:lnTo>
                <a:lnTo>
                  <a:pt x="462" y="390"/>
                </a:lnTo>
                <a:lnTo>
                  <a:pt x="438" y="404"/>
                </a:lnTo>
                <a:lnTo>
                  <a:pt x="410" y="404"/>
                </a:lnTo>
                <a:lnTo>
                  <a:pt x="390" y="382"/>
                </a:lnTo>
                <a:lnTo>
                  <a:pt x="372" y="354"/>
                </a:lnTo>
                <a:lnTo>
                  <a:pt x="338" y="358"/>
                </a:lnTo>
                <a:lnTo>
                  <a:pt x="320" y="374"/>
                </a:lnTo>
                <a:lnTo>
                  <a:pt x="304" y="382"/>
                </a:lnTo>
                <a:lnTo>
                  <a:pt x="286" y="370"/>
                </a:lnTo>
                <a:lnTo>
                  <a:pt x="288" y="346"/>
                </a:lnTo>
                <a:lnTo>
                  <a:pt x="272" y="336"/>
                </a:lnTo>
                <a:lnTo>
                  <a:pt x="244" y="338"/>
                </a:lnTo>
                <a:lnTo>
                  <a:pt x="236" y="350"/>
                </a:lnTo>
                <a:lnTo>
                  <a:pt x="236" y="368"/>
                </a:lnTo>
                <a:lnTo>
                  <a:pt x="208" y="388"/>
                </a:lnTo>
                <a:lnTo>
                  <a:pt x="186" y="400"/>
                </a:lnTo>
                <a:lnTo>
                  <a:pt x="160" y="398"/>
                </a:lnTo>
                <a:lnTo>
                  <a:pt x="160" y="374"/>
                </a:lnTo>
                <a:lnTo>
                  <a:pt x="136" y="352"/>
                </a:lnTo>
                <a:lnTo>
                  <a:pt x="126" y="352"/>
                </a:lnTo>
                <a:lnTo>
                  <a:pt x="116" y="340"/>
                </a:lnTo>
                <a:lnTo>
                  <a:pt x="118" y="312"/>
                </a:lnTo>
                <a:lnTo>
                  <a:pt x="134" y="298"/>
                </a:lnTo>
                <a:lnTo>
                  <a:pt x="120" y="270"/>
                </a:lnTo>
                <a:lnTo>
                  <a:pt x="106" y="264"/>
                </a:lnTo>
                <a:lnTo>
                  <a:pt x="76" y="262"/>
                </a:lnTo>
                <a:lnTo>
                  <a:pt x="54" y="242"/>
                </a:lnTo>
                <a:lnTo>
                  <a:pt x="56" y="212"/>
                </a:lnTo>
                <a:lnTo>
                  <a:pt x="64" y="206"/>
                </a:lnTo>
                <a:lnTo>
                  <a:pt x="64" y="182"/>
                </a:lnTo>
                <a:lnTo>
                  <a:pt x="48" y="172"/>
                </a:lnTo>
                <a:lnTo>
                  <a:pt x="46" y="140"/>
                </a:lnTo>
                <a:lnTo>
                  <a:pt x="30" y="158"/>
                </a:lnTo>
                <a:lnTo>
                  <a:pt x="10" y="162"/>
                </a:lnTo>
                <a:lnTo>
                  <a:pt x="0" y="146"/>
                </a:lnTo>
                <a:lnTo>
                  <a:pt x="2" y="120"/>
                </a:lnTo>
                <a:lnTo>
                  <a:pt x="8" y="112"/>
                </a:lnTo>
                <a:lnTo>
                  <a:pt x="8" y="86"/>
                </a:lnTo>
                <a:lnTo>
                  <a:pt x="52" y="44"/>
                </a:lnTo>
                <a:lnTo>
                  <a:pt x="80" y="18"/>
                </a:lnTo>
                <a:lnTo>
                  <a:pt x="92" y="0"/>
                </a:lnTo>
                <a:lnTo>
                  <a:pt x="134" y="4"/>
                </a:lnTo>
                <a:lnTo>
                  <a:pt x="152" y="20"/>
                </a:lnTo>
                <a:lnTo>
                  <a:pt x="162" y="38"/>
                </a:lnTo>
                <a:lnTo>
                  <a:pt x="176" y="36"/>
                </a:lnTo>
                <a:lnTo>
                  <a:pt x="184" y="28"/>
                </a:lnTo>
              </a:path>
            </a:pathLst>
          </a:custGeom>
          <a:solidFill>
            <a:srgbClr val="FFC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98" name="Freeform 53"/>
          <p:cNvSpPr>
            <a:spLocks/>
          </p:cNvSpPr>
          <p:nvPr/>
        </p:nvSpPr>
        <p:spPr bwMode="gray">
          <a:xfrm>
            <a:off x="6393739" y="2781765"/>
            <a:ext cx="941755" cy="1081786"/>
          </a:xfrm>
          <a:custGeom>
            <a:avLst/>
            <a:gdLst>
              <a:gd name="T0" fmla="*/ 138 w 390"/>
              <a:gd name="T1" fmla="*/ 32 h 456"/>
              <a:gd name="T2" fmla="*/ 108 w 390"/>
              <a:gd name="T3" fmla="*/ 52 h 456"/>
              <a:gd name="T4" fmla="*/ 80 w 390"/>
              <a:gd name="T5" fmla="*/ 76 h 456"/>
              <a:gd name="T6" fmla="*/ 46 w 390"/>
              <a:gd name="T7" fmla="*/ 92 h 456"/>
              <a:gd name="T8" fmla="*/ 10 w 390"/>
              <a:gd name="T9" fmla="*/ 126 h 456"/>
              <a:gd name="T10" fmla="*/ 12 w 390"/>
              <a:gd name="T11" fmla="*/ 142 h 456"/>
              <a:gd name="T12" fmla="*/ 38 w 390"/>
              <a:gd name="T13" fmla="*/ 168 h 456"/>
              <a:gd name="T14" fmla="*/ 44 w 390"/>
              <a:gd name="T15" fmla="*/ 186 h 456"/>
              <a:gd name="T16" fmla="*/ 16 w 390"/>
              <a:gd name="T17" fmla="*/ 186 h 456"/>
              <a:gd name="T18" fmla="*/ 0 w 390"/>
              <a:gd name="T19" fmla="*/ 204 h 456"/>
              <a:gd name="T20" fmla="*/ 0 w 390"/>
              <a:gd name="T21" fmla="*/ 224 h 456"/>
              <a:gd name="T22" fmla="*/ 28 w 390"/>
              <a:gd name="T23" fmla="*/ 258 h 456"/>
              <a:gd name="T24" fmla="*/ 28 w 390"/>
              <a:gd name="T25" fmla="*/ 286 h 456"/>
              <a:gd name="T26" fmla="*/ 40 w 390"/>
              <a:gd name="T27" fmla="*/ 290 h 456"/>
              <a:gd name="T28" fmla="*/ 62 w 390"/>
              <a:gd name="T29" fmla="*/ 294 h 456"/>
              <a:gd name="T30" fmla="*/ 78 w 390"/>
              <a:gd name="T31" fmla="*/ 308 h 456"/>
              <a:gd name="T32" fmla="*/ 78 w 390"/>
              <a:gd name="T33" fmla="*/ 330 h 456"/>
              <a:gd name="T34" fmla="*/ 64 w 390"/>
              <a:gd name="T35" fmla="*/ 350 h 456"/>
              <a:gd name="T36" fmla="*/ 62 w 390"/>
              <a:gd name="T37" fmla="*/ 376 h 456"/>
              <a:gd name="T38" fmla="*/ 86 w 390"/>
              <a:gd name="T39" fmla="*/ 376 h 456"/>
              <a:gd name="T40" fmla="*/ 92 w 390"/>
              <a:gd name="T41" fmla="*/ 412 h 456"/>
              <a:gd name="T42" fmla="*/ 102 w 390"/>
              <a:gd name="T43" fmla="*/ 434 h 456"/>
              <a:gd name="T44" fmla="*/ 108 w 390"/>
              <a:gd name="T45" fmla="*/ 440 h 456"/>
              <a:gd name="T46" fmla="*/ 130 w 390"/>
              <a:gd name="T47" fmla="*/ 450 h 456"/>
              <a:gd name="T48" fmla="*/ 162 w 390"/>
              <a:gd name="T49" fmla="*/ 456 h 456"/>
              <a:gd name="T50" fmla="*/ 192 w 390"/>
              <a:gd name="T51" fmla="*/ 448 h 456"/>
              <a:gd name="T52" fmla="*/ 206 w 390"/>
              <a:gd name="T53" fmla="*/ 416 h 456"/>
              <a:gd name="T54" fmla="*/ 218 w 390"/>
              <a:gd name="T55" fmla="*/ 396 h 456"/>
              <a:gd name="T56" fmla="*/ 230 w 390"/>
              <a:gd name="T57" fmla="*/ 392 h 456"/>
              <a:gd name="T58" fmla="*/ 234 w 390"/>
              <a:gd name="T59" fmla="*/ 374 h 456"/>
              <a:gd name="T60" fmla="*/ 212 w 390"/>
              <a:gd name="T61" fmla="*/ 364 h 456"/>
              <a:gd name="T62" fmla="*/ 182 w 390"/>
              <a:gd name="T63" fmla="*/ 360 h 456"/>
              <a:gd name="T64" fmla="*/ 170 w 390"/>
              <a:gd name="T65" fmla="*/ 340 h 456"/>
              <a:gd name="T66" fmla="*/ 180 w 390"/>
              <a:gd name="T67" fmla="*/ 318 h 456"/>
              <a:gd name="T68" fmla="*/ 188 w 390"/>
              <a:gd name="T69" fmla="*/ 288 h 456"/>
              <a:gd name="T70" fmla="*/ 182 w 390"/>
              <a:gd name="T71" fmla="*/ 256 h 456"/>
              <a:gd name="T72" fmla="*/ 170 w 390"/>
              <a:gd name="T73" fmla="*/ 244 h 456"/>
              <a:gd name="T74" fmla="*/ 184 w 390"/>
              <a:gd name="T75" fmla="*/ 218 h 456"/>
              <a:gd name="T76" fmla="*/ 232 w 390"/>
              <a:gd name="T77" fmla="*/ 176 h 456"/>
              <a:gd name="T78" fmla="*/ 272 w 390"/>
              <a:gd name="T79" fmla="*/ 156 h 456"/>
              <a:gd name="T80" fmla="*/ 284 w 390"/>
              <a:gd name="T81" fmla="*/ 140 h 456"/>
              <a:gd name="T82" fmla="*/ 298 w 390"/>
              <a:gd name="T83" fmla="*/ 148 h 456"/>
              <a:gd name="T84" fmla="*/ 302 w 390"/>
              <a:gd name="T85" fmla="*/ 162 h 456"/>
              <a:gd name="T86" fmla="*/ 326 w 390"/>
              <a:gd name="T87" fmla="*/ 168 h 456"/>
              <a:gd name="T88" fmla="*/ 348 w 390"/>
              <a:gd name="T89" fmla="*/ 152 h 456"/>
              <a:gd name="T90" fmla="*/ 348 w 390"/>
              <a:gd name="T91" fmla="*/ 120 h 456"/>
              <a:gd name="T92" fmla="*/ 364 w 390"/>
              <a:gd name="T93" fmla="*/ 98 h 456"/>
              <a:gd name="T94" fmla="*/ 390 w 390"/>
              <a:gd name="T95" fmla="*/ 70 h 456"/>
              <a:gd name="T96" fmla="*/ 370 w 390"/>
              <a:gd name="T97" fmla="*/ 62 h 456"/>
              <a:gd name="T98" fmla="*/ 334 w 390"/>
              <a:gd name="T99" fmla="*/ 42 h 456"/>
              <a:gd name="T100" fmla="*/ 302 w 390"/>
              <a:gd name="T101" fmla="*/ 40 h 456"/>
              <a:gd name="T102" fmla="*/ 302 w 390"/>
              <a:gd name="T103" fmla="*/ 24 h 456"/>
              <a:gd name="T104" fmla="*/ 284 w 390"/>
              <a:gd name="T105" fmla="*/ 8 h 456"/>
              <a:gd name="T106" fmla="*/ 258 w 390"/>
              <a:gd name="T107" fmla="*/ 6 h 456"/>
              <a:gd name="T108" fmla="*/ 254 w 390"/>
              <a:gd name="T109" fmla="*/ 14 h 456"/>
              <a:gd name="T110" fmla="*/ 224 w 390"/>
              <a:gd name="T111" fmla="*/ 22 h 456"/>
              <a:gd name="T112" fmla="*/ 222 w 390"/>
              <a:gd name="T113" fmla="*/ 12 h 456"/>
              <a:gd name="T114" fmla="*/ 214 w 390"/>
              <a:gd name="T115" fmla="*/ 0 h 456"/>
              <a:gd name="T116" fmla="*/ 198 w 390"/>
              <a:gd name="T117" fmla="*/ 12 h 456"/>
              <a:gd name="T118" fmla="*/ 184 w 390"/>
              <a:gd name="T119" fmla="*/ 38 h 456"/>
              <a:gd name="T120" fmla="*/ 160 w 390"/>
              <a:gd name="T121" fmla="*/ 42 h 456"/>
              <a:gd name="T122" fmla="*/ 138 w 390"/>
              <a:gd name="T123" fmla="*/ 32 h 45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w 390"/>
              <a:gd name="T187" fmla="*/ 0 h 456"/>
              <a:gd name="T188" fmla="*/ 390 w 390"/>
              <a:gd name="T189" fmla="*/ 456 h 45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T186" t="T187" r="T188" b="T189"/>
            <a:pathLst>
              <a:path w="390" h="456">
                <a:moveTo>
                  <a:pt x="138" y="32"/>
                </a:moveTo>
                <a:lnTo>
                  <a:pt x="108" y="52"/>
                </a:lnTo>
                <a:lnTo>
                  <a:pt x="80" y="76"/>
                </a:lnTo>
                <a:lnTo>
                  <a:pt x="46" y="92"/>
                </a:lnTo>
                <a:lnTo>
                  <a:pt x="10" y="126"/>
                </a:lnTo>
                <a:lnTo>
                  <a:pt x="12" y="142"/>
                </a:lnTo>
                <a:lnTo>
                  <a:pt x="38" y="168"/>
                </a:lnTo>
                <a:lnTo>
                  <a:pt x="44" y="186"/>
                </a:lnTo>
                <a:lnTo>
                  <a:pt x="16" y="186"/>
                </a:lnTo>
                <a:lnTo>
                  <a:pt x="0" y="204"/>
                </a:lnTo>
                <a:lnTo>
                  <a:pt x="0" y="224"/>
                </a:lnTo>
                <a:lnTo>
                  <a:pt x="28" y="258"/>
                </a:lnTo>
                <a:lnTo>
                  <a:pt x="28" y="286"/>
                </a:lnTo>
                <a:lnTo>
                  <a:pt x="40" y="290"/>
                </a:lnTo>
                <a:lnTo>
                  <a:pt x="62" y="294"/>
                </a:lnTo>
                <a:lnTo>
                  <a:pt x="78" y="308"/>
                </a:lnTo>
                <a:lnTo>
                  <a:pt x="78" y="330"/>
                </a:lnTo>
                <a:lnTo>
                  <a:pt x="64" y="350"/>
                </a:lnTo>
                <a:lnTo>
                  <a:pt x="62" y="376"/>
                </a:lnTo>
                <a:lnTo>
                  <a:pt x="86" y="376"/>
                </a:lnTo>
                <a:lnTo>
                  <a:pt x="92" y="412"/>
                </a:lnTo>
                <a:lnTo>
                  <a:pt x="102" y="434"/>
                </a:lnTo>
                <a:lnTo>
                  <a:pt x="108" y="440"/>
                </a:lnTo>
                <a:lnTo>
                  <a:pt x="130" y="450"/>
                </a:lnTo>
                <a:lnTo>
                  <a:pt x="162" y="456"/>
                </a:lnTo>
                <a:lnTo>
                  <a:pt x="192" y="448"/>
                </a:lnTo>
                <a:lnTo>
                  <a:pt x="206" y="416"/>
                </a:lnTo>
                <a:lnTo>
                  <a:pt x="218" y="396"/>
                </a:lnTo>
                <a:lnTo>
                  <a:pt x="230" y="392"/>
                </a:lnTo>
                <a:lnTo>
                  <a:pt x="234" y="374"/>
                </a:lnTo>
                <a:lnTo>
                  <a:pt x="212" y="364"/>
                </a:lnTo>
                <a:lnTo>
                  <a:pt x="182" y="360"/>
                </a:lnTo>
                <a:lnTo>
                  <a:pt x="170" y="340"/>
                </a:lnTo>
                <a:lnTo>
                  <a:pt x="180" y="318"/>
                </a:lnTo>
                <a:lnTo>
                  <a:pt x="188" y="288"/>
                </a:lnTo>
                <a:lnTo>
                  <a:pt x="182" y="256"/>
                </a:lnTo>
                <a:lnTo>
                  <a:pt x="170" y="244"/>
                </a:lnTo>
                <a:lnTo>
                  <a:pt x="184" y="218"/>
                </a:lnTo>
                <a:lnTo>
                  <a:pt x="232" y="176"/>
                </a:lnTo>
                <a:lnTo>
                  <a:pt x="272" y="156"/>
                </a:lnTo>
                <a:lnTo>
                  <a:pt x="284" y="140"/>
                </a:lnTo>
                <a:lnTo>
                  <a:pt x="298" y="148"/>
                </a:lnTo>
                <a:lnTo>
                  <a:pt x="302" y="162"/>
                </a:lnTo>
                <a:lnTo>
                  <a:pt x="326" y="168"/>
                </a:lnTo>
                <a:lnTo>
                  <a:pt x="348" y="152"/>
                </a:lnTo>
                <a:lnTo>
                  <a:pt x="348" y="120"/>
                </a:lnTo>
                <a:lnTo>
                  <a:pt x="364" y="98"/>
                </a:lnTo>
                <a:lnTo>
                  <a:pt x="390" y="70"/>
                </a:lnTo>
                <a:lnTo>
                  <a:pt x="370" y="62"/>
                </a:lnTo>
                <a:lnTo>
                  <a:pt x="334" y="42"/>
                </a:lnTo>
                <a:lnTo>
                  <a:pt x="302" y="40"/>
                </a:lnTo>
                <a:lnTo>
                  <a:pt x="302" y="24"/>
                </a:lnTo>
                <a:lnTo>
                  <a:pt x="284" y="8"/>
                </a:lnTo>
                <a:lnTo>
                  <a:pt x="258" y="6"/>
                </a:lnTo>
                <a:lnTo>
                  <a:pt x="254" y="14"/>
                </a:lnTo>
                <a:lnTo>
                  <a:pt x="224" y="22"/>
                </a:lnTo>
                <a:lnTo>
                  <a:pt x="222" y="12"/>
                </a:lnTo>
                <a:lnTo>
                  <a:pt x="214" y="0"/>
                </a:lnTo>
                <a:lnTo>
                  <a:pt x="198" y="12"/>
                </a:lnTo>
                <a:lnTo>
                  <a:pt x="184" y="38"/>
                </a:lnTo>
                <a:lnTo>
                  <a:pt x="160" y="42"/>
                </a:lnTo>
                <a:lnTo>
                  <a:pt x="138" y="32"/>
                </a:lnTo>
              </a:path>
            </a:pathLst>
          </a:custGeom>
          <a:solidFill>
            <a:srgbClr val="FFC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99" name="Freeform 55"/>
          <p:cNvSpPr>
            <a:spLocks/>
          </p:cNvSpPr>
          <p:nvPr/>
        </p:nvSpPr>
        <p:spPr bwMode="gray">
          <a:xfrm>
            <a:off x="6804248" y="2852936"/>
            <a:ext cx="1260503" cy="1409169"/>
          </a:xfrm>
          <a:custGeom>
            <a:avLst/>
            <a:gdLst>
              <a:gd name="T0" fmla="*/ 432 w 522"/>
              <a:gd name="T1" fmla="*/ 2 h 594"/>
              <a:gd name="T2" fmla="*/ 388 w 522"/>
              <a:gd name="T3" fmla="*/ 42 h 594"/>
              <a:gd name="T4" fmla="*/ 344 w 522"/>
              <a:gd name="T5" fmla="*/ 32 h 594"/>
              <a:gd name="T6" fmla="*/ 302 w 522"/>
              <a:gd name="T7" fmla="*/ 36 h 594"/>
              <a:gd name="T8" fmla="*/ 230 w 522"/>
              <a:gd name="T9" fmla="*/ 40 h 594"/>
              <a:gd name="T10" fmla="*/ 178 w 522"/>
              <a:gd name="T11" fmla="*/ 90 h 594"/>
              <a:gd name="T12" fmla="*/ 156 w 522"/>
              <a:gd name="T13" fmla="*/ 138 h 594"/>
              <a:gd name="T14" fmla="*/ 128 w 522"/>
              <a:gd name="T15" fmla="*/ 118 h 594"/>
              <a:gd name="T16" fmla="*/ 102 w 522"/>
              <a:gd name="T17" fmla="*/ 126 h 594"/>
              <a:gd name="T18" fmla="*/ 14 w 522"/>
              <a:gd name="T19" fmla="*/ 188 h 594"/>
              <a:gd name="T20" fmla="*/ 12 w 522"/>
              <a:gd name="T21" fmla="*/ 226 h 594"/>
              <a:gd name="T22" fmla="*/ 10 w 522"/>
              <a:gd name="T23" fmla="*/ 288 h 594"/>
              <a:gd name="T24" fmla="*/ 12 w 522"/>
              <a:gd name="T25" fmla="*/ 330 h 594"/>
              <a:gd name="T26" fmla="*/ 64 w 522"/>
              <a:gd name="T27" fmla="*/ 344 h 594"/>
              <a:gd name="T28" fmla="*/ 48 w 522"/>
              <a:gd name="T29" fmla="*/ 366 h 594"/>
              <a:gd name="T30" fmla="*/ 22 w 522"/>
              <a:gd name="T31" fmla="*/ 418 h 594"/>
              <a:gd name="T32" fmla="*/ 18 w 522"/>
              <a:gd name="T33" fmla="*/ 442 h 594"/>
              <a:gd name="T34" fmla="*/ 8 w 522"/>
              <a:gd name="T35" fmla="*/ 474 h 594"/>
              <a:gd name="T36" fmla="*/ 46 w 522"/>
              <a:gd name="T37" fmla="*/ 492 h 594"/>
              <a:gd name="T38" fmla="*/ 92 w 522"/>
              <a:gd name="T39" fmla="*/ 506 h 594"/>
              <a:gd name="T40" fmla="*/ 108 w 522"/>
              <a:gd name="T41" fmla="*/ 558 h 594"/>
              <a:gd name="T42" fmla="*/ 162 w 522"/>
              <a:gd name="T43" fmla="*/ 566 h 594"/>
              <a:gd name="T44" fmla="*/ 166 w 522"/>
              <a:gd name="T45" fmla="*/ 534 h 594"/>
              <a:gd name="T46" fmla="*/ 158 w 522"/>
              <a:gd name="T47" fmla="*/ 474 h 594"/>
              <a:gd name="T48" fmla="*/ 204 w 522"/>
              <a:gd name="T49" fmla="*/ 444 h 594"/>
              <a:gd name="T50" fmla="*/ 260 w 522"/>
              <a:gd name="T51" fmla="*/ 424 h 594"/>
              <a:gd name="T52" fmla="*/ 274 w 522"/>
              <a:gd name="T53" fmla="*/ 458 h 594"/>
              <a:gd name="T54" fmla="*/ 254 w 522"/>
              <a:gd name="T55" fmla="*/ 506 h 594"/>
              <a:gd name="T56" fmla="*/ 226 w 522"/>
              <a:gd name="T57" fmla="*/ 542 h 594"/>
              <a:gd name="T58" fmla="*/ 210 w 522"/>
              <a:gd name="T59" fmla="*/ 560 h 594"/>
              <a:gd name="T60" fmla="*/ 270 w 522"/>
              <a:gd name="T61" fmla="*/ 588 h 594"/>
              <a:gd name="T62" fmla="*/ 306 w 522"/>
              <a:gd name="T63" fmla="*/ 582 h 594"/>
              <a:gd name="T64" fmla="*/ 358 w 522"/>
              <a:gd name="T65" fmla="*/ 558 h 594"/>
              <a:gd name="T66" fmla="*/ 408 w 522"/>
              <a:gd name="T67" fmla="*/ 528 h 594"/>
              <a:gd name="T68" fmla="*/ 448 w 522"/>
              <a:gd name="T69" fmla="*/ 558 h 594"/>
              <a:gd name="T70" fmla="*/ 490 w 522"/>
              <a:gd name="T71" fmla="*/ 564 h 594"/>
              <a:gd name="T72" fmla="*/ 504 w 522"/>
              <a:gd name="T73" fmla="*/ 488 h 594"/>
              <a:gd name="T74" fmla="*/ 516 w 522"/>
              <a:gd name="T75" fmla="*/ 446 h 594"/>
              <a:gd name="T76" fmla="*/ 520 w 522"/>
              <a:gd name="T77" fmla="*/ 398 h 594"/>
              <a:gd name="T78" fmla="*/ 484 w 522"/>
              <a:gd name="T79" fmla="*/ 416 h 594"/>
              <a:gd name="T80" fmla="*/ 474 w 522"/>
              <a:gd name="T81" fmla="*/ 392 h 594"/>
              <a:gd name="T82" fmla="*/ 464 w 522"/>
              <a:gd name="T83" fmla="*/ 356 h 594"/>
              <a:gd name="T84" fmla="*/ 478 w 522"/>
              <a:gd name="T85" fmla="*/ 266 h 594"/>
              <a:gd name="T86" fmla="*/ 492 w 522"/>
              <a:gd name="T87" fmla="*/ 168 h 594"/>
              <a:gd name="T88" fmla="*/ 474 w 522"/>
              <a:gd name="T89" fmla="*/ 106 h 594"/>
              <a:gd name="T90" fmla="*/ 474 w 522"/>
              <a:gd name="T91" fmla="*/ 34 h 594"/>
              <a:gd name="T92" fmla="*/ 448 w 522"/>
              <a:gd name="T93" fmla="*/ 0 h 594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522"/>
              <a:gd name="T142" fmla="*/ 0 h 594"/>
              <a:gd name="T143" fmla="*/ 522 w 522"/>
              <a:gd name="T144" fmla="*/ 594 h 594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522" h="594">
                <a:moveTo>
                  <a:pt x="448" y="0"/>
                </a:moveTo>
                <a:lnTo>
                  <a:pt x="432" y="2"/>
                </a:lnTo>
                <a:lnTo>
                  <a:pt x="408" y="28"/>
                </a:lnTo>
                <a:lnTo>
                  <a:pt x="388" y="42"/>
                </a:lnTo>
                <a:lnTo>
                  <a:pt x="366" y="34"/>
                </a:lnTo>
                <a:lnTo>
                  <a:pt x="344" y="32"/>
                </a:lnTo>
                <a:lnTo>
                  <a:pt x="314" y="44"/>
                </a:lnTo>
                <a:lnTo>
                  <a:pt x="302" y="36"/>
                </a:lnTo>
                <a:lnTo>
                  <a:pt x="274" y="36"/>
                </a:lnTo>
                <a:lnTo>
                  <a:pt x="230" y="40"/>
                </a:lnTo>
                <a:lnTo>
                  <a:pt x="220" y="40"/>
                </a:lnTo>
                <a:lnTo>
                  <a:pt x="178" y="90"/>
                </a:lnTo>
                <a:lnTo>
                  <a:pt x="178" y="122"/>
                </a:lnTo>
                <a:lnTo>
                  <a:pt x="156" y="138"/>
                </a:lnTo>
                <a:lnTo>
                  <a:pt x="132" y="132"/>
                </a:lnTo>
                <a:lnTo>
                  <a:pt x="128" y="118"/>
                </a:lnTo>
                <a:lnTo>
                  <a:pt x="114" y="110"/>
                </a:lnTo>
                <a:lnTo>
                  <a:pt x="102" y="126"/>
                </a:lnTo>
                <a:lnTo>
                  <a:pt x="64" y="146"/>
                </a:lnTo>
                <a:lnTo>
                  <a:pt x="14" y="188"/>
                </a:lnTo>
                <a:lnTo>
                  <a:pt x="0" y="214"/>
                </a:lnTo>
                <a:lnTo>
                  <a:pt x="12" y="226"/>
                </a:lnTo>
                <a:lnTo>
                  <a:pt x="18" y="258"/>
                </a:lnTo>
                <a:lnTo>
                  <a:pt x="10" y="288"/>
                </a:lnTo>
                <a:lnTo>
                  <a:pt x="0" y="310"/>
                </a:lnTo>
                <a:lnTo>
                  <a:pt x="12" y="330"/>
                </a:lnTo>
                <a:lnTo>
                  <a:pt x="42" y="334"/>
                </a:lnTo>
                <a:lnTo>
                  <a:pt x="64" y="344"/>
                </a:lnTo>
                <a:lnTo>
                  <a:pt x="60" y="362"/>
                </a:lnTo>
                <a:lnTo>
                  <a:pt x="48" y="366"/>
                </a:lnTo>
                <a:lnTo>
                  <a:pt x="36" y="386"/>
                </a:lnTo>
                <a:lnTo>
                  <a:pt x="22" y="418"/>
                </a:lnTo>
                <a:lnTo>
                  <a:pt x="8" y="422"/>
                </a:lnTo>
                <a:lnTo>
                  <a:pt x="18" y="442"/>
                </a:lnTo>
                <a:lnTo>
                  <a:pt x="16" y="460"/>
                </a:lnTo>
                <a:lnTo>
                  <a:pt x="8" y="474"/>
                </a:lnTo>
                <a:lnTo>
                  <a:pt x="36" y="482"/>
                </a:lnTo>
                <a:lnTo>
                  <a:pt x="46" y="492"/>
                </a:lnTo>
                <a:lnTo>
                  <a:pt x="76" y="492"/>
                </a:lnTo>
                <a:lnTo>
                  <a:pt x="92" y="506"/>
                </a:lnTo>
                <a:lnTo>
                  <a:pt x="108" y="530"/>
                </a:lnTo>
                <a:lnTo>
                  <a:pt x="108" y="558"/>
                </a:lnTo>
                <a:lnTo>
                  <a:pt x="126" y="568"/>
                </a:lnTo>
                <a:lnTo>
                  <a:pt x="162" y="566"/>
                </a:lnTo>
                <a:lnTo>
                  <a:pt x="156" y="548"/>
                </a:lnTo>
                <a:lnTo>
                  <a:pt x="166" y="534"/>
                </a:lnTo>
                <a:lnTo>
                  <a:pt x="168" y="486"/>
                </a:lnTo>
                <a:lnTo>
                  <a:pt x="158" y="474"/>
                </a:lnTo>
                <a:lnTo>
                  <a:pt x="178" y="448"/>
                </a:lnTo>
                <a:lnTo>
                  <a:pt x="204" y="444"/>
                </a:lnTo>
                <a:lnTo>
                  <a:pt x="220" y="424"/>
                </a:lnTo>
                <a:lnTo>
                  <a:pt x="260" y="424"/>
                </a:lnTo>
                <a:lnTo>
                  <a:pt x="274" y="438"/>
                </a:lnTo>
                <a:lnTo>
                  <a:pt x="274" y="458"/>
                </a:lnTo>
                <a:lnTo>
                  <a:pt x="280" y="474"/>
                </a:lnTo>
                <a:lnTo>
                  <a:pt x="254" y="506"/>
                </a:lnTo>
                <a:lnTo>
                  <a:pt x="248" y="528"/>
                </a:lnTo>
                <a:lnTo>
                  <a:pt x="226" y="542"/>
                </a:lnTo>
                <a:lnTo>
                  <a:pt x="214" y="542"/>
                </a:lnTo>
                <a:lnTo>
                  <a:pt x="210" y="560"/>
                </a:lnTo>
                <a:lnTo>
                  <a:pt x="232" y="582"/>
                </a:lnTo>
                <a:lnTo>
                  <a:pt x="270" y="588"/>
                </a:lnTo>
                <a:lnTo>
                  <a:pt x="292" y="594"/>
                </a:lnTo>
                <a:lnTo>
                  <a:pt x="306" y="582"/>
                </a:lnTo>
                <a:lnTo>
                  <a:pt x="330" y="556"/>
                </a:lnTo>
                <a:lnTo>
                  <a:pt x="358" y="558"/>
                </a:lnTo>
                <a:lnTo>
                  <a:pt x="378" y="540"/>
                </a:lnTo>
                <a:lnTo>
                  <a:pt x="408" y="528"/>
                </a:lnTo>
                <a:lnTo>
                  <a:pt x="428" y="542"/>
                </a:lnTo>
                <a:lnTo>
                  <a:pt x="448" y="558"/>
                </a:lnTo>
                <a:lnTo>
                  <a:pt x="470" y="542"/>
                </a:lnTo>
                <a:lnTo>
                  <a:pt x="490" y="564"/>
                </a:lnTo>
                <a:lnTo>
                  <a:pt x="498" y="544"/>
                </a:lnTo>
                <a:lnTo>
                  <a:pt x="504" y="488"/>
                </a:lnTo>
                <a:lnTo>
                  <a:pt x="514" y="480"/>
                </a:lnTo>
                <a:lnTo>
                  <a:pt x="516" y="446"/>
                </a:lnTo>
                <a:lnTo>
                  <a:pt x="522" y="434"/>
                </a:lnTo>
                <a:lnTo>
                  <a:pt x="520" y="398"/>
                </a:lnTo>
                <a:lnTo>
                  <a:pt x="510" y="390"/>
                </a:lnTo>
                <a:lnTo>
                  <a:pt x="484" y="416"/>
                </a:lnTo>
                <a:lnTo>
                  <a:pt x="466" y="416"/>
                </a:lnTo>
                <a:lnTo>
                  <a:pt x="474" y="392"/>
                </a:lnTo>
                <a:lnTo>
                  <a:pt x="474" y="372"/>
                </a:lnTo>
                <a:lnTo>
                  <a:pt x="464" y="356"/>
                </a:lnTo>
                <a:lnTo>
                  <a:pt x="464" y="290"/>
                </a:lnTo>
                <a:lnTo>
                  <a:pt x="478" y="266"/>
                </a:lnTo>
                <a:lnTo>
                  <a:pt x="474" y="184"/>
                </a:lnTo>
                <a:lnTo>
                  <a:pt x="492" y="168"/>
                </a:lnTo>
                <a:lnTo>
                  <a:pt x="486" y="124"/>
                </a:lnTo>
                <a:lnTo>
                  <a:pt x="474" y="106"/>
                </a:lnTo>
                <a:lnTo>
                  <a:pt x="466" y="60"/>
                </a:lnTo>
                <a:lnTo>
                  <a:pt x="474" y="34"/>
                </a:lnTo>
                <a:lnTo>
                  <a:pt x="456" y="12"/>
                </a:lnTo>
                <a:lnTo>
                  <a:pt x="448" y="0"/>
                </a:lnTo>
              </a:path>
            </a:pathLst>
          </a:custGeom>
          <a:solidFill>
            <a:srgbClr val="FFC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r>
              <a:rPr lang="en-US" altLang="ko-KR" sz="3300" dirty="0">
                <a:latin typeface="Agency FB" pitchFamily="34" charset="0"/>
                <a:ea typeface="굴림" pitchFamily="50" charset="-127"/>
              </a:rPr>
              <a:t>````</a:t>
            </a:r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100" name="Freeform 59"/>
          <p:cNvSpPr>
            <a:spLocks/>
          </p:cNvSpPr>
          <p:nvPr/>
        </p:nvSpPr>
        <p:spPr bwMode="gray">
          <a:xfrm>
            <a:off x="6615897" y="3977424"/>
            <a:ext cx="1178401" cy="1072297"/>
          </a:xfrm>
          <a:custGeom>
            <a:avLst/>
            <a:gdLst>
              <a:gd name="T0" fmla="*/ 22 w 488"/>
              <a:gd name="T1" fmla="*/ 184 h 452"/>
              <a:gd name="T2" fmla="*/ 6 w 488"/>
              <a:gd name="T3" fmla="*/ 128 h 452"/>
              <a:gd name="T4" fmla="*/ 18 w 488"/>
              <a:gd name="T5" fmla="*/ 82 h 452"/>
              <a:gd name="T6" fmla="*/ 56 w 488"/>
              <a:gd name="T7" fmla="*/ 24 h 452"/>
              <a:gd name="T8" fmla="*/ 88 w 488"/>
              <a:gd name="T9" fmla="*/ 0 h 452"/>
              <a:gd name="T10" fmla="*/ 124 w 488"/>
              <a:gd name="T11" fmla="*/ 18 h 452"/>
              <a:gd name="T12" fmla="*/ 172 w 488"/>
              <a:gd name="T13" fmla="*/ 32 h 452"/>
              <a:gd name="T14" fmla="*/ 186 w 488"/>
              <a:gd name="T15" fmla="*/ 84 h 452"/>
              <a:gd name="T16" fmla="*/ 240 w 488"/>
              <a:gd name="T17" fmla="*/ 92 h 452"/>
              <a:gd name="T18" fmla="*/ 268 w 488"/>
              <a:gd name="T19" fmla="*/ 86 h 452"/>
              <a:gd name="T20" fmla="*/ 310 w 488"/>
              <a:gd name="T21" fmla="*/ 108 h 452"/>
              <a:gd name="T22" fmla="*/ 370 w 488"/>
              <a:gd name="T23" fmla="*/ 120 h 452"/>
              <a:gd name="T24" fmla="*/ 436 w 488"/>
              <a:gd name="T25" fmla="*/ 84 h 452"/>
              <a:gd name="T26" fmla="*/ 424 w 488"/>
              <a:gd name="T27" fmla="*/ 120 h 452"/>
              <a:gd name="T28" fmla="*/ 450 w 488"/>
              <a:gd name="T29" fmla="*/ 144 h 452"/>
              <a:gd name="T30" fmla="*/ 488 w 488"/>
              <a:gd name="T31" fmla="*/ 164 h 452"/>
              <a:gd name="T32" fmla="*/ 462 w 488"/>
              <a:gd name="T33" fmla="*/ 194 h 452"/>
              <a:gd name="T34" fmla="*/ 382 w 488"/>
              <a:gd name="T35" fmla="*/ 254 h 452"/>
              <a:gd name="T36" fmla="*/ 364 w 488"/>
              <a:gd name="T37" fmla="*/ 286 h 452"/>
              <a:gd name="T38" fmla="*/ 310 w 488"/>
              <a:gd name="T39" fmla="*/ 280 h 452"/>
              <a:gd name="T40" fmla="*/ 270 w 488"/>
              <a:gd name="T41" fmla="*/ 324 h 452"/>
              <a:gd name="T42" fmla="*/ 306 w 488"/>
              <a:gd name="T43" fmla="*/ 346 h 452"/>
              <a:gd name="T44" fmla="*/ 330 w 488"/>
              <a:gd name="T45" fmla="*/ 310 h 452"/>
              <a:gd name="T46" fmla="*/ 364 w 488"/>
              <a:gd name="T47" fmla="*/ 330 h 452"/>
              <a:gd name="T48" fmla="*/ 352 w 488"/>
              <a:gd name="T49" fmla="*/ 360 h 452"/>
              <a:gd name="T50" fmla="*/ 356 w 488"/>
              <a:gd name="T51" fmla="*/ 398 h 452"/>
              <a:gd name="T52" fmla="*/ 318 w 488"/>
              <a:gd name="T53" fmla="*/ 446 h 452"/>
              <a:gd name="T54" fmla="*/ 266 w 488"/>
              <a:gd name="T55" fmla="*/ 434 h 452"/>
              <a:gd name="T56" fmla="*/ 224 w 488"/>
              <a:gd name="T57" fmla="*/ 390 h 452"/>
              <a:gd name="T58" fmla="*/ 158 w 488"/>
              <a:gd name="T59" fmla="*/ 400 h 452"/>
              <a:gd name="T60" fmla="*/ 148 w 488"/>
              <a:gd name="T61" fmla="*/ 448 h 452"/>
              <a:gd name="T62" fmla="*/ 106 w 488"/>
              <a:gd name="T63" fmla="*/ 434 h 452"/>
              <a:gd name="T64" fmla="*/ 76 w 488"/>
              <a:gd name="T65" fmla="*/ 398 h 452"/>
              <a:gd name="T66" fmla="*/ 62 w 488"/>
              <a:gd name="T67" fmla="*/ 364 h 452"/>
              <a:gd name="T68" fmla="*/ 52 w 488"/>
              <a:gd name="T69" fmla="*/ 308 h 452"/>
              <a:gd name="T70" fmla="*/ 14 w 488"/>
              <a:gd name="T71" fmla="*/ 268 h 452"/>
              <a:gd name="T72" fmla="*/ 2 w 488"/>
              <a:gd name="T73" fmla="*/ 224 h 45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488"/>
              <a:gd name="T112" fmla="*/ 0 h 452"/>
              <a:gd name="T113" fmla="*/ 488 w 488"/>
              <a:gd name="T114" fmla="*/ 452 h 45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488" h="452">
                <a:moveTo>
                  <a:pt x="0" y="212"/>
                </a:moveTo>
                <a:lnTo>
                  <a:pt x="22" y="184"/>
                </a:lnTo>
                <a:lnTo>
                  <a:pt x="24" y="148"/>
                </a:lnTo>
                <a:lnTo>
                  <a:pt x="6" y="128"/>
                </a:lnTo>
                <a:lnTo>
                  <a:pt x="8" y="96"/>
                </a:lnTo>
                <a:lnTo>
                  <a:pt x="18" y="82"/>
                </a:lnTo>
                <a:lnTo>
                  <a:pt x="26" y="38"/>
                </a:lnTo>
                <a:lnTo>
                  <a:pt x="56" y="24"/>
                </a:lnTo>
                <a:lnTo>
                  <a:pt x="74" y="4"/>
                </a:lnTo>
                <a:lnTo>
                  <a:pt x="88" y="0"/>
                </a:lnTo>
                <a:lnTo>
                  <a:pt x="114" y="8"/>
                </a:lnTo>
                <a:lnTo>
                  <a:pt x="124" y="18"/>
                </a:lnTo>
                <a:lnTo>
                  <a:pt x="154" y="18"/>
                </a:lnTo>
                <a:lnTo>
                  <a:pt x="172" y="32"/>
                </a:lnTo>
                <a:lnTo>
                  <a:pt x="186" y="56"/>
                </a:lnTo>
                <a:lnTo>
                  <a:pt x="186" y="84"/>
                </a:lnTo>
                <a:lnTo>
                  <a:pt x="204" y="94"/>
                </a:lnTo>
                <a:lnTo>
                  <a:pt x="240" y="92"/>
                </a:lnTo>
                <a:lnTo>
                  <a:pt x="256" y="94"/>
                </a:lnTo>
                <a:lnTo>
                  <a:pt x="268" y="86"/>
                </a:lnTo>
                <a:lnTo>
                  <a:pt x="290" y="86"/>
                </a:lnTo>
                <a:lnTo>
                  <a:pt x="310" y="108"/>
                </a:lnTo>
                <a:lnTo>
                  <a:pt x="348" y="114"/>
                </a:lnTo>
                <a:lnTo>
                  <a:pt x="370" y="120"/>
                </a:lnTo>
                <a:lnTo>
                  <a:pt x="408" y="82"/>
                </a:lnTo>
                <a:lnTo>
                  <a:pt x="436" y="84"/>
                </a:lnTo>
                <a:lnTo>
                  <a:pt x="442" y="104"/>
                </a:lnTo>
                <a:lnTo>
                  <a:pt x="424" y="120"/>
                </a:lnTo>
                <a:lnTo>
                  <a:pt x="430" y="138"/>
                </a:lnTo>
                <a:lnTo>
                  <a:pt x="450" y="144"/>
                </a:lnTo>
                <a:lnTo>
                  <a:pt x="468" y="162"/>
                </a:lnTo>
                <a:lnTo>
                  <a:pt x="488" y="164"/>
                </a:lnTo>
                <a:lnTo>
                  <a:pt x="486" y="182"/>
                </a:lnTo>
                <a:lnTo>
                  <a:pt x="462" y="194"/>
                </a:lnTo>
                <a:lnTo>
                  <a:pt x="414" y="230"/>
                </a:lnTo>
                <a:lnTo>
                  <a:pt x="382" y="254"/>
                </a:lnTo>
                <a:lnTo>
                  <a:pt x="376" y="278"/>
                </a:lnTo>
                <a:lnTo>
                  <a:pt x="364" y="286"/>
                </a:lnTo>
                <a:lnTo>
                  <a:pt x="330" y="276"/>
                </a:lnTo>
                <a:lnTo>
                  <a:pt x="310" y="280"/>
                </a:lnTo>
                <a:lnTo>
                  <a:pt x="278" y="302"/>
                </a:lnTo>
                <a:lnTo>
                  <a:pt x="270" y="324"/>
                </a:lnTo>
                <a:lnTo>
                  <a:pt x="284" y="344"/>
                </a:lnTo>
                <a:lnTo>
                  <a:pt x="306" y="346"/>
                </a:lnTo>
                <a:lnTo>
                  <a:pt x="320" y="322"/>
                </a:lnTo>
                <a:lnTo>
                  <a:pt x="330" y="310"/>
                </a:lnTo>
                <a:lnTo>
                  <a:pt x="354" y="310"/>
                </a:lnTo>
                <a:lnTo>
                  <a:pt x="364" y="330"/>
                </a:lnTo>
                <a:lnTo>
                  <a:pt x="348" y="342"/>
                </a:lnTo>
                <a:lnTo>
                  <a:pt x="352" y="360"/>
                </a:lnTo>
                <a:lnTo>
                  <a:pt x="362" y="374"/>
                </a:lnTo>
                <a:lnTo>
                  <a:pt x="356" y="398"/>
                </a:lnTo>
                <a:lnTo>
                  <a:pt x="332" y="428"/>
                </a:lnTo>
                <a:lnTo>
                  <a:pt x="318" y="446"/>
                </a:lnTo>
                <a:lnTo>
                  <a:pt x="288" y="446"/>
                </a:lnTo>
                <a:lnTo>
                  <a:pt x="266" y="434"/>
                </a:lnTo>
                <a:lnTo>
                  <a:pt x="242" y="412"/>
                </a:lnTo>
                <a:lnTo>
                  <a:pt x="224" y="390"/>
                </a:lnTo>
                <a:lnTo>
                  <a:pt x="200" y="400"/>
                </a:lnTo>
                <a:lnTo>
                  <a:pt x="158" y="400"/>
                </a:lnTo>
                <a:lnTo>
                  <a:pt x="150" y="408"/>
                </a:lnTo>
                <a:lnTo>
                  <a:pt x="148" y="448"/>
                </a:lnTo>
                <a:lnTo>
                  <a:pt x="132" y="452"/>
                </a:lnTo>
                <a:lnTo>
                  <a:pt x="106" y="434"/>
                </a:lnTo>
                <a:lnTo>
                  <a:pt x="82" y="432"/>
                </a:lnTo>
                <a:lnTo>
                  <a:pt x="76" y="398"/>
                </a:lnTo>
                <a:lnTo>
                  <a:pt x="74" y="370"/>
                </a:lnTo>
                <a:lnTo>
                  <a:pt x="62" y="364"/>
                </a:lnTo>
                <a:lnTo>
                  <a:pt x="64" y="324"/>
                </a:lnTo>
                <a:lnTo>
                  <a:pt x="52" y="308"/>
                </a:lnTo>
                <a:lnTo>
                  <a:pt x="36" y="290"/>
                </a:lnTo>
                <a:lnTo>
                  <a:pt x="14" y="268"/>
                </a:lnTo>
                <a:lnTo>
                  <a:pt x="14" y="236"/>
                </a:lnTo>
                <a:lnTo>
                  <a:pt x="2" y="224"/>
                </a:lnTo>
                <a:lnTo>
                  <a:pt x="0" y="212"/>
                </a:lnTo>
              </a:path>
            </a:pathLst>
          </a:custGeom>
          <a:solidFill>
            <a:srgbClr val="FFC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101" name="Freeform 61"/>
          <p:cNvSpPr>
            <a:spLocks/>
          </p:cNvSpPr>
          <p:nvPr/>
        </p:nvSpPr>
        <p:spPr bwMode="gray">
          <a:xfrm>
            <a:off x="7180950" y="3858807"/>
            <a:ext cx="299430" cy="341617"/>
          </a:xfrm>
          <a:custGeom>
            <a:avLst/>
            <a:gdLst>
              <a:gd name="T0" fmla="*/ 8 w 124"/>
              <a:gd name="T1" fmla="*/ 144 h 144"/>
              <a:gd name="T2" fmla="*/ 0 w 124"/>
              <a:gd name="T3" fmla="*/ 124 h 144"/>
              <a:gd name="T4" fmla="*/ 12 w 124"/>
              <a:gd name="T5" fmla="*/ 110 h 144"/>
              <a:gd name="T6" fmla="*/ 12 w 124"/>
              <a:gd name="T7" fmla="*/ 62 h 144"/>
              <a:gd name="T8" fmla="*/ 2 w 124"/>
              <a:gd name="T9" fmla="*/ 50 h 144"/>
              <a:gd name="T10" fmla="*/ 22 w 124"/>
              <a:gd name="T11" fmla="*/ 26 h 144"/>
              <a:gd name="T12" fmla="*/ 48 w 124"/>
              <a:gd name="T13" fmla="*/ 20 h 144"/>
              <a:gd name="T14" fmla="*/ 66 w 124"/>
              <a:gd name="T15" fmla="*/ 0 h 144"/>
              <a:gd name="T16" fmla="*/ 104 w 124"/>
              <a:gd name="T17" fmla="*/ 0 h 144"/>
              <a:gd name="T18" fmla="*/ 120 w 124"/>
              <a:gd name="T19" fmla="*/ 16 h 144"/>
              <a:gd name="T20" fmla="*/ 118 w 124"/>
              <a:gd name="T21" fmla="*/ 34 h 144"/>
              <a:gd name="T22" fmla="*/ 124 w 124"/>
              <a:gd name="T23" fmla="*/ 50 h 144"/>
              <a:gd name="T24" fmla="*/ 98 w 124"/>
              <a:gd name="T25" fmla="*/ 82 h 144"/>
              <a:gd name="T26" fmla="*/ 92 w 124"/>
              <a:gd name="T27" fmla="*/ 104 h 144"/>
              <a:gd name="T28" fmla="*/ 68 w 124"/>
              <a:gd name="T29" fmla="*/ 118 h 144"/>
              <a:gd name="T30" fmla="*/ 58 w 124"/>
              <a:gd name="T31" fmla="*/ 118 h 144"/>
              <a:gd name="T32" fmla="*/ 52 w 124"/>
              <a:gd name="T33" fmla="*/ 138 h 144"/>
              <a:gd name="T34" fmla="*/ 34 w 124"/>
              <a:gd name="T35" fmla="*/ 136 h 144"/>
              <a:gd name="T36" fmla="*/ 22 w 124"/>
              <a:gd name="T37" fmla="*/ 144 h 144"/>
              <a:gd name="T38" fmla="*/ 8 w 124"/>
              <a:gd name="T39" fmla="*/ 144 h 14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24"/>
              <a:gd name="T61" fmla="*/ 0 h 144"/>
              <a:gd name="T62" fmla="*/ 124 w 124"/>
              <a:gd name="T63" fmla="*/ 144 h 14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24" h="144">
                <a:moveTo>
                  <a:pt x="8" y="144"/>
                </a:moveTo>
                <a:lnTo>
                  <a:pt x="0" y="124"/>
                </a:lnTo>
                <a:lnTo>
                  <a:pt x="12" y="110"/>
                </a:lnTo>
                <a:lnTo>
                  <a:pt x="12" y="62"/>
                </a:lnTo>
                <a:lnTo>
                  <a:pt x="2" y="50"/>
                </a:lnTo>
                <a:lnTo>
                  <a:pt x="22" y="26"/>
                </a:lnTo>
                <a:lnTo>
                  <a:pt x="48" y="20"/>
                </a:lnTo>
                <a:lnTo>
                  <a:pt x="66" y="0"/>
                </a:lnTo>
                <a:lnTo>
                  <a:pt x="104" y="0"/>
                </a:lnTo>
                <a:lnTo>
                  <a:pt x="120" y="16"/>
                </a:lnTo>
                <a:lnTo>
                  <a:pt x="118" y="34"/>
                </a:lnTo>
                <a:lnTo>
                  <a:pt x="124" y="50"/>
                </a:lnTo>
                <a:lnTo>
                  <a:pt x="98" y="82"/>
                </a:lnTo>
                <a:lnTo>
                  <a:pt x="92" y="104"/>
                </a:lnTo>
                <a:lnTo>
                  <a:pt x="68" y="118"/>
                </a:lnTo>
                <a:lnTo>
                  <a:pt x="58" y="118"/>
                </a:lnTo>
                <a:lnTo>
                  <a:pt x="52" y="138"/>
                </a:lnTo>
                <a:lnTo>
                  <a:pt x="34" y="136"/>
                </a:lnTo>
                <a:lnTo>
                  <a:pt x="22" y="144"/>
                </a:lnTo>
                <a:lnTo>
                  <a:pt x="8" y="144"/>
                </a:lnTo>
              </a:path>
            </a:pathLst>
          </a:custGeom>
          <a:solidFill>
            <a:srgbClr val="FFC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102" name="Freeform 63"/>
          <p:cNvSpPr>
            <a:spLocks/>
          </p:cNvSpPr>
          <p:nvPr/>
        </p:nvSpPr>
        <p:spPr bwMode="gray">
          <a:xfrm>
            <a:off x="7644583" y="4105530"/>
            <a:ext cx="347725" cy="365340"/>
          </a:xfrm>
          <a:custGeom>
            <a:avLst/>
            <a:gdLst>
              <a:gd name="T0" fmla="*/ 10 w 144"/>
              <a:gd name="T1" fmla="*/ 30 h 154"/>
              <a:gd name="T2" fmla="*/ 16 w 144"/>
              <a:gd name="T3" fmla="*/ 50 h 154"/>
              <a:gd name="T4" fmla="*/ 0 w 144"/>
              <a:gd name="T5" fmla="*/ 66 h 154"/>
              <a:gd name="T6" fmla="*/ 2 w 144"/>
              <a:gd name="T7" fmla="*/ 86 h 154"/>
              <a:gd name="T8" fmla="*/ 24 w 144"/>
              <a:gd name="T9" fmla="*/ 90 h 154"/>
              <a:gd name="T10" fmla="*/ 42 w 144"/>
              <a:gd name="T11" fmla="*/ 108 h 154"/>
              <a:gd name="T12" fmla="*/ 62 w 144"/>
              <a:gd name="T13" fmla="*/ 110 h 154"/>
              <a:gd name="T14" fmla="*/ 60 w 144"/>
              <a:gd name="T15" fmla="*/ 128 h 154"/>
              <a:gd name="T16" fmla="*/ 74 w 144"/>
              <a:gd name="T17" fmla="*/ 142 h 154"/>
              <a:gd name="T18" fmla="*/ 94 w 144"/>
              <a:gd name="T19" fmla="*/ 154 h 154"/>
              <a:gd name="T20" fmla="*/ 118 w 144"/>
              <a:gd name="T21" fmla="*/ 138 h 154"/>
              <a:gd name="T22" fmla="*/ 118 w 144"/>
              <a:gd name="T23" fmla="*/ 104 h 154"/>
              <a:gd name="T24" fmla="*/ 144 w 144"/>
              <a:gd name="T25" fmla="*/ 92 h 154"/>
              <a:gd name="T26" fmla="*/ 142 w 144"/>
              <a:gd name="T27" fmla="*/ 32 h 154"/>
              <a:gd name="T28" fmla="*/ 122 w 144"/>
              <a:gd name="T29" fmla="*/ 16 h 154"/>
              <a:gd name="T30" fmla="*/ 100 w 144"/>
              <a:gd name="T31" fmla="*/ 28 h 154"/>
              <a:gd name="T32" fmla="*/ 80 w 144"/>
              <a:gd name="T33" fmla="*/ 14 h 154"/>
              <a:gd name="T34" fmla="*/ 60 w 144"/>
              <a:gd name="T35" fmla="*/ 0 h 154"/>
              <a:gd name="T36" fmla="*/ 30 w 144"/>
              <a:gd name="T37" fmla="*/ 12 h 154"/>
              <a:gd name="T38" fmla="*/ 10 w 144"/>
              <a:gd name="T39" fmla="*/ 30 h 15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44"/>
              <a:gd name="T61" fmla="*/ 0 h 154"/>
              <a:gd name="T62" fmla="*/ 144 w 144"/>
              <a:gd name="T63" fmla="*/ 154 h 15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44" h="154">
                <a:moveTo>
                  <a:pt x="10" y="30"/>
                </a:moveTo>
                <a:lnTo>
                  <a:pt x="16" y="50"/>
                </a:lnTo>
                <a:lnTo>
                  <a:pt x="0" y="66"/>
                </a:lnTo>
                <a:lnTo>
                  <a:pt x="2" y="86"/>
                </a:lnTo>
                <a:lnTo>
                  <a:pt x="24" y="90"/>
                </a:lnTo>
                <a:lnTo>
                  <a:pt x="42" y="108"/>
                </a:lnTo>
                <a:lnTo>
                  <a:pt x="62" y="110"/>
                </a:lnTo>
                <a:lnTo>
                  <a:pt x="60" y="128"/>
                </a:lnTo>
                <a:lnTo>
                  <a:pt x="74" y="142"/>
                </a:lnTo>
                <a:lnTo>
                  <a:pt x="94" y="154"/>
                </a:lnTo>
                <a:lnTo>
                  <a:pt x="118" y="138"/>
                </a:lnTo>
                <a:lnTo>
                  <a:pt x="118" y="104"/>
                </a:lnTo>
                <a:lnTo>
                  <a:pt x="144" y="92"/>
                </a:lnTo>
                <a:lnTo>
                  <a:pt x="142" y="32"/>
                </a:lnTo>
                <a:lnTo>
                  <a:pt x="122" y="16"/>
                </a:lnTo>
                <a:lnTo>
                  <a:pt x="100" y="28"/>
                </a:lnTo>
                <a:lnTo>
                  <a:pt x="80" y="14"/>
                </a:lnTo>
                <a:lnTo>
                  <a:pt x="60" y="0"/>
                </a:lnTo>
                <a:lnTo>
                  <a:pt x="30" y="12"/>
                </a:lnTo>
                <a:lnTo>
                  <a:pt x="10" y="30"/>
                </a:lnTo>
              </a:path>
            </a:pathLst>
          </a:custGeom>
          <a:solidFill>
            <a:srgbClr val="FFC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103" name="Freeform 65"/>
          <p:cNvSpPr>
            <a:spLocks/>
          </p:cNvSpPr>
          <p:nvPr/>
        </p:nvSpPr>
        <p:spPr bwMode="gray">
          <a:xfrm>
            <a:off x="7267881" y="4409189"/>
            <a:ext cx="598860" cy="389063"/>
          </a:xfrm>
          <a:custGeom>
            <a:avLst/>
            <a:gdLst>
              <a:gd name="T0" fmla="*/ 216 w 248"/>
              <a:gd name="T1" fmla="*/ 0 h 164"/>
              <a:gd name="T2" fmla="*/ 192 w 248"/>
              <a:gd name="T3" fmla="*/ 12 h 164"/>
              <a:gd name="T4" fmla="*/ 112 w 248"/>
              <a:gd name="T5" fmla="*/ 72 h 164"/>
              <a:gd name="T6" fmla="*/ 106 w 248"/>
              <a:gd name="T7" fmla="*/ 96 h 164"/>
              <a:gd name="T8" fmla="*/ 94 w 248"/>
              <a:gd name="T9" fmla="*/ 104 h 164"/>
              <a:gd name="T10" fmla="*/ 60 w 248"/>
              <a:gd name="T11" fmla="*/ 94 h 164"/>
              <a:gd name="T12" fmla="*/ 40 w 248"/>
              <a:gd name="T13" fmla="*/ 98 h 164"/>
              <a:gd name="T14" fmla="*/ 8 w 248"/>
              <a:gd name="T15" fmla="*/ 120 h 164"/>
              <a:gd name="T16" fmla="*/ 0 w 248"/>
              <a:gd name="T17" fmla="*/ 142 h 164"/>
              <a:gd name="T18" fmla="*/ 14 w 248"/>
              <a:gd name="T19" fmla="*/ 162 h 164"/>
              <a:gd name="T20" fmla="*/ 36 w 248"/>
              <a:gd name="T21" fmla="*/ 164 h 164"/>
              <a:gd name="T22" fmla="*/ 50 w 248"/>
              <a:gd name="T23" fmla="*/ 140 h 164"/>
              <a:gd name="T24" fmla="*/ 62 w 248"/>
              <a:gd name="T25" fmla="*/ 130 h 164"/>
              <a:gd name="T26" fmla="*/ 84 w 248"/>
              <a:gd name="T27" fmla="*/ 128 h 164"/>
              <a:gd name="T28" fmla="*/ 94 w 248"/>
              <a:gd name="T29" fmla="*/ 148 h 164"/>
              <a:gd name="T30" fmla="*/ 120 w 248"/>
              <a:gd name="T31" fmla="*/ 144 h 164"/>
              <a:gd name="T32" fmla="*/ 132 w 248"/>
              <a:gd name="T33" fmla="*/ 122 h 164"/>
              <a:gd name="T34" fmla="*/ 152 w 248"/>
              <a:gd name="T35" fmla="*/ 130 h 164"/>
              <a:gd name="T36" fmla="*/ 172 w 248"/>
              <a:gd name="T37" fmla="*/ 122 h 164"/>
              <a:gd name="T38" fmla="*/ 202 w 248"/>
              <a:gd name="T39" fmla="*/ 90 h 164"/>
              <a:gd name="T40" fmla="*/ 226 w 248"/>
              <a:gd name="T41" fmla="*/ 86 h 164"/>
              <a:gd name="T42" fmla="*/ 234 w 248"/>
              <a:gd name="T43" fmla="*/ 78 h 164"/>
              <a:gd name="T44" fmla="*/ 236 w 248"/>
              <a:gd name="T45" fmla="*/ 54 h 164"/>
              <a:gd name="T46" fmla="*/ 244 w 248"/>
              <a:gd name="T47" fmla="*/ 44 h 164"/>
              <a:gd name="T48" fmla="*/ 248 w 248"/>
              <a:gd name="T49" fmla="*/ 24 h 164"/>
              <a:gd name="T50" fmla="*/ 230 w 248"/>
              <a:gd name="T51" fmla="*/ 14 h 164"/>
              <a:gd name="T52" fmla="*/ 216 w 248"/>
              <a:gd name="T53" fmla="*/ 0 h 164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w 248"/>
              <a:gd name="T82" fmla="*/ 0 h 164"/>
              <a:gd name="T83" fmla="*/ 248 w 248"/>
              <a:gd name="T84" fmla="*/ 164 h 164"/>
            </a:gdLst>
            <a:ahLst/>
            <a:cxnLst>
              <a:cxn ang="T54">
                <a:pos x="T0" y="T1"/>
              </a:cxn>
              <a:cxn ang="T55">
                <a:pos x="T2" y="T3"/>
              </a:cxn>
              <a:cxn ang="T56">
                <a:pos x="T4" y="T5"/>
              </a:cxn>
              <a:cxn ang="T57">
                <a:pos x="T6" y="T7"/>
              </a:cxn>
              <a:cxn ang="T58">
                <a:pos x="T8" y="T9"/>
              </a:cxn>
              <a:cxn ang="T59">
                <a:pos x="T10" y="T11"/>
              </a:cxn>
              <a:cxn ang="T60">
                <a:pos x="T12" y="T13"/>
              </a:cxn>
              <a:cxn ang="T61">
                <a:pos x="T14" y="T15"/>
              </a:cxn>
              <a:cxn ang="T62">
                <a:pos x="T16" y="T17"/>
              </a:cxn>
              <a:cxn ang="T63">
                <a:pos x="T18" y="T19"/>
              </a:cxn>
              <a:cxn ang="T64">
                <a:pos x="T20" y="T21"/>
              </a:cxn>
              <a:cxn ang="T65">
                <a:pos x="T22" y="T23"/>
              </a:cxn>
              <a:cxn ang="T66">
                <a:pos x="T24" y="T25"/>
              </a:cxn>
              <a:cxn ang="T67">
                <a:pos x="T26" y="T27"/>
              </a:cxn>
              <a:cxn ang="T68">
                <a:pos x="T28" y="T29"/>
              </a:cxn>
              <a:cxn ang="T69">
                <a:pos x="T30" y="T31"/>
              </a:cxn>
              <a:cxn ang="T70">
                <a:pos x="T32" y="T33"/>
              </a:cxn>
              <a:cxn ang="T71">
                <a:pos x="T34" y="T35"/>
              </a:cxn>
              <a:cxn ang="T72">
                <a:pos x="T36" y="T37"/>
              </a:cxn>
              <a:cxn ang="T73">
                <a:pos x="T38" y="T39"/>
              </a:cxn>
              <a:cxn ang="T74">
                <a:pos x="T40" y="T41"/>
              </a:cxn>
              <a:cxn ang="T75">
                <a:pos x="T42" y="T43"/>
              </a:cxn>
              <a:cxn ang="T76">
                <a:pos x="T44" y="T45"/>
              </a:cxn>
              <a:cxn ang="T77">
                <a:pos x="T46" y="T47"/>
              </a:cxn>
              <a:cxn ang="T78">
                <a:pos x="T48" y="T49"/>
              </a:cxn>
              <a:cxn ang="T79">
                <a:pos x="T50" y="T51"/>
              </a:cxn>
              <a:cxn ang="T80">
                <a:pos x="T52" y="T53"/>
              </a:cxn>
            </a:cxnLst>
            <a:rect l="T81" t="T82" r="T83" b="T84"/>
            <a:pathLst>
              <a:path w="248" h="164">
                <a:moveTo>
                  <a:pt x="216" y="0"/>
                </a:moveTo>
                <a:lnTo>
                  <a:pt x="192" y="12"/>
                </a:lnTo>
                <a:lnTo>
                  <a:pt x="112" y="72"/>
                </a:lnTo>
                <a:lnTo>
                  <a:pt x="106" y="96"/>
                </a:lnTo>
                <a:lnTo>
                  <a:pt x="94" y="104"/>
                </a:lnTo>
                <a:lnTo>
                  <a:pt x="60" y="94"/>
                </a:lnTo>
                <a:lnTo>
                  <a:pt x="40" y="98"/>
                </a:lnTo>
                <a:lnTo>
                  <a:pt x="8" y="120"/>
                </a:lnTo>
                <a:lnTo>
                  <a:pt x="0" y="142"/>
                </a:lnTo>
                <a:lnTo>
                  <a:pt x="14" y="162"/>
                </a:lnTo>
                <a:lnTo>
                  <a:pt x="36" y="164"/>
                </a:lnTo>
                <a:lnTo>
                  <a:pt x="50" y="140"/>
                </a:lnTo>
                <a:lnTo>
                  <a:pt x="62" y="130"/>
                </a:lnTo>
                <a:lnTo>
                  <a:pt x="84" y="128"/>
                </a:lnTo>
                <a:lnTo>
                  <a:pt x="94" y="148"/>
                </a:lnTo>
                <a:lnTo>
                  <a:pt x="120" y="144"/>
                </a:lnTo>
                <a:lnTo>
                  <a:pt x="132" y="122"/>
                </a:lnTo>
                <a:lnTo>
                  <a:pt x="152" y="130"/>
                </a:lnTo>
                <a:lnTo>
                  <a:pt x="172" y="122"/>
                </a:lnTo>
                <a:lnTo>
                  <a:pt x="202" y="90"/>
                </a:lnTo>
                <a:lnTo>
                  <a:pt x="226" y="86"/>
                </a:lnTo>
                <a:lnTo>
                  <a:pt x="234" y="78"/>
                </a:lnTo>
                <a:lnTo>
                  <a:pt x="236" y="54"/>
                </a:lnTo>
                <a:lnTo>
                  <a:pt x="244" y="44"/>
                </a:lnTo>
                <a:lnTo>
                  <a:pt x="248" y="24"/>
                </a:lnTo>
                <a:lnTo>
                  <a:pt x="230" y="14"/>
                </a:lnTo>
                <a:lnTo>
                  <a:pt x="216" y="0"/>
                </a:lnTo>
              </a:path>
            </a:pathLst>
          </a:custGeom>
          <a:solidFill>
            <a:srgbClr val="FFC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104" name="Freeform 67"/>
          <p:cNvSpPr>
            <a:spLocks/>
          </p:cNvSpPr>
          <p:nvPr/>
        </p:nvSpPr>
        <p:spPr bwMode="gray">
          <a:xfrm>
            <a:off x="5311928" y="4338019"/>
            <a:ext cx="1501979" cy="1171935"/>
          </a:xfrm>
          <a:custGeom>
            <a:avLst/>
            <a:gdLst>
              <a:gd name="T0" fmla="*/ 614 w 622"/>
              <a:gd name="T1" fmla="*/ 218 h 494"/>
              <a:gd name="T2" fmla="*/ 604 w 622"/>
              <a:gd name="T3" fmla="*/ 172 h 494"/>
              <a:gd name="T4" fmla="*/ 554 w 622"/>
              <a:gd name="T5" fmla="*/ 116 h 494"/>
              <a:gd name="T6" fmla="*/ 542 w 622"/>
              <a:gd name="T7" fmla="*/ 72 h 494"/>
              <a:gd name="T8" fmla="*/ 526 w 622"/>
              <a:gd name="T9" fmla="*/ 48 h 494"/>
              <a:gd name="T10" fmla="*/ 486 w 622"/>
              <a:gd name="T11" fmla="*/ 62 h 494"/>
              <a:gd name="T12" fmla="*/ 442 w 622"/>
              <a:gd name="T13" fmla="*/ 54 h 494"/>
              <a:gd name="T14" fmla="*/ 382 w 622"/>
              <a:gd name="T15" fmla="*/ 64 h 494"/>
              <a:gd name="T16" fmla="*/ 364 w 622"/>
              <a:gd name="T17" fmla="*/ 30 h 494"/>
              <a:gd name="T18" fmla="*/ 318 w 622"/>
              <a:gd name="T19" fmla="*/ 0 h 494"/>
              <a:gd name="T20" fmla="*/ 274 w 622"/>
              <a:gd name="T21" fmla="*/ 38 h 494"/>
              <a:gd name="T22" fmla="*/ 220 w 622"/>
              <a:gd name="T23" fmla="*/ 56 h 494"/>
              <a:gd name="T24" fmla="*/ 188 w 622"/>
              <a:gd name="T25" fmla="*/ 16 h 494"/>
              <a:gd name="T26" fmla="*/ 164 w 622"/>
              <a:gd name="T27" fmla="*/ 70 h 494"/>
              <a:gd name="T28" fmla="*/ 154 w 622"/>
              <a:gd name="T29" fmla="*/ 116 h 494"/>
              <a:gd name="T30" fmla="*/ 98 w 622"/>
              <a:gd name="T31" fmla="*/ 108 h 494"/>
              <a:gd name="T32" fmla="*/ 56 w 622"/>
              <a:gd name="T33" fmla="*/ 118 h 494"/>
              <a:gd name="T34" fmla="*/ 68 w 622"/>
              <a:gd name="T35" fmla="*/ 160 h 494"/>
              <a:gd name="T36" fmla="*/ 82 w 622"/>
              <a:gd name="T37" fmla="*/ 192 h 494"/>
              <a:gd name="T38" fmla="*/ 44 w 622"/>
              <a:gd name="T39" fmla="*/ 216 h 494"/>
              <a:gd name="T40" fmla="*/ 18 w 622"/>
              <a:gd name="T41" fmla="*/ 254 h 494"/>
              <a:gd name="T42" fmla="*/ 38 w 622"/>
              <a:gd name="T43" fmla="*/ 304 h 494"/>
              <a:gd name="T44" fmla="*/ 42 w 622"/>
              <a:gd name="T45" fmla="*/ 338 h 494"/>
              <a:gd name="T46" fmla="*/ 36 w 622"/>
              <a:gd name="T47" fmla="*/ 388 h 494"/>
              <a:gd name="T48" fmla="*/ 0 w 622"/>
              <a:gd name="T49" fmla="*/ 458 h 494"/>
              <a:gd name="T50" fmla="*/ 44 w 622"/>
              <a:gd name="T51" fmla="*/ 494 h 494"/>
              <a:gd name="T52" fmla="*/ 94 w 622"/>
              <a:gd name="T53" fmla="*/ 466 h 494"/>
              <a:gd name="T54" fmla="*/ 120 w 622"/>
              <a:gd name="T55" fmla="*/ 450 h 494"/>
              <a:gd name="T56" fmla="*/ 120 w 622"/>
              <a:gd name="T57" fmla="*/ 422 h 494"/>
              <a:gd name="T58" fmla="*/ 182 w 622"/>
              <a:gd name="T59" fmla="*/ 404 h 494"/>
              <a:gd name="T60" fmla="*/ 224 w 622"/>
              <a:gd name="T61" fmla="*/ 442 h 494"/>
              <a:gd name="T62" fmla="*/ 288 w 622"/>
              <a:gd name="T63" fmla="*/ 454 h 494"/>
              <a:gd name="T64" fmla="*/ 362 w 622"/>
              <a:gd name="T65" fmla="*/ 440 h 494"/>
              <a:gd name="T66" fmla="*/ 404 w 622"/>
              <a:gd name="T67" fmla="*/ 436 h 494"/>
              <a:gd name="T68" fmla="*/ 430 w 622"/>
              <a:gd name="T69" fmla="*/ 412 h 494"/>
              <a:gd name="T70" fmla="*/ 484 w 622"/>
              <a:gd name="T71" fmla="*/ 374 h 494"/>
              <a:gd name="T72" fmla="*/ 504 w 622"/>
              <a:gd name="T73" fmla="*/ 400 h 494"/>
              <a:gd name="T74" fmla="*/ 534 w 622"/>
              <a:gd name="T75" fmla="*/ 378 h 494"/>
              <a:gd name="T76" fmla="*/ 524 w 622"/>
              <a:gd name="T77" fmla="*/ 322 h 494"/>
              <a:gd name="T78" fmla="*/ 570 w 622"/>
              <a:gd name="T79" fmla="*/ 328 h 494"/>
              <a:gd name="T80" fmla="*/ 604 w 622"/>
              <a:gd name="T81" fmla="*/ 314 h 494"/>
              <a:gd name="T82" fmla="*/ 622 w 622"/>
              <a:gd name="T83" fmla="*/ 280 h 494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622"/>
              <a:gd name="T127" fmla="*/ 0 h 494"/>
              <a:gd name="T128" fmla="*/ 622 w 622"/>
              <a:gd name="T129" fmla="*/ 494 h 494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622" h="494">
                <a:moveTo>
                  <a:pt x="622" y="280"/>
                </a:moveTo>
                <a:lnTo>
                  <a:pt x="614" y="218"/>
                </a:lnTo>
                <a:lnTo>
                  <a:pt x="602" y="212"/>
                </a:lnTo>
                <a:lnTo>
                  <a:pt x="604" y="172"/>
                </a:lnTo>
                <a:lnTo>
                  <a:pt x="580" y="144"/>
                </a:lnTo>
                <a:lnTo>
                  <a:pt x="554" y="116"/>
                </a:lnTo>
                <a:lnTo>
                  <a:pt x="554" y="84"/>
                </a:lnTo>
                <a:lnTo>
                  <a:pt x="542" y="72"/>
                </a:lnTo>
                <a:lnTo>
                  <a:pt x="540" y="60"/>
                </a:lnTo>
                <a:lnTo>
                  <a:pt x="526" y="48"/>
                </a:lnTo>
                <a:lnTo>
                  <a:pt x="502" y="46"/>
                </a:lnTo>
                <a:lnTo>
                  <a:pt x="486" y="62"/>
                </a:lnTo>
                <a:lnTo>
                  <a:pt x="462" y="64"/>
                </a:lnTo>
                <a:lnTo>
                  <a:pt x="442" y="54"/>
                </a:lnTo>
                <a:lnTo>
                  <a:pt x="416" y="64"/>
                </a:lnTo>
                <a:lnTo>
                  <a:pt x="382" y="64"/>
                </a:lnTo>
                <a:lnTo>
                  <a:pt x="378" y="46"/>
                </a:lnTo>
                <a:lnTo>
                  <a:pt x="364" y="30"/>
                </a:lnTo>
                <a:lnTo>
                  <a:pt x="344" y="20"/>
                </a:lnTo>
                <a:lnTo>
                  <a:pt x="318" y="0"/>
                </a:lnTo>
                <a:lnTo>
                  <a:pt x="302" y="4"/>
                </a:lnTo>
                <a:lnTo>
                  <a:pt x="274" y="38"/>
                </a:lnTo>
                <a:lnTo>
                  <a:pt x="242" y="54"/>
                </a:lnTo>
                <a:lnTo>
                  <a:pt x="220" y="56"/>
                </a:lnTo>
                <a:lnTo>
                  <a:pt x="210" y="36"/>
                </a:lnTo>
                <a:lnTo>
                  <a:pt x="188" y="16"/>
                </a:lnTo>
                <a:lnTo>
                  <a:pt x="174" y="46"/>
                </a:lnTo>
                <a:lnTo>
                  <a:pt x="164" y="70"/>
                </a:lnTo>
                <a:lnTo>
                  <a:pt x="144" y="90"/>
                </a:lnTo>
                <a:lnTo>
                  <a:pt x="154" y="116"/>
                </a:lnTo>
                <a:lnTo>
                  <a:pt x="118" y="118"/>
                </a:lnTo>
                <a:lnTo>
                  <a:pt x="98" y="108"/>
                </a:lnTo>
                <a:lnTo>
                  <a:pt x="82" y="120"/>
                </a:lnTo>
                <a:lnTo>
                  <a:pt x="56" y="118"/>
                </a:lnTo>
                <a:lnTo>
                  <a:pt x="48" y="138"/>
                </a:lnTo>
                <a:lnTo>
                  <a:pt x="68" y="160"/>
                </a:lnTo>
                <a:lnTo>
                  <a:pt x="86" y="174"/>
                </a:lnTo>
                <a:lnTo>
                  <a:pt x="82" y="192"/>
                </a:lnTo>
                <a:lnTo>
                  <a:pt x="56" y="198"/>
                </a:lnTo>
                <a:lnTo>
                  <a:pt x="44" y="216"/>
                </a:lnTo>
                <a:lnTo>
                  <a:pt x="50" y="234"/>
                </a:lnTo>
                <a:lnTo>
                  <a:pt x="18" y="254"/>
                </a:lnTo>
                <a:lnTo>
                  <a:pt x="22" y="278"/>
                </a:lnTo>
                <a:lnTo>
                  <a:pt x="38" y="304"/>
                </a:lnTo>
                <a:lnTo>
                  <a:pt x="24" y="326"/>
                </a:lnTo>
                <a:lnTo>
                  <a:pt x="42" y="338"/>
                </a:lnTo>
                <a:lnTo>
                  <a:pt x="66" y="344"/>
                </a:lnTo>
                <a:lnTo>
                  <a:pt x="36" y="388"/>
                </a:lnTo>
                <a:lnTo>
                  <a:pt x="20" y="426"/>
                </a:lnTo>
                <a:lnTo>
                  <a:pt x="0" y="458"/>
                </a:lnTo>
                <a:lnTo>
                  <a:pt x="22" y="482"/>
                </a:lnTo>
                <a:lnTo>
                  <a:pt x="44" y="494"/>
                </a:lnTo>
                <a:lnTo>
                  <a:pt x="74" y="480"/>
                </a:lnTo>
                <a:lnTo>
                  <a:pt x="94" y="466"/>
                </a:lnTo>
                <a:lnTo>
                  <a:pt x="120" y="466"/>
                </a:lnTo>
                <a:lnTo>
                  <a:pt x="120" y="450"/>
                </a:lnTo>
                <a:lnTo>
                  <a:pt x="108" y="434"/>
                </a:lnTo>
                <a:lnTo>
                  <a:pt x="120" y="422"/>
                </a:lnTo>
                <a:lnTo>
                  <a:pt x="150" y="422"/>
                </a:lnTo>
                <a:lnTo>
                  <a:pt x="182" y="404"/>
                </a:lnTo>
                <a:lnTo>
                  <a:pt x="210" y="432"/>
                </a:lnTo>
                <a:lnTo>
                  <a:pt x="224" y="442"/>
                </a:lnTo>
                <a:lnTo>
                  <a:pt x="268" y="440"/>
                </a:lnTo>
                <a:lnTo>
                  <a:pt x="288" y="454"/>
                </a:lnTo>
                <a:lnTo>
                  <a:pt x="308" y="442"/>
                </a:lnTo>
                <a:lnTo>
                  <a:pt x="362" y="440"/>
                </a:lnTo>
                <a:lnTo>
                  <a:pt x="386" y="450"/>
                </a:lnTo>
                <a:lnTo>
                  <a:pt x="404" y="436"/>
                </a:lnTo>
                <a:lnTo>
                  <a:pt x="406" y="416"/>
                </a:lnTo>
                <a:lnTo>
                  <a:pt x="430" y="412"/>
                </a:lnTo>
                <a:lnTo>
                  <a:pt x="462" y="390"/>
                </a:lnTo>
                <a:lnTo>
                  <a:pt x="484" y="374"/>
                </a:lnTo>
                <a:lnTo>
                  <a:pt x="500" y="386"/>
                </a:lnTo>
                <a:lnTo>
                  <a:pt x="504" y="400"/>
                </a:lnTo>
                <a:lnTo>
                  <a:pt x="524" y="396"/>
                </a:lnTo>
                <a:lnTo>
                  <a:pt x="534" y="378"/>
                </a:lnTo>
                <a:lnTo>
                  <a:pt x="522" y="354"/>
                </a:lnTo>
                <a:lnTo>
                  <a:pt x="524" y="322"/>
                </a:lnTo>
                <a:lnTo>
                  <a:pt x="548" y="318"/>
                </a:lnTo>
                <a:lnTo>
                  <a:pt x="570" y="328"/>
                </a:lnTo>
                <a:lnTo>
                  <a:pt x="598" y="326"/>
                </a:lnTo>
                <a:lnTo>
                  <a:pt x="604" y="314"/>
                </a:lnTo>
                <a:lnTo>
                  <a:pt x="606" y="288"/>
                </a:lnTo>
                <a:lnTo>
                  <a:pt x="622" y="280"/>
                </a:lnTo>
              </a:path>
            </a:pathLst>
          </a:custGeom>
          <a:solidFill>
            <a:srgbClr val="FFC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105" name="Freeform 69"/>
          <p:cNvSpPr>
            <a:spLocks/>
          </p:cNvSpPr>
          <p:nvPr/>
        </p:nvSpPr>
        <p:spPr bwMode="gray">
          <a:xfrm>
            <a:off x="5548574" y="5600103"/>
            <a:ext cx="608519" cy="355851"/>
          </a:xfrm>
          <a:custGeom>
            <a:avLst/>
            <a:gdLst>
              <a:gd name="T0" fmla="*/ 0 w 252"/>
              <a:gd name="T1" fmla="*/ 110 h 150"/>
              <a:gd name="T2" fmla="*/ 2 w 252"/>
              <a:gd name="T3" fmla="*/ 80 h 150"/>
              <a:gd name="T4" fmla="*/ 22 w 252"/>
              <a:gd name="T5" fmla="*/ 64 h 150"/>
              <a:gd name="T6" fmla="*/ 46 w 252"/>
              <a:gd name="T7" fmla="*/ 58 h 150"/>
              <a:gd name="T8" fmla="*/ 70 w 252"/>
              <a:gd name="T9" fmla="*/ 30 h 150"/>
              <a:gd name="T10" fmla="*/ 102 w 252"/>
              <a:gd name="T11" fmla="*/ 22 h 150"/>
              <a:gd name="T12" fmla="*/ 134 w 252"/>
              <a:gd name="T13" fmla="*/ 18 h 150"/>
              <a:gd name="T14" fmla="*/ 142 w 252"/>
              <a:gd name="T15" fmla="*/ 10 h 150"/>
              <a:gd name="T16" fmla="*/ 186 w 252"/>
              <a:gd name="T17" fmla="*/ 10 h 150"/>
              <a:gd name="T18" fmla="*/ 200 w 252"/>
              <a:gd name="T19" fmla="*/ 0 h 150"/>
              <a:gd name="T20" fmla="*/ 220 w 252"/>
              <a:gd name="T21" fmla="*/ 4 h 150"/>
              <a:gd name="T22" fmla="*/ 240 w 252"/>
              <a:gd name="T23" fmla="*/ 22 h 150"/>
              <a:gd name="T24" fmla="*/ 252 w 252"/>
              <a:gd name="T25" fmla="*/ 46 h 150"/>
              <a:gd name="T26" fmla="*/ 240 w 252"/>
              <a:gd name="T27" fmla="*/ 76 h 150"/>
              <a:gd name="T28" fmla="*/ 198 w 252"/>
              <a:gd name="T29" fmla="*/ 112 h 150"/>
              <a:gd name="T30" fmla="*/ 156 w 252"/>
              <a:gd name="T31" fmla="*/ 130 h 150"/>
              <a:gd name="T32" fmla="*/ 120 w 252"/>
              <a:gd name="T33" fmla="*/ 140 h 150"/>
              <a:gd name="T34" fmla="*/ 88 w 252"/>
              <a:gd name="T35" fmla="*/ 130 h 150"/>
              <a:gd name="T36" fmla="*/ 62 w 252"/>
              <a:gd name="T37" fmla="*/ 144 h 150"/>
              <a:gd name="T38" fmla="*/ 38 w 252"/>
              <a:gd name="T39" fmla="*/ 150 h 150"/>
              <a:gd name="T40" fmla="*/ 12 w 252"/>
              <a:gd name="T41" fmla="*/ 126 h 150"/>
              <a:gd name="T42" fmla="*/ 0 w 252"/>
              <a:gd name="T43" fmla="*/ 110 h 150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252"/>
              <a:gd name="T67" fmla="*/ 0 h 150"/>
              <a:gd name="T68" fmla="*/ 252 w 252"/>
              <a:gd name="T69" fmla="*/ 150 h 150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252" h="150">
                <a:moveTo>
                  <a:pt x="0" y="110"/>
                </a:moveTo>
                <a:lnTo>
                  <a:pt x="2" y="80"/>
                </a:lnTo>
                <a:lnTo>
                  <a:pt x="22" y="64"/>
                </a:lnTo>
                <a:lnTo>
                  <a:pt x="46" y="58"/>
                </a:lnTo>
                <a:lnTo>
                  <a:pt x="70" y="30"/>
                </a:lnTo>
                <a:lnTo>
                  <a:pt x="102" y="22"/>
                </a:lnTo>
                <a:lnTo>
                  <a:pt x="134" y="18"/>
                </a:lnTo>
                <a:lnTo>
                  <a:pt x="142" y="10"/>
                </a:lnTo>
                <a:lnTo>
                  <a:pt x="186" y="10"/>
                </a:lnTo>
                <a:lnTo>
                  <a:pt x="200" y="0"/>
                </a:lnTo>
                <a:lnTo>
                  <a:pt x="220" y="4"/>
                </a:lnTo>
                <a:lnTo>
                  <a:pt x="240" y="22"/>
                </a:lnTo>
                <a:lnTo>
                  <a:pt x="252" y="46"/>
                </a:lnTo>
                <a:lnTo>
                  <a:pt x="240" y="76"/>
                </a:lnTo>
                <a:lnTo>
                  <a:pt x="198" y="112"/>
                </a:lnTo>
                <a:lnTo>
                  <a:pt x="156" y="130"/>
                </a:lnTo>
                <a:lnTo>
                  <a:pt x="120" y="140"/>
                </a:lnTo>
                <a:lnTo>
                  <a:pt x="88" y="130"/>
                </a:lnTo>
                <a:lnTo>
                  <a:pt x="62" y="144"/>
                </a:lnTo>
                <a:lnTo>
                  <a:pt x="38" y="150"/>
                </a:lnTo>
                <a:lnTo>
                  <a:pt x="12" y="126"/>
                </a:lnTo>
                <a:lnTo>
                  <a:pt x="0" y="110"/>
                </a:lnTo>
              </a:path>
            </a:pathLst>
          </a:custGeom>
          <a:solidFill>
            <a:srgbClr val="FFC000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ko-KR" altLang="en-US" sz="3300" dirty="0">
              <a:latin typeface="Agency FB" pitchFamily="34" charset="0"/>
              <a:ea typeface="굴림" pitchFamily="50" charset="-127"/>
            </a:endParaRPr>
          </a:p>
        </p:txBody>
      </p:sp>
      <p:sp>
        <p:nvSpPr>
          <p:cNvPr id="106" name="직사각형 105"/>
          <p:cNvSpPr/>
          <p:nvPr/>
        </p:nvSpPr>
        <p:spPr>
          <a:xfrm>
            <a:off x="5148064" y="2204864"/>
            <a:ext cx="936104" cy="276999"/>
          </a:xfrm>
          <a:prstGeom prst="rect">
            <a:avLst/>
          </a:prstGeom>
          <a:solidFill>
            <a:srgbClr val="732D93"/>
          </a:solidFill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b="1" dirty="0">
                <a:solidFill>
                  <a:srgbClr val="FFFF00"/>
                </a:solidFill>
                <a:latin typeface="굴림" pitchFamily="50" charset="-127"/>
                <a:ea typeface="굴림" pitchFamily="50" charset="-127"/>
                <a:cs typeface="굴림" pitchFamily="50" charset="-127"/>
              </a:rPr>
              <a:t>서울사무소</a:t>
            </a:r>
            <a:endParaRPr kumimoji="1" lang="ko-KR" altLang="ko-KR" sz="1200" b="1" dirty="0">
              <a:solidFill>
                <a:srgbClr val="FFFF00"/>
              </a:solidFill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sp>
        <p:nvSpPr>
          <p:cNvPr id="107" name="직사각형 106"/>
          <p:cNvSpPr/>
          <p:nvPr/>
        </p:nvSpPr>
        <p:spPr>
          <a:xfrm>
            <a:off x="5118500" y="3694848"/>
            <a:ext cx="787395" cy="276999"/>
          </a:xfrm>
          <a:prstGeom prst="rect">
            <a:avLst/>
          </a:prstGeom>
          <a:solidFill>
            <a:srgbClr val="732D93"/>
          </a:solidFill>
        </p:spPr>
        <p:txBody>
          <a:bodyPr wrap="none">
            <a:spAutoFit/>
          </a:bodyPr>
          <a:lstStyle/>
          <a:p>
            <a:pPr algn="ctr"/>
            <a:r>
              <a:rPr lang="ko-KR" altLang="en-US" sz="1200" b="1" dirty="0">
                <a:solidFill>
                  <a:srgbClr val="FFFF00"/>
                </a:solidFill>
              </a:rPr>
              <a:t>군산공장</a:t>
            </a:r>
          </a:p>
        </p:txBody>
      </p:sp>
      <p:sp>
        <p:nvSpPr>
          <p:cNvPr id="108" name="직사각형 107"/>
          <p:cNvSpPr/>
          <p:nvPr/>
        </p:nvSpPr>
        <p:spPr>
          <a:xfrm>
            <a:off x="6198620" y="4126896"/>
            <a:ext cx="1368152" cy="276999"/>
          </a:xfrm>
          <a:prstGeom prst="rect">
            <a:avLst/>
          </a:prstGeom>
          <a:solidFill>
            <a:srgbClr val="732D93"/>
          </a:solidFill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 err="1">
                <a:solidFill>
                  <a:srgbClr val="FFFF00"/>
                </a:solidFill>
              </a:rPr>
              <a:t>김제본사및공장</a:t>
            </a:r>
            <a:endParaRPr lang="zh-CN" altLang="en-US" sz="1200" b="1" dirty="0">
              <a:solidFill>
                <a:srgbClr val="FFFF00"/>
              </a:solidFill>
            </a:endParaRPr>
          </a:p>
        </p:txBody>
      </p:sp>
      <p:sp>
        <p:nvSpPr>
          <p:cNvPr id="109" name="AutoShape 19"/>
          <p:cNvSpPr>
            <a:spLocks noChangeArrowheads="1"/>
          </p:cNvSpPr>
          <p:nvPr/>
        </p:nvSpPr>
        <p:spPr bwMode="auto">
          <a:xfrm>
            <a:off x="899592" y="4725144"/>
            <a:ext cx="2880320" cy="1368152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ko-KR" altLang="en-US" b="1" dirty="0"/>
              <a:t>서울사무소 </a:t>
            </a:r>
            <a:endParaRPr lang="ko-KR" altLang="ko-KR" dirty="0"/>
          </a:p>
          <a:p>
            <a:pPr algn="l">
              <a:defRPr/>
            </a:pP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  <a:ea typeface="굴림" charset="-127"/>
            </a:endParaRPr>
          </a:p>
          <a:p>
            <a:pPr algn="l">
              <a:defRPr/>
            </a:pPr>
            <a:r>
              <a:rPr lang="ko-KR" altLang="en-US" sz="1200" dirty="0">
                <a:latin typeface="Agency FB" pitchFamily="34" charset="0"/>
                <a:ea typeface="굴림" charset="-127"/>
              </a:rPr>
              <a:t>서울특별시 영등포구 국회대로 </a:t>
            </a:r>
            <a:r>
              <a:rPr lang="en-US" altLang="ko-KR" sz="1200" dirty="0">
                <a:latin typeface="Agency FB" pitchFamily="34" charset="0"/>
                <a:ea typeface="굴림" charset="-127"/>
              </a:rPr>
              <a:t>62</a:t>
            </a:r>
            <a:r>
              <a:rPr lang="ko-KR" altLang="en-US" sz="1200" dirty="0">
                <a:latin typeface="Agency FB" pitchFamily="34" charset="0"/>
                <a:ea typeface="굴림" charset="-127"/>
              </a:rPr>
              <a:t>길 </a:t>
            </a:r>
            <a:r>
              <a:rPr lang="en-US" altLang="ko-KR" sz="1200" dirty="0">
                <a:latin typeface="Agency FB" pitchFamily="34" charset="0"/>
                <a:ea typeface="굴림" charset="-127"/>
              </a:rPr>
              <a:t>21</a:t>
            </a:r>
          </a:p>
          <a:p>
            <a:pPr algn="l">
              <a:defRPr/>
            </a:pPr>
            <a:r>
              <a:rPr lang="en-US" altLang="ko-KR" sz="1200" dirty="0">
                <a:latin typeface="Agency FB" pitchFamily="34" charset="0"/>
                <a:ea typeface="굴림" charset="-127"/>
              </a:rPr>
              <a:t>(</a:t>
            </a:r>
            <a:r>
              <a:rPr lang="ko-KR" altLang="en-US" sz="1200" dirty="0">
                <a:latin typeface="Agency FB" pitchFamily="34" charset="0"/>
                <a:ea typeface="굴림" charset="-127"/>
              </a:rPr>
              <a:t>여의도동</a:t>
            </a:r>
            <a:r>
              <a:rPr lang="en-US" altLang="ko-KR" sz="1200" dirty="0">
                <a:latin typeface="Agency FB" pitchFamily="34" charset="0"/>
                <a:ea typeface="굴림" charset="-127"/>
              </a:rPr>
              <a:t>, </a:t>
            </a:r>
            <a:r>
              <a:rPr lang="ko-KR" altLang="en-US" sz="1200" dirty="0">
                <a:latin typeface="Agency FB" pitchFamily="34" charset="0"/>
                <a:ea typeface="굴림" charset="-127"/>
              </a:rPr>
              <a:t>동성빌딩 </a:t>
            </a:r>
            <a:r>
              <a:rPr lang="en-US" altLang="ko-KR" sz="1200" dirty="0">
                <a:latin typeface="Agency FB" pitchFamily="34" charset="0"/>
                <a:ea typeface="굴림" charset="-127"/>
              </a:rPr>
              <a:t>10</a:t>
            </a:r>
            <a:r>
              <a:rPr lang="ko-KR" altLang="en-US" sz="1200" dirty="0">
                <a:latin typeface="Agency FB" pitchFamily="34" charset="0"/>
                <a:ea typeface="굴림" charset="-127"/>
              </a:rPr>
              <a:t>층</a:t>
            </a:r>
            <a:r>
              <a:rPr lang="en-US" altLang="ko-KR" sz="1200" dirty="0">
                <a:latin typeface="Agency FB" pitchFamily="34" charset="0"/>
                <a:ea typeface="굴림" charset="-127"/>
              </a:rPr>
              <a:t>)</a:t>
            </a:r>
          </a:p>
          <a:p>
            <a:pPr algn="l">
              <a:defRPr/>
            </a:pPr>
            <a:r>
              <a:rPr lang="en-US" altLang="ko-KR" sz="1200" dirty="0">
                <a:latin typeface="Agency FB" pitchFamily="34" charset="0"/>
                <a:ea typeface="굴림" charset="-127"/>
              </a:rPr>
              <a:t>TEL : +82-2-782-2444 </a:t>
            </a:r>
          </a:p>
          <a:p>
            <a:pPr algn="l">
              <a:defRPr/>
            </a:pPr>
            <a:r>
              <a:rPr lang="en-US" altLang="ko-KR" sz="1200" dirty="0">
                <a:latin typeface="Agency FB" pitchFamily="34" charset="0"/>
                <a:ea typeface="굴림" charset="-127"/>
              </a:rPr>
              <a:t>FAX : +82-2-782-4145</a:t>
            </a:r>
          </a:p>
        </p:txBody>
      </p:sp>
      <p:sp>
        <p:nvSpPr>
          <p:cNvPr id="110" name="AutoShape 19"/>
          <p:cNvSpPr>
            <a:spLocks noChangeArrowheads="1"/>
          </p:cNvSpPr>
          <p:nvPr/>
        </p:nvSpPr>
        <p:spPr bwMode="auto">
          <a:xfrm>
            <a:off x="899592" y="3140968"/>
            <a:ext cx="2880320" cy="129614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ko-KR" altLang="en-US" b="1" dirty="0"/>
              <a:t>군산공장</a:t>
            </a:r>
            <a:endParaRPr lang="ko-KR" altLang="ko-KR" dirty="0"/>
          </a:p>
          <a:p>
            <a:pPr algn="l">
              <a:defRPr/>
            </a:pP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  <a:ea typeface="굴림" charset="-127"/>
            </a:endParaRPr>
          </a:p>
          <a:p>
            <a:pPr algn="l">
              <a:defRPr/>
            </a:pPr>
            <a:r>
              <a:rPr lang="ko-KR" altLang="en-US" sz="1200" dirty="0">
                <a:latin typeface="Agency FB" pitchFamily="34" charset="0"/>
                <a:ea typeface="굴림" charset="-127"/>
              </a:rPr>
              <a:t>전북 군산시 자유무역로 </a:t>
            </a:r>
            <a:r>
              <a:rPr lang="en-US" altLang="ko-KR" sz="1200" dirty="0">
                <a:latin typeface="Agency FB" pitchFamily="34" charset="0"/>
                <a:ea typeface="굴림" charset="-127"/>
              </a:rPr>
              <a:t>140 </a:t>
            </a:r>
          </a:p>
          <a:p>
            <a:pPr algn="l">
              <a:defRPr/>
            </a:pPr>
            <a:r>
              <a:rPr lang="en-US" altLang="ko-KR" sz="1200" dirty="0">
                <a:latin typeface="Agency FB" pitchFamily="34" charset="0"/>
                <a:ea typeface="굴림" charset="-127"/>
              </a:rPr>
              <a:t>TEL : +82-63-460-3100 </a:t>
            </a:r>
          </a:p>
          <a:p>
            <a:pPr algn="l">
              <a:defRPr/>
            </a:pPr>
            <a:r>
              <a:rPr lang="en-US" altLang="ko-KR" sz="1200" dirty="0">
                <a:latin typeface="Agency FB" pitchFamily="34" charset="0"/>
                <a:ea typeface="굴림" charset="-127"/>
              </a:rPr>
              <a:t>FAX : +82-63-460-3111</a:t>
            </a:r>
          </a:p>
        </p:txBody>
      </p:sp>
      <p:sp>
        <p:nvSpPr>
          <p:cNvPr id="111" name="AutoShape 19"/>
          <p:cNvSpPr>
            <a:spLocks noChangeArrowheads="1"/>
          </p:cNvSpPr>
          <p:nvPr/>
        </p:nvSpPr>
        <p:spPr bwMode="auto">
          <a:xfrm>
            <a:off x="899593" y="1556792"/>
            <a:ext cx="2880320" cy="129614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31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lIns="91427" tIns="45714" rIns="91427" bIns="45714" anchor="ctr"/>
          <a:lstStyle/>
          <a:p>
            <a:pPr algn="ctr">
              <a:defRPr/>
            </a:pPr>
            <a:r>
              <a:rPr lang="ko-KR" altLang="en-US" b="1" dirty="0"/>
              <a:t>김제본사 및 공장 </a:t>
            </a:r>
            <a:endParaRPr lang="ko-KR" altLang="ko-KR" dirty="0"/>
          </a:p>
          <a:p>
            <a:pPr algn="l">
              <a:defRPr/>
            </a:pPr>
            <a:endParaRPr lang="en-US" altLang="ko-KR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gency FB" pitchFamily="34" charset="0"/>
              <a:ea typeface="굴림" charset="-127"/>
            </a:endParaRPr>
          </a:p>
          <a:p>
            <a:pPr algn="l">
              <a:defRPr/>
            </a:pPr>
            <a:r>
              <a:rPr lang="ko-KR" altLang="en-US" sz="1200" dirty="0">
                <a:latin typeface="Agency FB" pitchFamily="34" charset="0"/>
                <a:ea typeface="굴림" charset="-127"/>
              </a:rPr>
              <a:t>전북  김제시 </a:t>
            </a:r>
            <a:r>
              <a:rPr lang="ko-KR" altLang="en-US" sz="1200" dirty="0" err="1">
                <a:latin typeface="Agency FB" pitchFamily="34" charset="0"/>
                <a:ea typeface="굴림" charset="-127"/>
              </a:rPr>
              <a:t>황산면</a:t>
            </a:r>
            <a:r>
              <a:rPr lang="ko-KR" altLang="en-US" sz="1200" dirty="0">
                <a:latin typeface="Agency FB" pitchFamily="34" charset="0"/>
                <a:ea typeface="굴림" charset="-127"/>
              </a:rPr>
              <a:t> </a:t>
            </a:r>
            <a:r>
              <a:rPr lang="ko-KR" altLang="en-US" sz="1200" dirty="0" err="1">
                <a:latin typeface="Agency FB" pitchFamily="34" charset="0"/>
                <a:ea typeface="굴림" charset="-127"/>
              </a:rPr>
              <a:t>용마로</a:t>
            </a:r>
            <a:r>
              <a:rPr lang="ko-KR" altLang="en-US" sz="1200" dirty="0">
                <a:latin typeface="Agency FB" pitchFamily="34" charset="0"/>
                <a:ea typeface="굴림" charset="-127"/>
              </a:rPr>
              <a:t> </a:t>
            </a:r>
            <a:r>
              <a:rPr lang="en-US" altLang="ko-KR" sz="1200" dirty="0">
                <a:latin typeface="Agency FB" pitchFamily="34" charset="0"/>
                <a:ea typeface="굴림" charset="-127"/>
              </a:rPr>
              <a:t>455-14</a:t>
            </a:r>
          </a:p>
          <a:p>
            <a:pPr algn="l">
              <a:defRPr/>
            </a:pPr>
            <a:r>
              <a:rPr lang="en-US" altLang="ko-KR" sz="1200" dirty="0">
                <a:latin typeface="Agency FB" pitchFamily="34" charset="0"/>
                <a:ea typeface="굴림" charset="-127"/>
              </a:rPr>
              <a:t>TEL : +82-63-546-9933</a:t>
            </a:r>
          </a:p>
          <a:p>
            <a:pPr algn="l">
              <a:defRPr/>
            </a:pPr>
            <a:r>
              <a:rPr lang="en-US" altLang="ko-KR" sz="1200" dirty="0">
                <a:latin typeface="Agency FB" pitchFamily="34" charset="0"/>
                <a:ea typeface="굴림" charset="-127"/>
              </a:rPr>
              <a:t>FAX : +82-63-547-1001</a:t>
            </a:r>
          </a:p>
        </p:txBody>
      </p:sp>
      <p:sp>
        <p:nvSpPr>
          <p:cNvPr id="112" name="TextBox 8"/>
          <p:cNvSpPr txBox="1"/>
          <p:nvPr/>
        </p:nvSpPr>
        <p:spPr>
          <a:xfrm>
            <a:off x="1547664" y="62068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800" b="1" spc="-150" dirty="0">
                <a:latin typeface="FangSong" pitchFamily="49" charset="-122"/>
                <a:ea typeface="FangSong" pitchFamily="49" charset="-122"/>
              </a:rPr>
              <a:t>공장위치도</a:t>
            </a:r>
            <a:endParaRPr lang="en-US" altLang="ko-KR" sz="2800" spc="-150" dirty="0">
              <a:latin typeface="+mn-ea"/>
            </a:endParaRPr>
          </a:p>
        </p:txBody>
      </p:sp>
      <p:sp>
        <p:nvSpPr>
          <p:cNvPr id="113" name="TextBox 8"/>
          <p:cNvSpPr txBox="1"/>
          <p:nvPr/>
        </p:nvSpPr>
        <p:spPr>
          <a:xfrm>
            <a:off x="467544" y="188640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09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114" name="직사각형 113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5" name="직사각형 114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모서리가 둥근 직사각형 115"/>
          <p:cNvSpPr/>
          <p:nvPr/>
        </p:nvSpPr>
        <p:spPr>
          <a:xfrm>
            <a:off x="6660232" y="548680"/>
            <a:ext cx="2088232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b="1" dirty="0"/>
              <a:t>공장위치</a:t>
            </a:r>
          </a:p>
        </p:txBody>
      </p:sp>
      <p:sp>
        <p:nvSpPr>
          <p:cNvPr id="70" name="타원 69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72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6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4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4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500"/>
                            </p:stCondLst>
                            <p:childTnLst>
                              <p:par>
                                <p:cTn id="4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69" grpId="1" animBg="1"/>
      <p:bldP spid="69" grpId="2" animBg="1"/>
      <p:bldP spid="82" grpId="0" animBg="1"/>
      <p:bldP spid="82" grpId="1" animBg="1"/>
      <p:bldP spid="82" grpId="2" animBg="1"/>
      <p:bldP spid="90" grpId="0" animBg="1"/>
      <p:bldP spid="91" grpId="0" animBg="1"/>
      <p:bldP spid="109" grpId="0" animBg="1"/>
      <p:bldP spid="110" grpId="0" animBg="1"/>
      <p:bldP spid="1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2" name="그룹 1"/>
          <p:cNvGrpSpPr/>
          <p:nvPr/>
        </p:nvGrpSpPr>
        <p:grpSpPr>
          <a:xfrm>
            <a:off x="-1" y="6237312"/>
            <a:ext cx="9144001" cy="288032"/>
            <a:chOff x="-1" y="3160131"/>
            <a:chExt cx="9144001" cy="1997061"/>
          </a:xfrm>
        </p:grpSpPr>
        <p:sp>
          <p:nvSpPr>
            <p:cNvPr id="40" name="직사각형 39"/>
            <p:cNvSpPr/>
            <p:nvPr/>
          </p:nvSpPr>
          <p:spPr>
            <a:xfrm rot="10800000">
              <a:off x="-1" y="3160131"/>
              <a:ext cx="9143999" cy="1008112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50000">
                  <a:srgbClr val="FFC000">
                    <a:alpha val="52000"/>
                  </a:srgbClr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1" y="4149080"/>
              <a:ext cx="9143999" cy="1008112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50000">
                  <a:srgbClr val="FFC000">
                    <a:alpha val="52000"/>
                  </a:srgbClr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57" name="TextBox 8"/>
          <p:cNvSpPr txBox="1"/>
          <p:nvPr/>
        </p:nvSpPr>
        <p:spPr>
          <a:xfrm>
            <a:off x="1475656" y="620688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800" b="1" spc="-150" dirty="0">
                <a:latin typeface="FangSong" pitchFamily="49" charset="-122"/>
                <a:ea typeface="FangSong" pitchFamily="49" charset="-122"/>
              </a:rPr>
              <a:t>공장위치도</a:t>
            </a:r>
            <a:endParaRPr lang="en-US" altLang="ko-KR" sz="2800" spc="-150" dirty="0">
              <a:latin typeface="+mn-ea"/>
            </a:endParaRPr>
          </a:p>
        </p:txBody>
      </p:sp>
      <p:sp>
        <p:nvSpPr>
          <p:cNvPr id="58" name="TextBox 8"/>
          <p:cNvSpPr txBox="1"/>
          <p:nvPr/>
        </p:nvSpPr>
        <p:spPr>
          <a:xfrm>
            <a:off x="467544" y="188640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09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pic>
        <p:nvPicPr>
          <p:cNvPr id="38" name="그림 37" descr="김제지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5328592"/>
          </a:xfrm>
          <a:prstGeom prst="rect">
            <a:avLst/>
          </a:prstGeom>
        </p:spPr>
      </p:pic>
      <p:sp>
        <p:nvSpPr>
          <p:cNvPr id="39" name="타원 38"/>
          <p:cNvSpPr/>
          <p:nvPr/>
        </p:nvSpPr>
        <p:spPr>
          <a:xfrm rot="21438114">
            <a:off x="2986839" y="1264712"/>
            <a:ext cx="2960111" cy="3087263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모서리가 둥근 직사각형 42"/>
          <p:cNvSpPr/>
          <p:nvPr/>
        </p:nvSpPr>
        <p:spPr>
          <a:xfrm>
            <a:off x="3275856" y="2492896"/>
            <a:ext cx="2592288" cy="576064"/>
          </a:xfrm>
          <a:prstGeom prst="roundRect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모서리가 둥근 직사각형 43"/>
          <p:cNvSpPr/>
          <p:nvPr/>
        </p:nvSpPr>
        <p:spPr>
          <a:xfrm>
            <a:off x="5220072" y="1916832"/>
            <a:ext cx="504056" cy="5040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모서리가 둥근 직사각형 50"/>
          <p:cNvSpPr/>
          <p:nvPr/>
        </p:nvSpPr>
        <p:spPr>
          <a:xfrm>
            <a:off x="3779912" y="1916832"/>
            <a:ext cx="936104" cy="504056"/>
          </a:xfrm>
          <a:prstGeom prst="roundRect">
            <a:avLst/>
          </a:prstGeom>
          <a:noFill/>
          <a:ln w="57150">
            <a:solidFill>
              <a:srgbClr val="92D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3923928" y="2636912"/>
            <a:ext cx="151216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050" b="1" dirty="0">
                <a:solidFill>
                  <a:srgbClr val="FFFF00"/>
                </a:solidFill>
              </a:rPr>
              <a:t>김제본사 및 제</a:t>
            </a:r>
            <a:r>
              <a:rPr lang="en-US" altLang="ko-KR" sz="1050" b="1" dirty="0">
                <a:solidFill>
                  <a:srgbClr val="FFFF00"/>
                </a:solidFill>
              </a:rPr>
              <a:t>1</a:t>
            </a:r>
            <a:r>
              <a:rPr lang="ko-KR" altLang="en-US" sz="1050" b="1" dirty="0">
                <a:solidFill>
                  <a:srgbClr val="FFFF00"/>
                </a:solidFill>
              </a:rPr>
              <a:t>공장</a:t>
            </a:r>
            <a:endParaRPr lang="zh-CN" altLang="en-US" sz="1050" b="1" dirty="0">
              <a:solidFill>
                <a:srgbClr val="FFFF00"/>
              </a:solidFill>
            </a:endParaRPr>
          </a:p>
        </p:txBody>
      </p:sp>
      <p:sp>
        <p:nvSpPr>
          <p:cNvPr id="68" name="타원 67"/>
          <p:cNvSpPr/>
          <p:nvPr/>
        </p:nvSpPr>
        <p:spPr>
          <a:xfrm>
            <a:off x="1115616" y="1844824"/>
            <a:ext cx="648072" cy="648072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/>
          <p:cNvSpPr/>
          <p:nvPr/>
        </p:nvSpPr>
        <p:spPr>
          <a:xfrm>
            <a:off x="3707904" y="2060848"/>
            <a:ext cx="100811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900" b="1" dirty="0" err="1">
                <a:solidFill>
                  <a:srgbClr val="FFFF00"/>
                </a:solidFill>
              </a:rPr>
              <a:t>김제제</a:t>
            </a:r>
            <a:r>
              <a:rPr lang="en-US" altLang="ko-KR" sz="900" b="1" dirty="0">
                <a:solidFill>
                  <a:srgbClr val="FFFF00"/>
                </a:solidFill>
              </a:rPr>
              <a:t>2</a:t>
            </a:r>
            <a:r>
              <a:rPr lang="ko-KR" altLang="en-US" sz="900" b="1" dirty="0">
                <a:solidFill>
                  <a:srgbClr val="FFFF00"/>
                </a:solidFill>
              </a:rPr>
              <a:t>공장</a:t>
            </a:r>
            <a:endParaRPr lang="zh-CN" altLang="en-US" sz="900" b="1" dirty="0">
              <a:solidFill>
                <a:srgbClr val="FFFF00"/>
              </a:solidFill>
            </a:endParaRPr>
          </a:p>
        </p:txBody>
      </p:sp>
      <p:sp>
        <p:nvSpPr>
          <p:cNvPr id="79" name="직사각형 78"/>
          <p:cNvSpPr/>
          <p:nvPr/>
        </p:nvSpPr>
        <p:spPr>
          <a:xfrm>
            <a:off x="4788024" y="2060848"/>
            <a:ext cx="100811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050" b="1" dirty="0" err="1">
                <a:solidFill>
                  <a:srgbClr val="FFFF00"/>
                </a:solidFill>
              </a:rPr>
              <a:t>김제제</a:t>
            </a:r>
            <a:r>
              <a:rPr lang="en-US" altLang="ko-KR" sz="1050" b="1" dirty="0">
                <a:solidFill>
                  <a:srgbClr val="FFFF00"/>
                </a:solidFill>
              </a:rPr>
              <a:t>3</a:t>
            </a:r>
            <a:r>
              <a:rPr lang="ko-KR" altLang="en-US" sz="1050" b="1" dirty="0">
                <a:solidFill>
                  <a:srgbClr val="FFFF00"/>
                </a:solidFill>
              </a:rPr>
              <a:t>공장</a:t>
            </a:r>
            <a:endParaRPr lang="zh-CN" altLang="en-US" sz="1050" b="1" dirty="0">
              <a:solidFill>
                <a:srgbClr val="FFFF00"/>
              </a:solidFill>
            </a:endParaRPr>
          </a:p>
        </p:txBody>
      </p:sp>
      <p:sp>
        <p:nvSpPr>
          <p:cNvPr id="80" name="Freeform 24"/>
          <p:cNvSpPr>
            <a:spLocks/>
          </p:cNvSpPr>
          <p:nvPr/>
        </p:nvSpPr>
        <p:spPr bwMode="gray">
          <a:xfrm rot="3493055">
            <a:off x="2155017" y="1629060"/>
            <a:ext cx="585496" cy="1077294"/>
          </a:xfrm>
          <a:custGeom>
            <a:avLst/>
            <a:gdLst>
              <a:gd name="T0" fmla="*/ 8 w 1824"/>
              <a:gd name="T1" fmla="*/ 1596 h 2648"/>
              <a:gd name="T2" fmla="*/ 36 w 1824"/>
              <a:gd name="T3" fmla="*/ 1373 h 2648"/>
              <a:gd name="T4" fmla="*/ 79 w 1824"/>
              <a:gd name="T5" fmla="*/ 1171 h 2648"/>
              <a:gd name="T6" fmla="*/ 135 w 1824"/>
              <a:gd name="T7" fmla="*/ 987 h 2648"/>
              <a:gd name="T8" fmla="*/ 201 w 1824"/>
              <a:gd name="T9" fmla="*/ 823 h 2648"/>
              <a:gd name="T10" fmla="*/ 273 w 1824"/>
              <a:gd name="T11" fmla="*/ 676 h 2648"/>
              <a:gd name="T12" fmla="*/ 349 w 1824"/>
              <a:gd name="T13" fmla="*/ 548 h 2648"/>
              <a:gd name="T14" fmla="*/ 427 w 1824"/>
              <a:gd name="T15" fmla="*/ 437 h 2648"/>
              <a:gd name="T16" fmla="*/ 503 w 1824"/>
              <a:gd name="T17" fmla="*/ 342 h 2648"/>
              <a:gd name="T18" fmla="*/ 575 w 1824"/>
              <a:gd name="T19" fmla="*/ 264 h 2648"/>
              <a:gd name="T20" fmla="*/ 641 w 1824"/>
              <a:gd name="T21" fmla="*/ 201 h 2648"/>
              <a:gd name="T22" fmla="*/ 696 w 1824"/>
              <a:gd name="T23" fmla="*/ 153 h 2648"/>
              <a:gd name="T24" fmla="*/ 739 w 1824"/>
              <a:gd name="T25" fmla="*/ 119 h 2648"/>
              <a:gd name="T26" fmla="*/ 767 w 1824"/>
              <a:gd name="T27" fmla="*/ 100 h 2648"/>
              <a:gd name="T28" fmla="*/ 777 w 1824"/>
              <a:gd name="T29" fmla="*/ 93 h 2648"/>
              <a:gd name="T30" fmla="*/ 1097 w 1824"/>
              <a:gd name="T31" fmla="*/ 36 h 2648"/>
              <a:gd name="T32" fmla="*/ 995 w 1824"/>
              <a:gd name="T33" fmla="*/ 212 h 2648"/>
              <a:gd name="T34" fmla="*/ 987 w 1824"/>
              <a:gd name="T35" fmla="*/ 215 h 2648"/>
              <a:gd name="T36" fmla="*/ 961 w 1824"/>
              <a:gd name="T37" fmla="*/ 224 h 2648"/>
              <a:gd name="T38" fmla="*/ 922 w 1824"/>
              <a:gd name="T39" fmla="*/ 240 h 2648"/>
              <a:gd name="T40" fmla="*/ 870 w 1824"/>
              <a:gd name="T41" fmla="*/ 266 h 2648"/>
              <a:gd name="T42" fmla="*/ 806 w 1824"/>
              <a:gd name="T43" fmla="*/ 302 h 2648"/>
              <a:gd name="T44" fmla="*/ 735 w 1824"/>
              <a:gd name="T45" fmla="*/ 350 h 2648"/>
              <a:gd name="T46" fmla="*/ 656 w 1824"/>
              <a:gd name="T47" fmla="*/ 412 h 2648"/>
              <a:gd name="T48" fmla="*/ 574 w 1824"/>
              <a:gd name="T49" fmla="*/ 490 h 2648"/>
              <a:gd name="T50" fmla="*/ 489 w 1824"/>
              <a:gd name="T51" fmla="*/ 583 h 2648"/>
              <a:gd name="T52" fmla="*/ 401 w 1824"/>
              <a:gd name="T53" fmla="*/ 697 h 2648"/>
              <a:gd name="T54" fmla="*/ 316 w 1824"/>
              <a:gd name="T55" fmla="*/ 829 h 2648"/>
              <a:gd name="T56" fmla="*/ 235 w 1824"/>
              <a:gd name="T57" fmla="*/ 983 h 2648"/>
              <a:gd name="T58" fmla="*/ 157 w 1824"/>
              <a:gd name="T59" fmla="*/ 1161 h 2648"/>
              <a:gd name="T60" fmla="*/ 88 w 1824"/>
              <a:gd name="T61" fmla="*/ 1363 h 2648"/>
              <a:gd name="T62" fmla="*/ 27 w 1824"/>
              <a:gd name="T63" fmla="*/ 1591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rgbClr val="FF0000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91" name="모서리가 둥근 직사각형 90"/>
          <p:cNvSpPr/>
          <p:nvPr/>
        </p:nvSpPr>
        <p:spPr>
          <a:xfrm>
            <a:off x="107504" y="4797152"/>
            <a:ext cx="2448272" cy="1584176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직사각형 93"/>
          <p:cNvSpPr/>
          <p:nvPr/>
        </p:nvSpPr>
        <p:spPr>
          <a:xfrm>
            <a:off x="251520" y="6093296"/>
            <a:ext cx="208823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050" b="1" dirty="0">
                <a:solidFill>
                  <a:srgbClr val="FFFF00"/>
                </a:solidFill>
              </a:rPr>
              <a:t>김제본사 및 제</a:t>
            </a:r>
            <a:r>
              <a:rPr lang="en-US" altLang="ko-KR" sz="1050" b="1" dirty="0">
                <a:solidFill>
                  <a:srgbClr val="FFFF00"/>
                </a:solidFill>
              </a:rPr>
              <a:t>1</a:t>
            </a:r>
            <a:r>
              <a:rPr lang="ko-KR" altLang="en-US" sz="1050" b="1" dirty="0">
                <a:solidFill>
                  <a:srgbClr val="FFFF00"/>
                </a:solidFill>
              </a:rPr>
              <a:t>공장</a:t>
            </a:r>
            <a:endParaRPr lang="zh-CN" altLang="en-US" sz="1050" b="1" dirty="0">
              <a:solidFill>
                <a:srgbClr val="FFFF00"/>
              </a:solidFill>
            </a:endParaRPr>
          </a:p>
        </p:txBody>
      </p:sp>
      <p:sp>
        <p:nvSpPr>
          <p:cNvPr id="98" name="직사각형 97"/>
          <p:cNvSpPr/>
          <p:nvPr/>
        </p:nvSpPr>
        <p:spPr>
          <a:xfrm>
            <a:off x="5868144" y="5373216"/>
            <a:ext cx="8640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100" b="1" dirty="0"/>
              <a:t>김제</a:t>
            </a:r>
            <a:r>
              <a:rPr lang="en-US" altLang="zh-CN" sz="1100" b="1" dirty="0"/>
              <a:t>IC</a:t>
            </a:r>
            <a:endParaRPr lang="zh-CN" altLang="en-US" sz="1100" b="1" dirty="0"/>
          </a:p>
        </p:txBody>
      </p:sp>
      <p:sp>
        <p:nvSpPr>
          <p:cNvPr id="99" name="직사각형 98"/>
          <p:cNvSpPr/>
          <p:nvPr/>
        </p:nvSpPr>
        <p:spPr>
          <a:xfrm rot="18958056">
            <a:off x="7522219" y="3617548"/>
            <a:ext cx="12885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dirty="0"/>
              <a:t>호남고속도로</a:t>
            </a:r>
          </a:p>
        </p:txBody>
      </p:sp>
      <p:sp>
        <p:nvSpPr>
          <p:cNvPr id="100" name="직사각형 99"/>
          <p:cNvSpPr/>
          <p:nvPr/>
        </p:nvSpPr>
        <p:spPr>
          <a:xfrm>
            <a:off x="971600" y="1916832"/>
            <a:ext cx="864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b="1" dirty="0"/>
              <a:t>김제황산농공단지</a:t>
            </a:r>
            <a:endParaRPr lang="zh-TW" altLang="en-US" sz="1200" b="1" dirty="0"/>
          </a:p>
        </p:txBody>
      </p:sp>
      <p:sp>
        <p:nvSpPr>
          <p:cNvPr id="109" name="자유형 108"/>
          <p:cNvSpPr/>
          <p:nvPr/>
        </p:nvSpPr>
        <p:spPr>
          <a:xfrm>
            <a:off x="1691680" y="2492896"/>
            <a:ext cx="5010150" cy="3781425"/>
          </a:xfrm>
          <a:custGeom>
            <a:avLst/>
            <a:gdLst>
              <a:gd name="connsiteX0" fmla="*/ 0 w 5010150"/>
              <a:gd name="connsiteY0" fmla="*/ 0 h 3781425"/>
              <a:gd name="connsiteX1" fmla="*/ 219075 w 5010150"/>
              <a:gd name="connsiteY1" fmla="*/ 257175 h 3781425"/>
              <a:gd name="connsiteX2" fmla="*/ 409575 w 5010150"/>
              <a:gd name="connsiteY2" fmla="*/ 752475 h 3781425"/>
              <a:gd name="connsiteX3" fmla="*/ 457200 w 5010150"/>
              <a:gd name="connsiteY3" fmla="*/ 942975 h 3781425"/>
              <a:gd name="connsiteX4" fmla="*/ 390525 w 5010150"/>
              <a:gd name="connsiteY4" fmla="*/ 1123950 h 3781425"/>
              <a:gd name="connsiteX5" fmla="*/ 1495425 w 5010150"/>
              <a:gd name="connsiteY5" fmla="*/ 1504950 h 3781425"/>
              <a:gd name="connsiteX6" fmla="*/ 1866900 w 5010150"/>
              <a:gd name="connsiteY6" fmla="*/ 1762125 h 3781425"/>
              <a:gd name="connsiteX7" fmla="*/ 2524125 w 5010150"/>
              <a:gd name="connsiteY7" fmla="*/ 2019300 h 3781425"/>
              <a:gd name="connsiteX8" fmla="*/ 3286125 w 5010150"/>
              <a:gd name="connsiteY8" fmla="*/ 2476500 h 3781425"/>
              <a:gd name="connsiteX9" fmla="*/ 3419475 w 5010150"/>
              <a:gd name="connsiteY9" fmla="*/ 2466975 h 3781425"/>
              <a:gd name="connsiteX10" fmla="*/ 4191000 w 5010150"/>
              <a:gd name="connsiteY10" fmla="*/ 2476500 h 3781425"/>
              <a:gd name="connsiteX11" fmla="*/ 4638675 w 5010150"/>
              <a:gd name="connsiteY11" fmla="*/ 2724150 h 3781425"/>
              <a:gd name="connsiteX12" fmla="*/ 4514850 w 5010150"/>
              <a:gd name="connsiteY12" fmla="*/ 3086100 h 3781425"/>
              <a:gd name="connsiteX13" fmla="*/ 4191000 w 5010150"/>
              <a:gd name="connsiteY13" fmla="*/ 3438525 h 3781425"/>
              <a:gd name="connsiteX14" fmla="*/ 4200525 w 5010150"/>
              <a:gd name="connsiteY14" fmla="*/ 3657600 h 3781425"/>
              <a:gd name="connsiteX15" fmla="*/ 4429125 w 5010150"/>
              <a:gd name="connsiteY15" fmla="*/ 3781425 h 3781425"/>
              <a:gd name="connsiteX16" fmla="*/ 5010150 w 5010150"/>
              <a:gd name="connsiteY16" fmla="*/ 3162300 h 378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010150" h="3781425">
                <a:moveTo>
                  <a:pt x="0" y="0"/>
                </a:moveTo>
                <a:lnTo>
                  <a:pt x="219075" y="257175"/>
                </a:lnTo>
                <a:lnTo>
                  <a:pt x="409575" y="752475"/>
                </a:lnTo>
                <a:lnTo>
                  <a:pt x="457200" y="942975"/>
                </a:lnTo>
                <a:lnTo>
                  <a:pt x="390525" y="1123950"/>
                </a:lnTo>
                <a:lnTo>
                  <a:pt x="1495425" y="1504950"/>
                </a:lnTo>
                <a:lnTo>
                  <a:pt x="1866900" y="1762125"/>
                </a:lnTo>
                <a:lnTo>
                  <a:pt x="2524125" y="2019300"/>
                </a:lnTo>
                <a:lnTo>
                  <a:pt x="3286125" y="2476500"/>
                </a:lnTo>
                <a:lnTo>
                  <a:pt x="3419475" y="2466975"/>
                </a:lnTo>
                <a:lnTo>
                  <a:pt x="4191000" y="2476500"/>
                </a:lnTo>
                <a:lnTo>
                  <a:pt x="4638675" y="2724150"/>
                </a:lnTo>
                <a:lnTo>
                  <a:pt x="4514850" y="3086100"/>
                </a:lnTo>
                <a:lnTo>
                  <a:pt x="4191000" y="3438525"/>
                </a:lnTo>
                <a:lnTo>
                  <a:pt x="4200525" y="3657600"/>
                </a:lnTo>
                <a:lnTo>
                  <a:pt x="4429125" y="3781425"/>
                </a:lnTo>
                <a:lnTo>
                  <a:pt x="5010150" y="3162300"/>
                </a:ln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0" name="자유형 109"/>
          <p:cNvSpPr/>
          <p:nvPr/>
        </p:nvSpPr>
        <p:spPr>
          <a:xfrm>
            <a:off x="6600825" y="4286250"/>
            <a:ext cx="1200150" cy="1476375"/>
          </a:xfrm>
          <a:custGeom>
            <a:avLst/>
            <a:gdLst>
              <a:gd name="connsiteX0" fmla="*/ 0 w 1200150"/>
              <a:gd name="connsiteY0" fmla="*/ 1476375 h 1476375"/>
              <a:gd name="connsiteX1" fmla="*/ 428625 w 1200150"/>
              <a:gd name="connsiteY1" fmla="*/ 923925 h 1476375"/>
              <a:gd name="connsiteX2" fmla="*/ 723900 w 1200150"/>
              <a:gd name="connsiteY2" fmla="*/ 523875 h 1476375"/>
              <a:gd name="connsiteX3" fmla="*/ 1200150 w 1200150"/>
              <a:gd name="connsiteY3" fmla="*/ 0 h 1476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0150" h="1476375">
                <a:moveTo>
                  <a:pt x="0" y="1476375"/>
                </a:moveTo>
                <a:lnTo>
                  <a:pt x="428625" y="923925"/>
                </a:lnTo>
                <a:lnTo>
                  <a:pt x="723900" y="523875"/>
                </a:lnTo>
                <a:lnTo>
                  <a:pt x="1200150" y="0"/>
                </a:ln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1" name="모서리가 둥근 직사각형 110"/>
          <p:cNvSpPr/>
          <p:nvPr/>
        </p:nvSpPr>
        <p:spPr>
          <a:xfrm>
            <a:off x="6588224" y="4869160"/>
            <a:ext cx="2448272" cy="1584176"/>
          </a:xfrm>
          <a:prstGeom prst="roundRect">
            <a:avLst/>
          </a:prstGeom>
          <a:blipFill>
            <a:blip r:embed="rId5" cstate="print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2" name="모서리가 둥근 직사각형 111"/>
          <p:cNvSpPr/>
          <p:nvPr/>
        </p:nvSpPr>
        <p:spPr>
          <a:xfrm>
            <a:off x="2699792" y="4797152"/>
            <a:ext cx="2448272" cy="1584176"/>
          </a:xfrm>
          <a:prstGeom prst="roundRect">
            <a:avLst/>
          </a:prstGeom>
          <a:blipFill>
            <a:blip r:embed="rId6" cstate="print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3" name="직사각형 112"/>
          <p:cNvSpPr/>
          <p:nvPr/>
        </p:nvSpPr>
        <p:spPr>
          <a:xfrm>
            <a:off x="3203848" y="6093296"/>
            <a:ext cx="136815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050" b="1" dirty="0">
                <a:solidFill>
                  <a:srgbClr val="FFFF00"/>
                </a:solidFill>
              </a:rPr>
              <a:t>김제 제</a:t>
            </a:r>
            <a:r>
              <a:rPr lang="en-US" altLang="ko-KR" sz="1050" b="1" dirty="0">
                <a:solidFill>
                  <a:srgbClr val="FFFF00"/>
                </a:solidFill>
              </a:rPr>
              <a:t>2</a:t>
            </a:r>
            <a:r>
              <a:rPr lang="ko-KR" altLang="en-US" sz="1050" b="1" dirty="0">
                <a:solidFill>
                  <a:srgbClr val="FFFF00"/>
                </a:solidFill>
              </a:rPr>
              <a:t>공장</a:t>
            </a:r>
            <a:endParaRPr lang="zh-CN" altLang="en-US" sz="1050" b="1" dirty="0">
              <a:solidFill>
                <a:srgbClr val="FFFF00"/>
              </a:solidFill>
            </a:endParaRPr>
          </a:p>
        </p:txBody>
      </p:sp>
      <p:sp>
        <p:nvSpPr>
          <p:cNvPr id="114" name="직사각형 113"/>
          <p:cNvSpPr/>
          <p:nvPr/>
        </p:nvSpPr>
        <p:spPr>
          <a:xfrm>
            <a:off x="7164288" y="4941168"/>
            <a:ext cx="115212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050" b="1" dirty="0">
                <a:solidFill>
                  <a:srgbClr val="FFFF00"/>
                </a:solidFill>
              </a:rPr>
              <a:t>김제 제</a:t>
            </a:r>
            <a:r>
              <a:rPr lang="en-US" altLang="ko-KR" sz="1050" b="1" dirty="0">
                <a:solidFill>
                  <a:srgbClr val="FFFF00"/>
                </a:solidFill>
              </a:rPr>
              <a:t>3</a:t>
            </a:r>
            <a:r>
              <a:rPr lang="ko-KR" altLang="en-US" sz="1050" b="1" dirty="0">
                <a:solidFill>
                  <a:srgbClr val="FFFF00"/>
                </a:solidFill>
              </a:rPr>
              <a:t>공장</a:t>
            </a:r>
            <a:endParaRPr lang="zh-CN" altLang="en-US" sz="1050" b="1" dirty="0">
              <a:solidFill>
                <a:srgbClr val="FFFF00"/>
              </a:solidFill>
            </a:endParaRPr>
          </a:p>
        </p:txBody>
      </p:sp>
      <p:sp>
        <p:nvSpPr>
          <p:cNvPr id="115" name="직사각형 114"/>
          <p:cNvSpPr/>
          <p:nvPr/>
        </p:nvSpPr>
        <p:spPr>
          <a:xfrm flipV="1">
            <a:off x="0" y="11247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직사각형 115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7" name="모서리가 둥근 직사각형 116"/>
          <p:cNvSpPr/>
          <p:nvPr/>
        </p:nvSpPr>
        <p:spPr>
          <a:xfrm>
            <a:off x="5220072" y="404664"/>
            <a:ext cx="3744416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b="1" dirty="0"/>
              <a:t>본사 </a:t>
            </a:r>
            <a:r>
              <a:rPr lang="en-US" altLang="ko-KR" sz="2400" b="1" dirty="0"/>
              <a:t>&amp; </a:t>
            </a:r>
            <a:r>
              <a:rPr lang="ko-KR" altLang="en-US" sz="2400" b="1" dirty="0"/>
              <a:t>공장</a:t>
            </a:r>
            <a:endParaRPr lang="zh-CN" altLang="en-US" sz="2400" b="1" dirty="0"/>
          </a:p>
        </p:txBody>
      </p:sp>
      <p:sp>
        <p:nvSpPr>
          <p:cNvPr id="64" name="타원 63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65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2" name="그룹 1"/>
          <p:cNvGrpSpPr/>
          <p:nvPr/>
        </p:nvGrpSpPr>
        <p:grpSpPr>
          <a:xfrm>
            <a:off x="-1" y="6237312"/>
            <a:ext cx="9144001" cy="288032"/>
            <a:chOff x="-1" y="3160131"/>
            <a:chExt cx="9144001" cy="1997061"/>
          </a:xfrm>
        </p:grpSpPr>
        <p:sp>
          <p:nvSpPr>
            <p:cNvPr id="40" name="직사각형 39"/>
            <p:cNvSpPr/>
            <p:nvPr/>
          </p:nvSpPr>
          <p:spPr>
            <a:xfrm rot="10800000">
              <a:off x="-1" y="3160131"/>
              <a:ext cx="9143999" cy="1008112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50000">
                  <a:srgbClr val="FFC000">
                    <a:alpha val="52000"/>
                  </a:srgbClr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1" y="4149080"/>
              <a:ext cx="9143999" cy="1008112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50000">
                  <a:srgbClr val="FFC000">
                    <a:alpha val="52000"/>
                  </a:srgbClr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57" name="TextBox 8"/>
          <p:cNvSpPr txBox="1"/>
          <p:nvPr/>
        </p:nvSpPr>
        <p:spPr>
          <a:xfrm>
            <a:off x="1547664" y="54868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800" b="1" spc="-150" dirty="0">
                <a:latin typeface="FangSong" pitchFamily="49" charset="-122"/>
                <a:ea typeface="FangSong" pitchFamily="49" charset="-122"/>
              </a:rPr>
              <a:t>공장위치도</a:t>
            </a:r>
            <a:endParaRPr lang="en-US" altLang="ko-KR" sz="2800" spc="-150" dirty="0">
              <a:latin typeface="+mn-ea"/>
            </a:endParaRPr>
          </a:p>
        </p:txBody>
      </p:sp>
      <p:sp>
        <p:nvSpPr>
          <p:cNvPr id="58" name="TextBox 8"/>
          <p:cNvSpPr txBox="1"/>
          <p:nvPr/>
        </p:nvSpPr>
        <p:spPr>
          <a:xfrm>
            <a:off x="467544" y="188640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09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43" name="모서리가 둥근 직사각형 42"/>
          <p:cNvSpPr/>
          <p:nvPr/>
        </p:nvSpPr>
        <p:spPr>
          <a:xfrm>
            <a:off x="3275856" y="2492896"/>
            <a:ext cx="2592288" cy="576064"/>
          </a:xfrm>
          <a:prstGeom prst="roundRect">
            <a:avLst/>
          </a:pr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모서리가 둥근 직사각형 43"/>
          <p:cNvSpPr/>
          <p:nvPr/>
        </p:nvSpPr>
        <p:spPr>
          <a:xfrm>
            <a:off x="5220072" y="1916832"/>
            <a:ext cx="504056" cy="504056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/>
          <p:cNvSpPr/>
          <p:nvPr/>
        </p:nvSpPr>
        <p:spPr>
          <a:xfrm>
            <a:off x="3923928" y="2636912"/>
            <a:ext cx="151216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050" b="1" dirty="0">
                <a:solidFill>
                  <a:srgbClr val="FFFF00"/>
                </a:solidFill>
              </a:rPr>
              <a:t>总公司 </a:t>
            </a:r>
            <a:r>
              <a:rPr lang="en-US" altLang="zh-CN" sz="1050" b="1" dirty="0">
                <a:solidFill>
                  <a:srgbClr val="FFFF00"/>
                </a:solidFill>
              </a:rPr>
              <a:t>&amp; </a:t>
            </a:r>
            <a:r>
              <a:rPr lang="zh-CN" altLang="en-US" sz="1050" b="1" dirty="0">
                <a:solidFill>
                  <a:srgbClr val="FFFF00"/>
                </a:solidFill>
              </a:rPr>
              <a:t>金堤</a:t>
            </a:r>
            <a:r>
              <a:rPr lang="ko-KR" altLang="en-US" sz="1050" b="1" dirty="0">
                <a:solidFill>
                  <a:srgbClr val="FFFF00"/>
                </a:solidFill>
              </a:rPr>
              <a:t>第</a:t>
            </a:r>
            <a:r>
              <a:rPr lang="en-US" altLang="ko-KR" sz="1050" b="1" dirty="0">
                <a:solidFill>
                  <a:srgbClr val="FFFF00"/>
                </a:solidFill>
              </a:rPr>
              <a:t>1</a:t>
            </a:r>
            <a:r>
              <a:rPr lang="zh-CN" altLang="en-US" sz="1050" b="1" dirty="0">
                <a:solidFill>
                  <a:srgbClr val="FFFF00"/>
                </a:solidFill>
              </a:rPr>
              <a:t>工厂</a:t>
            </a:r>
          </a:p>
        </p:txBody>
      </p:sp>
      <p:sp>
        <p:nvSpPr>
          <p:cNvPr id="78" name="직사각형 77"/>
          <p:cNvSpPr/>
          <p:nvPr/>
        </p:nvSpPr>
        <p:spPr>
          <a:xfrm>
            <a:off x="3707904" y="2060848"/>
            <a:ext cx="100811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050" b="1" dirty="0">
                <a:solidFill>
                  <a:srgbClr val="FFFF00"/>
                </a:solidFill>
              </a:rPr>
              <a:t>金堤</a:t>
            </a:r>
            <a:r>
              <a:rPr lang="ko-KR" altLang="en-US" sz="1050" b="1" dirty="0">
                <a:solidFill>
                  <a:srgbClr val="FFFF00"/>
                </a:solidFill>
              </a:rPr>
              <a:t>第</a:t>
            </a:r>
            <a:r>
              <a:rPr lang="en-US" altLang="ko-KR" sz="1050" b="1" dirty="0">
                <a:solidFill>
                  <a:srgbClr val="FFFF00"/>
                </a:solidFill>
              </a:rPr>
              <a:t>2</a:t>
            </a:r>
            <a:r>
              <a:rPr lang="zh-CN" altLang="en-US" sz="1050" b="1" dirty="0">
                <a:solidFill>
                  <a:srgbClr val="FFFF00"/>
                </a:solidFill>
              </a:rPr>
              <a:t>工</a:t>
            </a:r>
            <a:r>
              <a:rPr lang="zh-CN" altLang="en-US" sz="900" b="1" dirty="0">
                <a:solidFill>
                  <a:srgbClr val="FFFF00"/>
                </a:solidFill>
              </a:rPr>
              <a:t>厂</a:t>
            </a:r>
          </a:p>
        </p:txBody>
      </p:sp>
      <p:sp>
        <p:nvSpPr>
          <p:cNvPr id="79" name="직사각형 78"/>
          <p:cNvSpPr/>
          <p:nvPr/>
        </p:nvSpPr>
        <p:spPr>
          <a:xfrm>
            <a:off x="4788024" y="2060848"/>
            <a:ext cx="1008112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050" b="1" dirty="0">
                <a:solidFill>
                  <a:srgbClr val="FFFF00"/>
                </a:solidFill>
              </a:rPr>
              <a:t>金堤</a:t>
            </a:r>
            <a:r>
              <a:rPr lang="ko-KR" altLang="en-US" sz="1050" b="1" dirty="0">
                <a:solidFill>
                  <a:srgbClr val="FFFF00"/>
                </a:solidFill>
              </a:rPr>
              <a:t>第</a:t>
            </a:r>
            <a:r>
              <a:rPr lang="en-US" altLang="ko-KR" sz="1050" b="1" dirty="0">
                <a:solidFill>
                  <a:srgbClr val="FFFF00"/>
                </a:solidFill>
              </a:rPr>
              <a:t>3</a:t>
            </a:r>
            <a:r>
              <a:rPr lang="zh-CN" altLang="en-US" sz="1050" b="1" dirty="0">
                <a:solidFill>
                  <a:srgbClr val="FFFF00"/>
                </a:solidFill>
              </a:rPr>
              <a:t>工厂</a:t>
            </a:r>
          </a:p>
        </p:txBody>
      </p:sp>
      <p:pic>
        <p:nvPicPr>
          <p:cNvPr id="64" name="그림 63" descr="봉황지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9144000" cy="5328592"/>
          </a:xfrm>
          <a:prstGeom prst="rect">
            <a:avLst/>
          </a:prstGeom>
        </p:spPr>
      </p:pic>
      <p:sp>
        <p:nvSpPr>
          <p:cNvPr id="65" name="타원 64"/>
          <p:cNvSpPr/>
          <p:nvPr/>
        </p:nvSpPr>
        <p:spPr>
          <a:xfrm>
            <a:off x="1907704" y="5589240"/>
            <a:ext cx="648072" cy="648072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>
            <a:off x="1835696" y="5733256"/>
            <a:ext cx="8640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b="1" dirty="0"/>
              <a:t>김제봉황농공단지</a:t>
            </a:r>
            <a:endParaRPr lang="zh-TW" altLang="en-US" sz="1200" b="1" dirty="0"/>
          </a:p>
        </p:txBody>
      </p:sp>
      <p:sp>
        <p:nvSpPr>
          <p:cNvPr id="70" name="Freeform 24"/>
          <p:cNvSpPr>
            <a:spLocks/>
          </p:cNvSpPr>
          <p:nvPr/>
        </p:nvSpPr>
        <p:spPr bwMode="gray">
          <a:xfrm rot="2785442" flipH="1">
            <a:off x="2421049" y="4411293"/>
            <a:ext cx="674479" cy="1275427"/>
          </a:xfrm>
          <a:custGeom>
            <a:avLst/>
            <a:gdLst>
              <a:gd name="T0" fmla="*/ 8 w 1824"/>
              <a:gd name="T1" fmla="*/ 1596 h 2648"/>
              <a:gd name="T2" fmla="*/ 36 w 1824"/>
              <a:gd name="T3" fmla="*/ 1373 h 2648"/>
              <a:gd name="T4" fmla="*/ 79 w 1824"/>
              <a:gd name="T5" fmla="*/ 1171 h 2648"/>
              <a:gd name="T6" fmla="*/ 135 w 1824"/>
              <a:gd name="T7" fmla="*/ 987 h 2648"/>
              <a:gd name="T8" fmla="*/ 201 w 1824"/>
              <a:gd name="T9" fmla="*/ 823 h 2648"/>
              <a:gd name="T10" fmla="*/ 273 w 1824"/>
              <a:gd name="T11" fmla="*/ 676 h 2648"/>
              <a:gd name="T12" fmla="*/ 349 w 1824"/>
              <a:gd name="T13" fmla="*/ 548 h 2648"/>
              <a:gd name="T14" fmla="*/ 427 w 1824"/>
              <a:gd name="T15" fmla="*/ 437 h 2648"/>
              <a:gd name="T16" fmla="*/ 503 w 1824"/>
              <a:gd name="T17" fmla="*/ 342 h 2648"/>
              <a:gd name="T18" fmla="*/ 575 w 1824"/>
              <a:gd name="T19" fmla="*/ 264 h 2648"/>
              <a:gd name="T20" fmla="*/ 641 w 1824"/>
              <a:gd name="T21" fmla="*/ 201 h 2648"/>
              <a:gd name="T22" fmla="*/ 696 w 1824"/>
              <a:gd name="T23" fmla="*/ 153 h 2648"/>
              <a:gd name="T24" fmla="*/ 739 w 1824"/>
              <a:gd name="T25" fmla="*/ 119 h 2648"/>
              <a:gd name="T26" fmla="*/ 767 w 1824"/>
              <a:gd name="T27" fmla="*/ 100 h 2648"/>
              <a:gd name="T28" fmla="*/ 777 w 1824"/>
              <a:gd name="T29" fmla="*/ 93 h 2648"/>
              <a:gd name="T30" fmla="*/ 1097 w 1824"/>
              <a:gd name="T31" fmla="*/ 36 h 2648"/>
              <a:gd name="T32" fmla="*/ 995 w 1824"/>
              <a:gd name="T33" fmla="*/ 212 h 2648"/>
              <a:gd name="T34" fmla="*/ 987 w 1824"/>
              <a:gd name="T35" fmla="*/ 215 h 2648"/>
              <a:gd name="T36" fmla="*/ 961 w 1824"/>
              <a:gd name="T37" fmla="*/ 224 h 2648"/>
              <a:gd name="T38" fmla="*/ 922 w 1824"/>
              <a:gd name="T39" fmla="*/ 240 h 2648"/>
              <a:gd name="T40" fmla="*/ 870 w 1824"/>
              <a:gd name="T41" fmla="*/ 266 h 2648"/>
              <a:gd name="T42" fmla="*/ 806 w 1824"/>
              <a:gd name="T43" fmla="*/ 302 h 2648"/>
              <a:gd name="T44" fmla="*/ 735 w 1824"/>
              <a:gd name="T45" fmla="*/ 350 h 2648"/>
              <a:gd name="T46" fmla="*/ 656 w 1824"/>
              <a:gd name="T47" fmla="*/ 412 h 2648"/>
              <a:gd name="T48" fmla="*/ 574 w 1824"/>
              <a:gd name="T49" fmla="*/ 490 h 2648"/>
              <a:gd name="T50" fmla="*/ 489 w 1824"/>
              <a:gd name="T51" fmla="*/ 583 h 2648"/>
              <a:gd name="T52" fmla="*/ 401 w 1824"/>
              <a:gd name="T53" fmla="*/ 697 h 2648"/>
              <a:gd name="T54" fmla="*/ 316 w 1824"/>
              <a:gd name="T55" fmla="*/ 829 h 2648"/>
              <a:gd name="T56" fmla="*/ 235 w 1824"/>
              <a:gd name="T57" fmla="*/ 983 h 2648"/>
              <a:gd name="T58" fmla="*/ 157 w 1824"/>
              <a:gd name="T59" fmla="*/ 1161 h 2648"/>
              <a:gd name="T60" fmla="*/ 88 w 1824"/>
              <a:gd name="T61" fmla="*/ 1363 h 2648"/>
              <a:gd name="T62" fmla="*/ 27 w 1824"/>
              <a:gd name="T63" fmla="*/ 1591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rgbClr val="FF0000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71" name="타원 70"/>
          <p:cNvSpPr/>
          <p:nvPr/>
        </p:nvSpPr>
        <p:spPr>
          <a:xfrm>
            <a:off x="1475656" y="1268760"/>
            <a:ext cx="2960111" cy="3087263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모서리가 둥근 직사각형 74"/>
          <p:cNvSpPr/>
          <p:nvPr/>
        </p:nvSpPr>
        <p:spPr>
          <a:xfrm>
            <a:off x="5940152" y="2708920"/>
            <a:ext cx="2448272" cy="1728192"/>
          </a:xfrm>
          <a:prstGeom prst="roundRect">
            <a:avLst/>
          </a:prstGeom>
          <a:blipFill>
            <a:blip r:embed="rId4" cstate="print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6" name="직사각형 75"/>
          <p:cNvSpPr/>
          <p:nvPr/>
        </p:nvSpPr>
        <p:spPr>
          <a:xfrm>
            <a:off x="395536" y="5085184"/>
            <a:ext cx="86409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900" b="1" dirty="0">
                <a:solidFill>
                  <a:srgbClr val="FFFF00"/>
                </a:solidFill>
              </a:rPr>
              <a:t>金堤</a:t>
            </a:r>
            <a:r>
              <a:rPr lang="ko-KR" altLang="en-US" sz="900" b="1" dirty="0">
                <a:solidFill>
                  <a:srgbClr val="FFFF00"/>
                </a:solidFill>
              </a:rPr>
              <a:t>第</a:t>
            </a:r>
            <a:r>
              <a:rPr lang="en-US" altLang="ko-KR" sz="900" b="1" dirty="0">
                <a:solidFill>
                  <a:srgbClr val="FFFF00"/>
                </a:solidFill>
              </a:rPr>
              <a:t>2</a:t>
            </a:r>
            <a:r>
              <a:rPr lang="zh-CN" altLang="en-US" sz="900" b="1" dirty="0">
                <a:solidFill>
                  <a:srgbClr val="FFFF00"/>
                </a:solidFill>
              </a:rPr>
              <a:t>工厂</a:t>
            </a:r>
          </a:p>
        </p:txBody>
      </p:sp>
      <p:sp>
        <p:nvSpPr>
          <p:cNvPr id="77" name="직사각형 76"/>
          <p:cNvSpPr/>
          <p:nvPr/>
        </p:nvSpPr>
        <p:spPr>
          <a:xfrm>
            <a:off x="7524328" y="5301208"/>
            <a:ext cx="8640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100" b="1" dirty="0"/>
              <a:t>김제</a:t>
            </a:r>
            <a:r>
              <a:rPr lang="en-US" altLang="zh-CN" sz="1100" b="1" dirty="0"/>
              <a:t>IC</a:t>
            </a:r>
            <a:endParaRPr lang="zh-CN" altLang="en-US" sz="1100" b="1" dirty="0"/>
          </a:p>
        </p:txBody>
      </p:sp>
      <p:sp>
        <p:nvSpPr>
          <p:cNvPr id="81" name="직사각형 80"/>
          <p:cNvSpPr/>
          <p:nvPr/>
        </p:nvSpPr>
        <p:spPr>
          <a:xfrm rot="18508335">
            <a:off x="8121435" y="4811375"/>
            <a:ext cx="12885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dirty="0"/>
              <a:t>호남고속도로</a:t>
            </a:r>
          </a:p>
        </p:txBody>
      </p:sp>
      <p:sp>
        <p:nvSpPr>
          <p:cNvPr id="83" name="자유형 82"/>
          <p:cNvSpPr/>
          <p:nvPr/>
        </p:nvSpPr>
        <p:spPr>
          <a:xfrm>
            <a:off x="2195736" y="1772816"/>
            <a:ext cx="1654628" cy="1807029"/>
          </a:xfrm>
          <a:custGeom>
            <a:avLst/>
            <a:gdLst>
              <a:gd name="connsiteX0" fmla="*/ 0 w 1654628"/>
              <a:gd name="connsiteY0" fmla="*/ 0 h 1807029"/>
              <a:gd name="connsiteX1" fmla="*/ 10886 w 1654628"/>
              <a:gd name="connsiteY1" fmla="*/ 1785257 h 1807029"/>
              <a:gd name="connsiteX2" fmla="*/ 1654628 w 1654628"/>
              <a:gd name="connsiteY2" fmla="*/ 1807029 h 1807029"/>
              <a:gd name="connsiteX3" fmla="*/ 1589314 w 1654628"/>
              <a:gd name="connsiteY3" fmla="*/ 272143 h 1807029"/>
              <a:gd name="connsiteX4" fmla="*/ 0 w 1654628"/>
              <a:gd name="connsiteY4" fmla="*/ 0 h 180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4628" h="1807029">
                <a:moveTo>
                  <a:pt x="0" y="0"/>
                </a:moveTo>
                <a:cubicBezTo>
                  <a:pt x="3629" y="595086"/>
                  <a:pt x="7257" y="1190171"/>
                  <a:pt x="10886" y="1785257"/>
                </a:cubicBezTo>
                <a:lnTo>
                  <a:pt x="1654628" y="1807029"/>
                </a:lnTo>
                <a:lnTo>
                  <a:pt x="1589314" y="272143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4" name="자유형 83"/>
          <p:cNvSpPr/>
          <p:nvPr/>
        </p:nvSpPr>
        <p:spPr>
          <a:xfrm>
            <a:off x="2051720" y="4293096"/>
            <a:ext cx="6346371" cy="1296144"/>
          </a:xfrm>
          <a:custGeom>
            <a:avLst/>
            <a:gdLst>
              <a:gd name="connsiteX0" fmla="*/ 0 w 6346371"/>
              <a:gd name="connsiteY0" fmla="*/ 1164771 h 1164771"/>
              <a:gd name="connsiteX1" fmla="*/ 195943 w 6346371"/>
              <a:gd name="connsiteY1" fmla="*/ 740228 h 1164771"/>
              <a:gd name="connsiteX2" fmla="*/ 337457 w 6346371"/>
              <a:gd name="connsiteY2" fmla="*/ 620485 h 1164771"/>
              <a:gd name="connsiteX3" fmla="*/ 1186543 w 6346371"/>
              <a:gd name="connsiteY3" fmla="*/ 315685 h 1164771"/>
              <a:gd name="connsiteX4" fmla="*/ 1665514 w 6346371"/>
              <a:gd name="connsiteY4" fmla="*/ 0 h 1164771"/>
              <a:gd name="connsiteX5" fmla="*/ 2024743 w 6346371"/>
              <a:gd name="connsiteY5" fmla="*/ 108857 h 1164771"/>
              <a:gd name="connsiteX6" fmla="*/ 2547257 w 6346371"/>
              <a:gd name="connsiteY6" fmla="*/ 185057 h 1164771"/>
              <a:gd name="connsiteX7" fmla="*/ 2917371 w 6346371"/>
              <a:gd name="connsiteY7" fmla="*/ 152400 h 1164771"/>
              <a:gd name="connsiteX8" fmla="*/ 3178628 w 6346371"/>
              <a:gd name="connsiteY8" fmla="*/ 87085 h 1164771"/>
              <a:gd name="connsiteX9" fmla="*/ 3820886 w 6346371"/>
              <a:gd name="connsiteY9" fmla="*/ 261257 h 1164771"/>
              <a:gd name="connsiteX10" fmla="*/ 4365171 w 6346371"/>
              <a:gd name="connsiteY10" fmla="*/ 272143 h 1164771"/>
              <a:gd name="connsiteX11" fmla="*/ 4713514 w 6346371"/>
              <a:gd name="connsiteY11" fmla="*/ 261257 h 1164771"/>
              <a:gd name="connsiteX12" fmla="*/ 5181600 w 6346371"/>
              <a:gd name="connsiteY12" fmla="*/ 402771 h 1164771"/>
              <a:gd name="connsiteX13" fmla="*/ 5856514 w 6346371"/>
              <a:gd name="connsiteY13" fmla="*/ 685800 h 1164771"/>
              <a:gd name="connsiteX14" fmla="*/ 6139543 w 6346371"/>
              <a:gd name="connsiteY14" fmla="*/ 707571 h 1164771"/>
              <a:gd name="connsiteX15" fmla="*/ 6346371 w 6346371"/>
              <a:gd name="connsiteY15" fmla="*/ 859971 h 1164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6346371" h="1164771">
                <a:moveTo>
                  <a:pt x="0" y="1164771"/>
                </a:moveTo>
                <a:lnTo>
                  <a:pt x="195943" y="740228"/>
                </a:lnTo>
                <a:lnTo>
                  <a:pt x="337457" y="620485"/>
                </a:lnTo>
                <a:lnTo>
                  <a:pt x="1186543" y="315685"/>
                </a:lnTo>
                <a:lnTo>
                  <a:pt x="1665514" y="0"/>
                </a:lnTo>
                <a:lnTo>
                  <a:pt x="2024743" y="108857"/>
                </a:lnTo>
                <a:lnTo>
                  <a:pt x="2547257" y="185057"/>
                </a:lnTo>
                <a:lnTo>
                  <a:pt x="2917371" y="152400"/>
                </a:lnTo>
                <a:lnTo>
                  <a:pt x="3178628" y="87085"/>
                </a:lnTo>
                <a:lnTo>
                  <a:pt x="3820886" y="261257"/>
                </a:lnTo>
                <a:lnTo>
                  <a:pt x="4365171" y="272143"/>
                </a:lnTo>
                <a:lnTo>
                  <a:pt x="4713514" y="261257"/>
                </a:lnTo>
                <a:lnTo>
                  <a:pt x="5181600" y="402771"/>
                </a:lnTo>
                <a:lnTo>
                  <a:pt x="5856514" y="685800"/>
                </a:lnTo>
                <a:lnTo>
                  <a:pt x="6139543" y="707571"/>
                </a:lnTo>
                <a:lnTo>
                  <a:pt x="6346371" y="859971"/>
                </a:ln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7" name="직사각형 86"/>
          <p:cNvSpPr/>
          <p:nvPr/>
        </p:nvSpPr>
        <p:spPr>
          <a:xfrm>
            <a:off x="2627784" y="1484784"/>
            <a:ext cx="12961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100" b="1" dirty="0">
                <a:solidFill>
                  <a:srgbClr val="FFFF00"/>
                </a:solidFill>
              </a:rPr>
              <a:t>김제 제</a:t>
            </a:r>
            <a:r>
              <a:rPr lang="en-US" altLang="ko-KR" sz="1100" b="1" dirty="0">
                <a:solidFill>
                  <a:srgbClr val="FFFF00"/>
                </a:solidFill>
              </a:rPr>
              <a:t>4</a:t>
            </a:r>
            <a:r>
              <a:rPr lang="ko-KR" altLang="en-US" sz="1100" b="1" dirty="0">
                <a:solidFill>
                  <a:srgbClr val="FFFF00"/>
                </a:solidFill>
              </a:rPr>
              <a:t>공장</a:t>
            </a:r>
            <a:endParaRPr lang="zh-CN" altLang="en-US" sz="1100" b="1" dirty="0">
              <a:solidFill>
                <a:srgbClr val="FFFF00"/>
              </a:solidFill>
            </a:endParaRPr>
          </a:p>
        </p:txBody>
      </p:sp>
      <p:sp>
        <p:nvSpPr>
          <p:cNvPr id="101" name="직사각형 100"/>
          <p:cNvSpPr/>
          <p:nvPr/>
        </p:nvSpPr>
        <p:spPr>
          <a:xfrm>
            <a:off x="5868144" y="2708920"/>
            <a:ext cx="12961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100" b="1" dirty="0">
                <a:solidFill>
                  <a:srgbClr val="FFFF00"/>
                </a:solidFill>
              </a:rPr>
              <a:t>김제 제</a:t>
            </a:r>
            <a:r>
              <a:rPr lang="en-US" altLang="ko-KR" sz="1100" b="1" dirty="0">
                <a:solidFill>
                  <a:srgbClr val="FFFF00"/>
                </a:solidFill>
              </a:rPr>
              <a:t>4</a:t>
            </a:r>
            <a:r>
              <a:rPr lang="ko-KR" altLang="en-US" sz="1100" b="1" dirty="0">
                <a:solidFill>
                  <a:srgbClr val="FFFF00"/>
                </a:solidFill>
              </a:rPr>
              <a:t>공장</a:t>
            </a:r>
            <a:endParaRPr lang="zh-CN" altLang="en-US" sz="1100" b="1" dirty="0">
              <a:solidFill>
                <a:srgbClr val="FFFF00"/>
              </a:solidFill>
            </a:endParaRPr>
          </a:p>
        </p:txBody>
      </p:sp>
      <p:sp>
        <p:nvSpPr>
          <p:cNvPr id="102" name="직사각형 101"/>
          <p:cNvSpPr/>
          <p:nvPr/>
        </p:nvSpPr>
        <p:spPr>
          <a:xfrm flipV="1">
            <a:off x="-6864" y="11247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직사각형 106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8" name="모서리가 둥근 직사각형 107"/>
          <p:cNvSpPr/>
          <p:nvPr/>
        </p:nvSpPr>
        <p:spPr>
          <a:xfrm>
            <a:off x="6516216" y="404664"/>
            <a:ext cx="2376264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b="1" dirty="0"/>
              <a:t>김제 제</a:t>
            </a:r>
            <a:r>
              <a:rPr lang="en-US" altLang="ko-KR" sz="2400" b="1" dirty="0"/>
              <a:t>4</a:t>
            </a:r>
            <a:r>
              <a:rPr lang="ko-KR" altLang="en-US" sz="2400" b="1" dirty="0"/>
              <a:t>공장</a:t>
            </a:r>
            <a:endParaRPr lang="zh-CN" altLang="en-US" sz="2400" b="1" dirty="0"/>
          </a:p>
        </p:txBody>
      </p:sp>
      <p:sp>
        <p:nvSpPr>
          <p:cNvPr id="51" name="타원 50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66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2" name="그룹 1"/>
          <p:cNvGrpSpPr/>
          <p:nvPr/>
        </p:nvGrpSpPr>
        <p:grpSpPr>
          <a:xfrm>
            <a:off x="-1" y="6237312"/>
            <a:ext cx="9144001" cy="288032"/>
            <a:chOff x="-1" y="3160131"/>
            <a:chExt cx="9144001" cy="1997061"/>
          </a:xfrm>
        </p:grpSpPr>
        <p:sp>
          <p:nvSpPr>
            <p:cNvPr id="40" name="직사각형 39"/>
            <p:cNvSpPr/>
            <p:nvPr/>
          </p:nvSpPr>
          <p:spPr>
            <a:xfrm rot="10800000">
              <a:off x="-1" y="3160131"/>
              <a:ext cx="9143999" cy="1008112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50000">
                  <a:srgbClr val="FFC000">
                    <a:alpha val="52000"/>
                  </a:srgbClr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1" y="4149080"/>
              <a:ext cx="9143999" cy="1008112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50000">
                  <a:srgbClr val="FFC000">
                    <a:alpha val="52000"/>
                  </a:srgbClr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57" name="TextBox 8"/>
          <p:cNvSpPr txBox="1"/>
          <p:nvPr/>
        </p:nvSpPr>
        <p:spPr>
          <a:xfrm>
            <a:off x="1547664" y="548680"/>
            <a:ext cx="2232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800" b="1" spc="-150" dirty="0">
                <a:latin typeface="FangSong" pitchFamily="49" charset="-122"/>
                <a:ea typeface="FangSong" pitchFamily="49" charset="-122"/>
              </a:rPr>
              <a:t>공장위치도</a:t>
            </a:r>
            <a:endParaRPr lang="en-US" altLang="ko-KR" sz="2800" spc="-150" dirty="0">
              <a:latin typeface="+mn-ea"/>
            </a:endParaRPr>
          </a:p>
        </p:txBody>
      </p:sp>
      <p:sp>
        <p:nvSpPr>
          <p:cNvPr id="58" name="TextBox 8"/>
          <p:cNvSpPr txBox="1"/>
          <p:nvPr/>
        </p:nvSpPr>
        <p:spPr>
          <a:xfrm>
            <a:off x="467544" y="188640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09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67" name="직사각형 66"/>
          <p:cNvSpPr/>
          <p:nvPr/>
        </p:nvSpPr>
        <p:spPr>
          <a:xfrm>
            <a:off x="3923928" y="2636912"/>
            <a:ext cx="151216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050" b="1" dirty="0">
                <a:solidFill>
                  <a:srgbClr val="FFFF00"/>
                </a:solidFill>
              </a:rPr>
              <a:t>总公司 </a:t>
            </a:r>
            <a:r>
              <a:rPr lang="en-US" altLang="zh-CN" sz="1050" b="1" dirty="0">
                <a:solidFill>
                  <a:srgbClr val="FFFF00"/>
                </a:solidFill>
              </a:rPr>
              <a:t>&amp; </a:t>
            </a:r>
            <a:r>
              <a:rPr lang="zh-CN" altLang="en-US" sz="1050" b="1" dirty="0">
                <a:solidFill>
                  <a:srgbClr val="FFFF00"/>
                </a:solidFill>
              </a:rPr>
              <a:t>金堤</a:t>
            </a:r>
            <a:r>
              <a:rPr lang="ko-KR" altLang="en-US" sz="1050" b="1" dirty="0">
                <a:solidFill>
                  <a:srgbClr val="FFFF00"/>
                </a:solidFill>
              </a:rPr>
              <a:t>第</a:t>
            </a:r>
            <a:r>
              <a:rPr lang="en-US" altLang="ko-KR" sz="1050" b="1" dirty="0">
                <a:solidFill>
                  <a:srgbClr val="FFFF00"/>
                </a:solidFill>
              </a:rPr>
              <a:t>1</a:t>
            </a:r>
            <a:r>
              <a:rPr lang="zh-CN" altLang="en-US" sz="1050" b="1" dirty="0">
                <a:solidFill>
                  <a:srgbClr val="FFFF00"/>
                </a:solidFill>
              </a:rPr>
              <a:t>工厂</a:t>
            </a:r>
          </a:p>
        </p:txBody>
      </p:sp>
      <p:sp>
        <p:nvSpPr>
          <p:cNvPr id="101" name="직사각형 100"/>
          <p:cNvSpPr/>
          <p:nvPr/>
        </p:nvSpPr>
        <p:spPr>
          <a:xfrm>
            <a:off x="3491880" y="4725144"/>
            <a:ext cx="12961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100" b="1" dirty="0">
                <a:solidFill>
                  <a:srgbClr val="FFFF00"/>
                </a:solidFill>
              </a:rPr>
              <a:t>金堤</a:t>
            </a:r>
            <a:r>
              <a:rPr lang="ko-KR" altLang="en-US" sz="1100" b="1" dirty="0">
                <a:solidFill>
                  <a:srgbClr val="FFFF00"/>
                </a:solidFill>
              </a:rPr>
              <a:t>第</a:t>
            </a:r>
            <a:r>
              <a:rPr lang="en-US" altLang="ko-KR" sz="1100" b="1" dirty="0">
                <a:solidFill>
                  <a:srgbClr val="FFFF00"/>
                </a:solidFill>
              </a:rPr>
              <a:t>4</a:t>
            </a:r>
            <a:r>
              <a:rPr lang="zh-CN" altLang="en-US" sz="1100" b="1" dirty="0">
                <a:solidFill>
                  <a:srgbClr val="FFFF00"/>
                </a:solidFill>
              </a:rPr>
              <a:t>工厂</a:t>
            </a:r>
          </a:p>
        </p:txBody>
      </p:sp>
      <p:pic>
        <p:nvPicPr>
          <p:cNvPr id="68" name="그림 67" descr="군산지도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68760"/>
            <a:ext cx="9144000" cy="5184576"/>
          </a:xfrm>
          <a:prstGeom prst="rect">
            <a:avLst/>
          </a:prstGeom>
        </p:spPr>
      </p:pic>
      <p:sp>
        <p:nvSpPr>
          <p:cNvPr id="97" name="Freeform 24"/>
          <p:cNvSpPr>
            <a:spLocks/>
          </p:cNvSpPr>
          <p:nvPr/>
        </p:nvSpPr>
        <p:spPr bwMode="gray">
          <a:xfrm rot="1406058">
            <a:off x="1418514" y="2758347"/>
            <a:ext cx="432896" cy="888791"/>
          </a:xfrm>
          <a:custGeom>
            <a:avLst/>
            <a:gdLst>
              <a:gd name="T0" fmla="*/ 8 w 1824"/>
              <a:gd name="T1" fmla="*/ 1596 h 2648"/>
              <a:gd name="T2" fmla="*/ 36 w 1824"/>
              <a:gd name="T3" fmla="*/ 1373 h 2648"/>
              <a:gd name="T4" fmla="*/ 79 w 1824"/>
              <a:gd name="T5" fmla="*/ 1171 h 2648"/>
              <a:gd name="T6" fmla="*/ 135 w 1824"/>
              <a:gd name="T7" fmla="*/ 987 h 2648"/>
              <a:gd name="T8" fmla="*/ 201 w 1824"/>
              <a:gd name="T9" fmla="*/ 823 h 2648"/>
              <a:gd name="T10" fmla="*/ 273 w 1824"/>
              <a:gd name="T11" fmla="*/ 676 h 2648"/>
              <a:gd name="T12" fmla="*/ 349 w 1824"/>
              <a:gd name="T13" fmla="*/ 548 h 2648"/>
              <a:gd name="T14" fmla="*/ 427 w 1824"/>
              <a:gd name="T15" fmla="*/ 437 h 2648"/>
              <a:gd name="T16" fmla="*/ 503 w 1824"/>
              <a:gd name="T17" fmla="*/ 342 h 2648"/>
              <a:gd name="T18" fmla="*/ 575 w 1824"/>
              <a:gd name="T19" fmla="*/ 264 h 2648"/>
              <a:gd name="T20" fmla="*/ 641 w 1824"/>
              <a:gd name="T21" fmla="*/ 201 h 2648"/>
              <a:gd name="T22" fmla="*/ 696 w 1824"/>
              <a:gd name="T23" fmla="*/ 153 h 2648"/>
              <a:gd name="T24" fmla="*/ 739 w 1824"/>
              <a:gd name="T25" fmla="*/ 119 h 2648"/>
              <a:gd name="T26" fmla="*/ 767 w 1824"/>
              <a:gd name="T27" fmla="*/ 100 h 2648"/>
              <a:gd name="T28" fmla="*/ 777 w 1824"/>
              <a:gd name="T29" fmla="*/ 93 h 2648"/>
              <a:gd name="T30" fmla="*/ 1097 w 1824"/>
              <a:gd name="T31" fmla="*/ 36 h 2648"/>
              <a:gd name="T32" fmla="*/ 995 w 1824"/>
              <a:gd name="T33" fmla="*/ 212 h 2648"/>
              <a:gd name="T34" fmla="*/ 987 w 1824"/>
              <a:gd name="T35" fmla="*/ 215 h 2648"/>
              <a:gd name="T36" fmla="*/ 961 w 1824"/>
              <a:gd name="T37" fmla="*/ 224 h 2648"/>
              <a:gd name="T38" fmla="*/ 922 w 1824"/>
              <a:gd name="T39" fmla="*/ 240 h 2648"/>
              <a:gd name="T40" fmla="*/ 870 w 1824"/>
              <a:gd name="T41" fmla="*/ 266 h 2648"/>
              <a:gd name="T42" fmla="*/ 806 w 1824"/>
              <a:gd name="T43" fmla="*/ 302 h 2648"/>
              <a:gd name="T44" fmla="*/ 735 w 1824"/>
              <a:gd name="T45" fmla="*/ 350 h 2648"/>
              <a:gd name="T46" fmla="*/ 656 w 1824"/>
              <a:gd name="T47" fmla="*/ 412 h 2648"/>
              <a:gd name="T48" fmla="*/ 574 w 1824"/>
              <a:gd name="T49" fmla="*/ 490 h 2648"/>
              <a:gd name="T50" fmla="*/ 489 w 1824"/>
              <a:gd name="T51" fmla="*/ 583 h 2648"/>
              <a:gd name="T52" fmla="*/ 401 w 1824"/>
              <a:gd name="T53" fmla="*/ 697 h 2648"/>
              <a:gd name="T54" fmla="*/ 316 w 1824"/>
              <a:gd name="T55" fmla="*/ 829 h 2648"/>
              <a:gd name="T56" fmla="*/ 235 w 1824"/>
              <a:gd name="T57" fmla="*/ 983 h 2648"/>
              <a:gd name="T58" fmla="*/ 157 w 1824"/>
              <a:gd name="T59" fmla="*/ 1161 h 2648"/>
              <a:gd name="T60" fmla="*/ 88 w 1824"/>
              <a:gd name="T61" fmla="*/ 1363 h 2648"/>
              <a:gd name="T62" fmla="*/ 27 w 1824"/>
              <a:gd name="T63" fmla="*/ 1591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rgbClr val="FF0000"/>
          </a:solidFill>
          <a:ln w="0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ko-KR" altLang="en-US"/>
          </a:p>
        </p:txBody>
      </p:sp>
      <p:sp>
        <p:nvSpPr>
          <p:cNvPr id="98" name="모서리가 둥근 직사각형 97"/>
          <p:cNvSpPr/>
          <p:nvPr/>
        </p:nvSpPr>
        <p:spPr>
          <a:xfrm>
            <a:off x="5868144" y="4725144"/>
            <a:ext cx="2736304" cy="1728192"/>
          </a:xfrm>
          <a:prstGeom prst="roundRect">
            <a:avLst/>
          </a:prstGeom>
          <a:blipFill>
            <a:blip r:embed="rId3" cstate="print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직사각형 99"/>
          <p:cNvSpPr/>
          <p:nvPr/>
        </p:nvSpPr>
        <p:spPr>
          <a:xfrm>
            <a:off x="7668344" y="1556792"/>
            <a:ext cx="86409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100" b="1" dirty="0"/>
              <a:t>群山</a:t>
            </a:r>
            <a:r>
              <a:rPr lang="en-US" altLang="zh-CN" sz="1100" b="1" dirty="0"/>
              <a:t>IC</a:t>
            </a:r>
            <a:endParaRPr lang="zh-CN" altLang="en-US" sz="1100" b="1" dirty="0"/>
          </a:p>
        </p:txBody>
      </p:sp>
      <p:sp>
        <p:nvSpPr>
          <p:cNvPr id="102" name="직사각형 101"/>
          <p:cNvSpPr/>
          <p:nvPr/>
        </p:nvSpPr>
        <p:spPr>
          <a:xfrm rot="3097256">
            <a:off x="7372019" y="2499714"/>
            <a:ext cx="18196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dirty="0"/>
              <a:t>西海岸高速道路</a:t>
            </a:r>
          </a:p>
        </p:txBody>
      </p:sp>
      <p:sp>
        <p:nvSpPr>
          <p:cNvPr id="104" name="타원 103"/>
          <p:cNvSpPr/>
          <p:nvPr/>
        </p:nvSpPr>
        <p:spPr>
          <a:xfrm>
            <a:off x="827584" y="3356992"/>
            <a:ext cx="504056" cy="504056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5" name="자유형 104"/>
          <p:cNvSpPr/>
          <p:nvPr/>
        </p:nvSpPr>
        <p:spPr>
          <a:xfrm>
            <a:off x="1403648" y="1412776"/>
            <a:ext cx="6389914" cy="2304256"/>
          </a:xfrm>
          <a:custGeom>
            <a:avLst/>
            <a:gdLst>
              <a:gd name="connsiteX0" fmla="*/ 0 w 6389914"/>
              <a:gd name="connsiteY0" fmla="*/ 2438400 h 2438400"/>
              <a:gd name="connsiteX1" fmla="*/ 914400 w 6389914"/>
              <a:gd name="connsiteY1" fmla="*/ 2405743 h 2438400"/>
              <a:gd name="connsiteX2" fmla="*/ 1404257 w 6389914"/>
              <a:gd name="connsiteY2" fmla="*/ 2024743 h 2438400"/>
              <a:gd name="connsiteX3" fmla="*/ 1698171 w 6389914"/>
              <a:gd name="connsiteY3" fmla="*/ 2013857 h 2438400"/>
              <a:gd name="connsiteX4" fmla="*/ 2852057 w 6389914"/>
              <a:gd name="connsiteY4" fmla="*/ 1600200 h 2438400"/>
              <a:gd name="connsiteX5" fmla="*/ 3614057 w 6389914"/>
              <a:gd name="connsiteY5" fmla="*/ 1219200 h 2438400"/>
              <a:gd name="connsiteX6" fmla="*/ 3918857 w 6389914"/>
              <a:gd name="connsiteY6" fmla="*/ 957943 h 2438400"/>
              <a:gd name="connsiteX7" fmla="*/ 4419600 w 6389914"/>
              <a:gd name="connsiteY7" fmla="*/ 1262743 h 2438400"/>
              <a:gd name="connsiteX8" fmla="*/ 4419600 w 6389914"/>
              <a:gd name="connsiteY8" fmla="*/ 1393371 h 2438400"/>
              <a:gd name="connsiteX9" fmla="*/ 4735285 w 6389914"/>
              <a:gd name="connsiteY9" fmla="*/ 1415143 h 2438400"/>
              <a:gd name="connsiteX10" fmla="*/ 4942114 w 6389914"/>
              <a:gd name="connsiteY10" fmla="*/ 1382486 h 2438400"/>
              <a:gd name="connsiteX11" fmla="*/ 5442857 w 6389914"/>
              <a:gd name="connsiteY11" fmla="*/ 1306286 h 2438400"/>
              <a:gd name="connsiteX12" fmla="*/ 5976257 w 6389914"/>
              <a:gd name="connsiteY12" fmla="*/ 1121229 h 2438400"/>
              <a:gd name="connsiteX13" fmla="*/ 6117771 w 6389914"/>
              <a:gd name="connsiteY13" fmla="*/ 685800 h 2438400"/>
              <a:gd name="connsiteX14" fmla="*/ 6389914 w 6389914"/>
              <a:gd name="connsiteY14" fmla="*/ 326571 h 2438400"/>
              <a:gd name="connsiteX15" fmla="*/ 6302828 w 6389914"/>
              <a:gd name="connsiteY15" fmla="*/ 0 h 2438400"/>
              <a:gd name="connsiteX16" fmla="*/ 6302828 w 6389914"/>
              <a:gd name="connsiteY16" fmla="*/ 10886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6389914" h="2438400">
                <a:moveTo>
                  <a:pt x="0" y="2438400"/>
                </a:moveTo>
                <a:lnTo>
                  <a:pt x="914400" y="2405743"/>
                </a:lnTo>
                <a:lnTo>
                  <a:pt x="1404257" y="2024743"/>
                </a:lnTo>
                <a:lnTo>
                  <a:pt x="1698171" y="2013857"/>
                </a:lnTo>
                <a:lnTo>
                  <a:pt x="2852057" y="1600200"/>
                </a:lnTo>
                <a:lnTo>
                  <a:pt x="3614057" y="1219200"/>
                </a:lnTo>
                <a:lnTo>
                  <a:pt x="3918857" y="957943"/>
                </a:lnTo>
                <a:lnTo>
                  <a:pt x="4419600" y="1262743"/>
                </a:lnTo>
                <a:lnTo>
                  <a:pt x="4419600" y="1393371"/>
                </a:lnTo>
                <a:lnTo>
                  <a:pt x="4735285" y="1415143"/>
                </a:lnTo>
                <a:lnTo>
                  <a:pt x="4942114" y="1382486"/>
                </a:lnTo>
                <a:lnTo>
                  <a:pt x="5442857" y="1306286"/>
                </a:lnTo>
                <a:lnTo>
                  <a:pt x="5976257" y="1121229"/>
                </a:lnTo>
                <a:lnTo>
                  <a:pt x="6117771" y="685800"/>
                </a:lnTo>
                <a:lnTo>
                  <a:pt x="6389914" y="326571"/>
                </a:lnTo>
                <a:lnTo>
                  <a:pt x="6302828" y="0"/>
                </a:lnTo>
                <a:lnTo>
                  <a:pt x="6302828" y="10886"/>
                </a:lnTo>
              </a:path>
            </a:pathLst>
          </a:cu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6" name="타원 105"/>
          <p:cNvSpPr/>
          <p:nvPr/>
        </p:nvSpPr>
        <p:spPr>
          <a:xfrm>
            <a:off x="2051720" y="1628800"/>
            <a:ext cx="3960440" cy="288032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3175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7" name="직사각형 106"/>
          <p:cNvSpPr/>
          <p:nvPr/>
        </p:nvSpPr>
        <p:spPr>
          <a:xfrm>
            <a:off x="3635896" y="1772816"/>
            <a:ext cx="100811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 b="1" dirty="0">
                <a:solidFill>
                  <a:srgbClr val="FFFF00"/>
                </a:solidFill>
              </a:rPr>
              <a:t>군산공장</a:t>
            </a:r>
          </a:p>
        </p:txBody>
      </p:sp>
      <p:sp>
        <p:nvSpPr>
          <p:cNvPr id="112" name="직사각형 111"/>
          <p:cNvSpPr/>
          <p:nvPr/>
        </p:nvSpPr>
        <p:spPr>
          <a:xfrm>
            <a:off x="6732240" y="6165304"/>
            <a:ext cx="108012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050" b="1" dirty="0">
                <a:solidFill>
                  <a:srgbClr val="FFFF00"/>
                </a:solidFill>
              </a:rPr>
              <a:t>군산공장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r="30508"/>
          <a:stretch>
            <a:fillRect/>
          </a:stretch>
        </p:blipFill>
        <p:spPr bwMode="auto">
          <a:xfrm>
            <a:off x="179512" y="4725144"/>
            <a:ext cx="2736304" cy="17281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3" name="직사각형 112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직사각형 113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6" name="모서리가 둥근 직사각형 115"/>
          <p:cNvSpPr/>
          <p:nvPr/>
        </p:nvSpPr>
        <p:spPr>
          <a:xfrm>
            <a:off x="6588224" y="476672"/>
            <a:ext cx="2232248" cy="65057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dirty="0"/>
              <a:t>군산공장</a:t>
            </a:r>
            <a:endParaRPr lang="ko-KR" altLang="ko-KR" sz="2400" dirty="0"/>
          </a:p>
        </p:txBody>
      </p:sp>
      <p:sp>
        <p:nvSpPr>
          <p:cNvPr id="50" name="타원 49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51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899592" y="6165304"/>
            <a:ext cx="1224136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050" b="1" dirty="0">
                <a:solidFill>
                  <a:srgbClr val="FFFF00"/>
                </a:solidFill>
              </a:rPr>
              <a:t>군산공장 사옥</a:t>
            </a: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2" name="그룹 1"/>
          <p:cNvGrpSpPr/>
          <p:nvPr/>
        </p:nvGrpSpPr>
        <p:grpSpPr>
          <a:xfrm>
            <a:off x="-1" y="6237312"/>
            <a:ext cx="9144001" cy="288032"/>
            <a:chOff x="-1" y="3160131"/>
            <a:chExt cx="9144001" cy="1997061"/>
          </a:xfrm>
        </p:grpSpPr>
        <p:sp>
          <p:nvSpPr>
            <p:cNvPr id="40" name="직사각형 39"/>
            <p:cNvSpPr/>
            <p:nvPr/>
          </p:nvSpPr>
          <p:spPr>
            <a:xfrm rot="10800000">
              <a:off x="-1" y="3160131"/>
              <a:ext cx="9143999" cy="1008112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50000">
                  <a:srgbClr val="FFC000">
                    <a:alpha val="52000"/>
                  </a:srgbClr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2" name="직사각형 41"/>
            <p:cNvSpPr/>
            <p:nvPr/>
          </p:nvSpPr>
          <p:spPr>
            <a:xfrm>
              <a:off x="1" y="4149080"/>
              <a:ext cx="9143999" cy="1008112"/>
            </a:xfrm>
            <a:prstGeom prst="rect">
              <a:avLst/>
            </a:prstGeom>
            <a:gradFill>
              <a:gsLst>
                <a:gs pos="0">
                  <a:srgbClr val="FFC000"/>
                </a:gs>
                <a:gs pos="50000">
                  <a:srgbClr val="FFC000">
                    <a:alpha val="52000"/>
                  </a:srgbClr>
                </a:gs>
                <a:gs pos="100000">
                  <a:srgbClr val="FFC000">
                    <a:alpha val="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14" name="직사각형 113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1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pic>
        <p:nvPicPr>
          <p:cNvPr id="51202" name="Picture 2" descr="C:\Users\한용원\Documents\네이트온 받은 파일\7.군산공장-조감도(쇼트 및 도장동).png"/>
          <p:cNvPicPr>
            <a:picLocks noChangeAspect="1" noChangeArrowheads="1"/>
          </p:cNvPicPr>
          <p:nvPr/>
        </p:nvPicPr>
        <p:blipFill>
          <a:blip r:embed="rId2" cstate="print"/>
          <a:srcRect l="-3103" r="-3103"/>
          <a:stretch>
            <a:fillRect/>
          </a:stretch>
        </p:blipFill>
        <p:spPr bwMode="auto">
          <a:xfrm>
            <a:off x="-285784" y="102786"/>
            <a:ext cx="9715568" cy="615219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4" name="이등변 삼각형 13">
            <a:hlinkClick r:id="rId3" action="ppaction://hlinksldjump"/>
            <a:extLst>
              <a:ext uri="{FF2B5EF4-FFF2-40B4-BE49-F238E27FC236}">
                <a16:creationId xmlns="" xmlns:a16="http://schemas.microsoft.com/office/drawing/2014/main" id="{44855339-5385-41CD-86E9-1916A2D90595}"/>
              </a:ext>
            </a:extLst>
          </p:cNvPr>
          <p:cNvSpPr/>
          <p:nvPr/>
        </p:nvSpPr>
        <p:spPr>
          <a:xfrm>
            <a:off x="5796136" y="6631287"/>
            <a:ext cx="162000" cy="162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="" xmlns:a16="http://schemas.microsoft.com/office/drawing/2014/main" id="{9DCB37DB-F0FE-4BD2-A1C3-C6D9CED90F0F}"/>
              </a:ext>
            </a:extLst>
          </p:cNvPr>
          <p:cNvSpPr/>
          <p:nvPr/>
        </p:nvSpPr>
        <p:spPr>
          <a:xfrm>
            <a:off x="4156730" y="6637745"/>
            <a:ext cx="180378" cy="158853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20420614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TextBox 8"/>
          <p:cNvSpPr txBox="1"/>
          <p:nvPr/>
        </p:nvSpPr>
        <p:spPr>
          <a:xfrm>
            <a:off x="7524328" y="69269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ko-KR" alt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8" name="TextBox 8"/>
          <p:cNvSpPr txBox="1"/>
          <p:nvPr/>
        </p:nvSpPr>
        <p:spPr>
          <a:xfrm>
            <a:off x="269776" y="739733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latin typeface="FangSong" pitchFamily="49" charset="-122"/>
                <a:ea typeface="FangSong" pitchFamily="49" charset="-122"/>
              </a:rPr>
              <a:t>설비보유현황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80" name="직사각형 79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직사각형 101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굴림" pitchFamily="50" charset="-127"/>
              <a:ea typeface="굴림" pitchFamily="50" charset="-127"/>
              <a:cs typeface="굴림" pitchFamily="50" charset="-127"/>
            </a:endParaRPr>
          </a:p>
        </p:txBody>
      </p:sp>
      <p:graphicFrame>
        <p:nvGraphicFramePr>
          <p:cNvPr id="13" name="표 12"/>
          <p:cNvGraphicFramePr>
            <a:graphicFrameLocks noGrp="1"/>
          </p:cNvGraphicFramePr>
          <p:nvPr/>
        </p:nvGraphicFramePr>
        <p:xfrm>
          <a:off x="142844" y="1427481"/>
          <a:ext cx="2857520" cy="5032398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4286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01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86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00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900" kern="100" dirty="0"/>
                        <a:t>NO</a:t>
                      </a:r>
                      <a:endParaRPr lang="ko-KR" sz="9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900" kern="100" dirty="0" err="1"/>
                        <a:t>설비명</a:t>
                      </a:r>
                      <a:endParaRPr lang="ko-KR" sz="9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900" kern="100" dirty="0"/>
                        <a:t>모델명</a:t>
                      </a:r>
                      <a:endParaRPr lang="ko-KR" sz="9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900" kern="100" dirty="0"/>
                        <a:t>수량</a:t>
                      </a:r>
                      <a:endParaRPr lang="ko-KR" sz="9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기중기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50T </a:t>
                      </a:r>
                      <a:r>
                        <a:rPr lang="ko-KR" sz="700" kern="100"/>
                        <a:t>하이드로식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2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/>
                        <a:t>기중기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50T </a:t>
                      </a:r>
                      <a:r>
                        <a:rPr lang="ko-KR" sz="700" kern="100"/>
                        <a:t>무한궤도식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3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 err="1"/>
                        <a:t>겐트리</a:t>
                      </a:r>
                      <a:r>
                        <a:rPr lang="ko-KR" sz="700" kern="100" dirty="0"/>
                        <a:t> 크레인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50TON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2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4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 err="1"/>
                        <a:t>겐트리</a:t>
                      </a:r>
                      <a:r>
                        <a:rPr lang="ko-KR" sz="700" kern="100" dirty="0"/>
                        <a:t> 크레인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30T/</a:t>
                      </a:r>
                      <a:r>
                        <a:rPr lang="ko-KR" sz="700" kern="100"/>
                        <a:t>스판</a:t>
                      </a:r>
                      <a:r>
                        <a:rPr lang="en-US" sz="700" kern="100"/>
                        <a:t>25*80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5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 err="1"/>
                        <a:t>겐트리</a:t>
                      </a:r>
                      <a:r>
                        <a:rPr lang="ko-KR" sz="700" kern="100" dirty="0"/>
                        <a:t> 크레인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20T/</a:t>
                      </a:r>
                      <a:r>
                        <a:rPr lang="ko-KR" sz="700" kern="100"/>
                        <a:t>스판</a:t>
                      </a:r>
                      <a:r>
                        <a:rPr lang="en-US" sz="700" kern="100"/>
                        <a:t>16.7*52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6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겐트리 크레인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30TON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7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겐트리 크레인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7.5TON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8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오버헤드크레인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15TON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9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오버헤드크레인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7.5TON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/>
                        <a:t>오버헤드크레인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5TON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천정크레인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7.5TON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지게차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7TON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13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/>
                        <a:t>지게차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11TON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14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지게차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16TON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15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 err="1"/>
                        <a:t>밀링머신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HMB-10U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16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밀링머신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WMTH580*1500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17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밀링머신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2200*550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18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 err="1"/>
                        <a:t>유니버셜밀링머신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H700*1500L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19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PLANO MILLER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1300*7000/ 1500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PLANO MILLER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1500*8300/ 3250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0967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 err="1"/>
                        <a:t>버티컬보링터닝머신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TD2000, MTD4000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호리젠탈보링머신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1200*1400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23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호빙머신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900*400*580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24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 err="1"/>
                        <a:t>밴딩로울러머신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600*2000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25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 err="1"/>
                        <a:t>슬롯트머신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STM-210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</a:tbl>
          </a:graphicData>
        </a:graphic>
      </p:graphicFrame>
      <p:graphicFrame>
        <p:nvGraphicFramePr>
          <p:cNvPr id="15" name="표 14"/>
          <p:cNvGraphicFramePr>
            <a:graphicFrameLocks noGrp="1"/>
          </p:cNvGraphicFramePr>
          <p:nvPr/>
        </p:nvGraphicFramePr>
        <p:xfrm>
          <a:off x="3143240" y="1428736"/>
          <a:ext cx="2857520" cy="5032398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4286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00132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9286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00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900" kern="100" dirty="0"/>
                        <a:t>NO</a:t>
                      </a:r>
                      <a:endParaRPr lang="ko-KR" sz="9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900" kern="100" dirty="0" err="1"/>
                        <a:t>설비명</a:t>
                      </a:r>
                      <a:endParaRPr lang="ko-KR" sz="9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900" kern="100" dirty="0"/>
                        <a:t>모델명</a:t>
                      </a:r>
                      <a:endParaRPr lang="ko-KR" sz="9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900" kern="100" dirty="0"/>
                        <a:t>수량</a:t>
                      </a:r>
                      <a:endParaRPr lang="ko-KR" sz="9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26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레디얼드릴머신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BT-2.0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27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레디얼드릴머신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BT-2.5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28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레디얼드릴머신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DRD2000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29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레디얼드릴머신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DRD1200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30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레디얼드릴머신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DRD1500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31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레디얼드릴머신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BR2000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32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레디얼드릴머신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D60MM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33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탭핑</a:t>
                      </a:r>
                      <a:r>
                        <a:rPr lang="en-US" sz="700" kern="100"/>
                        <a:t>&amp;</a:t>
                      </a:r>
                      <a:r>
                        <a:rPr lang="ko-KR" sz="700" kern="100"/>
                        <a:t>드릴머신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STD410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34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드릴머신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WA-5000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35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밸런싱머신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1500*10000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36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고속선반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WL580*1500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37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고속선반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WL720*2000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38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고속선반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HL-580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39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대형선반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1900*5000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40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/>
                        <a:t>터닝선반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1600*2000*1700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41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 err="1"/>
                        <a:t>쇼트룸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D:30*40*15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42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도장룸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D:30*40*15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3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43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흡착식에어드라이어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2700*1850*2850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44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에어리스스프레이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45:01:00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45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스프레이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압력 </a:t>
                      </a:r>
                      <a:r>
                        <a:rPr lang="en-US" sz="700" kern="100"/>
                        <a:t>45Kgf/</a:t>
                      </a:r>
                      <a:r>
                        <a:rPr lang="ko-KR" sz="700" kern="100"/>
                        <a:t>㎠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0967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46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에어블라스팅 탱크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∮</a:t>
                      </a:r>
                      <a:r>
                        <a:rPr lang="en-US" sz="700" kern="100"/>
                        <a:t>762*1630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47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절곡기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소형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48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절곡기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대형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2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49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유압프레셔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300</a:t>
                      </a:r>
                      <a:r>
                        <a:rPr lang="ko-KR" sz="700" kern="100"/>
                        <a:t>톤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50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에어컴프레셔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175HP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</a:tbl>
          </a:graphicData>
        </a:graphic>
      </p:graphicFrame>
      <p:graphicFrame>
        <p:nvGraphicFramePr>
          <p:cNvPr id="16" name="표 15"/>
          <p:cNvGraphicFramePr>
            <a:graphicFrameLocks noGrp="1"/>
          </p:cNvGraphicFramePr>
          <p:nvPr/>
        </p:nvGraphicFramePr>
        <p:xfrm>
          <a:off x="6143636" y="1428736"/>
          <a:ext cx="2857520" cy="5032398"/>
        </p:xfrm>
        <a:graphic>
          <a:graphicData uri="http://schemas.openxmlformats.org/drawingml/2006/table">
            <a:tbl>
              <a:tblPr firstRow="1">
                <a:tableStyleId>{3C2FFA5D-87B4-456A-9821-1D502468CF0F}</a:tableStyleId>
              </a:tblPr>
              <a:tblGrid>
                <a:gridCol w="4286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4300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8581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0006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900" kern="100" dirty="0"/>
                        <a:t>NO</a:t>
                      </a:r>
                      <a:endParaRPr lang="ko-KR" sz="9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900" kern="100" dirty="0" err="1"/>
                        <a:t>설비명</a:t>
                      </a:r>
                      <a:endParaRPr lang="ko-KR" sz="9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900" kern="100" dirty="0"/>
                        <a:t>모델명</a:t>
                      </a:r>
                      <a:endParaRPr lang="ko-KR" sz="9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ko-KR" sz="900" kern="100" dirty="0"/>
                        <a:t>수량</a:t>
                      </a:r>
                      <a:endParaRPr lang="ko-KR" sz="9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51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에어콤프레셔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7.5HP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52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에어콤프레셔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10HP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53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에어콤프레셔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15HP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7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54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Air Plasma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NEW-150P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55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PROCUT3200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3200*45M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3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56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가스자동절단기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YK-450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57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/>
                        <a:t>가스자동절단기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YK-300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9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58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/>
                        <a:t>가스자동절단기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YK-150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4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59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고속절단기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307KW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60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에어플라즈마절단기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150A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61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에어플라즈마절단기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120A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62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가우징커팅머신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DC800A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63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티그용접기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300A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64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티그용접기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500A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4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65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CO2</a:t>
                      </a:r>
                      <a:r>
                        <a:rPr lang="ko-KR" sz="700" kern="100"/>
                        <a:t>아크반자동용접</a:t>
                      </a:r>
                      <a:r>
                        <a:rPr lang="en-US" sz="700" kern="100"/>
                        <a:t>1</a:t>
                      </a:r>
                      <a:r>
                        <a:rPr lang="ko-KR" sz="700" kern="100"/>
                        <a:t>기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ProPAC 2600A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50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66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가우징용접기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8100A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67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/>
                        <a:t>가우징용접기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10100A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68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 err="1"/>
                        <a:t>서브머지드</a:t>
                      </a:r>
                      <a:r>
                        <a:rPr lang="en-US" sz="700" kern="100" dirty="0"/>
                        <a:t>ARC</a:t>
                      </a:r>
                      <a:r>
                        <a:rPr lang="ko-KR" sz="700" kern="100" dirty="0" err="1"/>
                        <a:t>용접기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15010A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69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 err="1"/>
                        <a:t>아크용접기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30KV1A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3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70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/>
                        <a:t>인버터</a:t>
                      </a:r>
                      <a:r>
                        <a:rPr lang="en-US" sz="700" kern="100" dirty="0"/>
                        <a:t>AC</a:t>
                      </a:r>
                      <a:r>
                        <a:rPr lang="ko-KR" sz="700" kern="100" dirty="0" err="1"/>
                        <a:t>용접기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220V,1180A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1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09673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71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ACE</a:t>
                      </a:r>
                      <a:r>
                        <a:rPr lang="ko-KR" sz="700" kern="100"/>
                        <a:t>수동용접기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15KW2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6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72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ko-KR" sz="700" kern="100" dirty="0"/>
                        <a:t>용접봉건조기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DSE-2020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4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2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/>
                        <a:t>73</a:t>
                      </a: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DS-50(</a:t>
                      </a:r>
                      <a:r>
                        <a:rPr lang="ko-KR" sz="700" kern="100" dirty="0" err="1"/>
                        <a:t>열풍기</a:t>
                      </a:r>
                      <a:r>
                        <a:rPr lang="en-US" sz="700" kern="100" dirty="0"/>
                        <a:t>)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50000</a:t>
                      </a:r>
                      <a:r>
                        <a:rPr lang="ko-KR" sz="700" kern="100" dirty="0"/>
                        <a:t>㎉</a:t>
                      </a:r>
                      <a:r>
                        <a:rPr lang="en-US" sz="700" kern="100" dirty="0"/>
                        <a:t>/1HR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r>
                        <a:rPr lang="en-US" sz="700" kern="100" dirty="0"/>
                        <a:t>20</a:t>
                      </a: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3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700" kern="10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4"/>
                  </a:ext>
                </a:extLst>
              </a:tr>
              <a:tr h="192909"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just" latinLnBrk="1">
                        <a:spcAft>
                          <a:spcPts val="0"/>
                        </a:spcAft>
                      </a:pP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tc>
                  <a:txBody>
                    <a:bodyPr/>
                    <a:lstStyle/>
                    <a:p>
                      <a:pPr algn="ctr" latinLnBrk="1">
                        <a:spcAft>
                          <a:spcPts val="0"/>
                        </a:spcAft>
                      </a:pPr>
                      <a:endParaRPr lang="ko-KR" sz="700" kern="100" dirty="0">
                        <a:latin typeface="맑은 고딕"/>
                        <a:ea typeface="맑은 고딕"/>
                        <a:cs typeface="Times New Roman"/>
                      </a:endParaRPr>
                    </a:p>
                  </a:txBody>
                  <a:tcPr marL="48126" marR="48126" marT="0" marB="0" anchor="ctr"/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18" name="이등변 삼각형 17">
            <a:hlinkClick r:id="rId2" action="ppaction://hlinksldjump"/>
            <a:extLst>
              <a:ext uri="{FF2B5EF4-FFF2-40B4-BE49-F238E27FC236}">
                <a16:creationId xmlns="" xmlns:a16="http://schemas.microsoft.com/office/drawing/2014/main" id="{5D0E33EE-C100-4316-A78D-F728C520E7F8}"/>
              </a:ext>
            </a:extLst>
          </p:cNvPr>
          <p:cNvSpPr/>
          <p:nvPr/>
        </p:nvSpPr>
        <p:spPr>
          <a:xfrm>
            <a:off x="5796136" y="6631287"/>
            <a:ext cx="162000" cy="162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타원 13">
            <a:extLst>
              <a:ext uri="{FF2B5EF4-FFF2-40B4-BE49-F238E27FC236}">
                <a16:creationId xmlns="" xmlns:a16="http://schemas.microsoft.com/office/drawing/2014/main" id="{E68C1CEE-D374-466E-ADC9-869F46FAC416}"/>
              </a:ext>
            </a:extLst>
          </p:cNvPr>
          <p:cNvSpPr/>
          <p:nvPr/>
        </p:nvSpPr>
        <p:spPr>
          <a:xfrm>
            <a:off x="4156730" y="6637745"/>
            <a:ext cx="180378" cy="158853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11677572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ko-KR" altLang="en-US" dirty="0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6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7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8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9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0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113" name="직사각형 112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4" name="직사각형 113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6" name="TextBox 8"/>
          <p:cNvSpPr txBox="1"/>
          <p:nvPr/>
        </p:nvSpPr>
        <p:spPr>
          <a:xfrm>
            <a:off x="1187624" y="620688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2800" b="1" dirty="0">
                <a:solidFill>
                  <a:schemeClr val="tx2"/>
                </a:solidFill>
                <a:latin typeface="+mn-ea"/>
              </a:rPr>
              <a:t>금전기업주식회사</a:t>
            </a:r>
            <a:r>
              <a:rPr lang="ko-KR" altLang="ko-KR" sz="2800" b="1" dirty="0">
                <a:solidFill>
                  <a:schemeClr val="tx2"/>
                </a:solidFill>
                <a:latin typeface="+mn-ea"/>
              </a:rPr>
              <a:t> </a:t>
            </a:r>
            <a:endParaRPr lang="ko-KR" altLang="ko-KR" sz="40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70" name="타원 69"/>
          <p:cNvSpPr/>
          <p:nvPr/>
        </p:nvSpPr>
        <p:spPr>
          <a:xfrm>
            <a:off x="539552" y="548680"/>
            <a:ext cx="576064" cy="576064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4" name="그림 33" descr="영산강하구둑3공구-영암제수문 메인조감 실시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40768"/>
            <a:ext cx="9144000" cy="5231294"/>
          </a:xfrm>
          <a:prstGeom prst="rect">
            <a:avLst/>
          </a:prstGeom>
        </p:spPr>
      </p:pic>
      <p:sp>
        <p:nvSpPr>
          <p:cNvPr id="35" name="TextBox 8"/>
          <p:cNvSpPr txBox="1"/>
          <p:nvPr/>
        </p:nvSpPr>
        <p:spPr>
          <a:xfrm>
            <a:off x="6084168" y="5661248"/>
            <a:ext cx="2520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ko-KR" sz="2800" dirty="0">
                <a:solidFill>
                  <a:srgbClr val="FFFF00"/>
                </a:solidFill>
              </a:rPr>
              <a:t>- </a:t>
            </a:r>
            <a:r>
              <a:rPr lang="ko-KR" altLang="en-US" sz="2800" dirty="0">
                <a:solidFill>
                  <a:srgbClr val="FFFF00"/>
                </a:solidFill>
              </a:rPr>
              <a:t>임직원일동 </a:t>
            </a:r>
            <a:r>
              <a:rPr lang="en-US" altLang="ko-KR" sz="2800" dirty="0">
                <a:solidFill>
                  <a:srgbClr val="FFFF00"/>
                </a:solidFill>
              </a:rPr>
              <a:t>-</a:t>
            </a:r>
            <a:endParaRPr lang="zh-CN" altLang="en-US" sz="2800" dirty="0">
              <a:solidFill>
                <a:srgbClr val="FFFF00"/>
              </a:solidFill>
            </a:endParaRPr>
          </a:p>
        </p:txBody>
      </p:sp>
      <p:sp>
        <p:nvSpPr>
          <p:cNvPr id="36" name="TextBox 8"/>
          <p:cNvSpPr txBox="1"/>
          <p:nvPr/>
        </p:nvSpPr>
        <p:spPr>
          <a:xfrm>
            <a:off x="2339752" y="3212976"/>
            <a:ext cx="45365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ko-KR" altLang="en-US" sz="5400" b="1" dirty="0">
                <a:solidFill>
                  <a:srgbClr val="FFFF00"/>
                </a:solidFill>
                <a:latin typeface="HY목판L" pitchFamily="18" charset="-127"/>
                <a:ea typeface="HY목판L" pitchFamily="18" charset="-127"/>
              </a:rPr>
              <a:t>감사합니다！</a:t>
            </a:r>
            <a:endParaRPr lang="zh-CN" altLang="en-US" sz="5400" b="1" dirty="0">
              <a:solidFill>
                <a:srgbClr val="FFFF00"/>
              </a:solidFill>
              <a:latin typeface="HY목판L" pitchFamily="18" charset="-127"/>
            </a:endParaRPr>
          </a:p>
        </p:txBody>
      </p:sp>
      <p:sp>
        <p:nvSpPr>
          <p:cNvPr id="37" name="타원 36"/>
          <p:cNvSpPr/>
          <p:nvPr/>
        </p:nvSpPr>
        <p:spPr>
          <a:xfrm>
            <a:off x="4355976" y="836712"/>
            <a:ext cx="4788024" cy="100811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>
                <a:solidFill>
                  <a:schemeClr val="accent1">
                    <a:lumMod val="75000"/>
                  </a:schemeClr>
                </a:solidFill>
                <a:latin typeface="FangSong" pitchFamily="49" charset="-122"/>
                <a:ea typeface="FangSong" pitchFamily="49" charset="-122"/>
              </a:rPr>
              <a:t>고객과 함께하는 금전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FangSong" pitchFamily="49" charset="-122"/>
                <a:ea typeface="FangSong" pitchFamily="49" charset="-122"/>
              </a:rPr>
              <a:t>!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FangSong" pitchFamily="49" charset="-122"/>
              <a:ea typeface="FangSong" pitchFamily="49" charset="-122"/>
            </a:endParaRPr>
          </a:p>
        </p:txBody>
      </p:sp>
      <p:sp>
        <p:nvSpPr>
          <p:cNvPr id="33" name="타원 32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8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87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02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39" name="TextBox 8"/>
          <p:cNvSpPr txBox="1"/>
          <p:nvPr/>
        </p:nvSpPr>
        <p:spPr>
          <a:xfrm>
            <a:off x="1763688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latin typeface="FangSong" pitchFamily="49" charset="-122"/>
                <a:ea typeface="FangSong" pitchFamily="49" charset="-122"/>
              </a:rPr>
              <a:t>일반현황</a:t>
            </a:r>
            <a:endParaRPr lang="en-US" altLang="ko-KR" sz="2400" spc="-150" dirty="0">
              <a:latin typeface="+mn-ea"/>
            </a:endParaRPr>
          </a:p>
        </p:txBody>
      </p:sp>
      <p:graphicFrame>
        <p:nvGraphicFramePr>
          <p:cNvPr id="64" name="다이어그램 63"/>
          <p:cNvGraphicFramePr/>
          <p:nvPr/>
        </p:nvGraphicFramePr>
        <p:xfrm>
          <a:off x="6588224" y="548680"/>
          <a:ext cx="2304256" cy="585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8" name="직사각형 57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직사각형 69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5" name="타원 64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67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71" name="모서리가 둥근 직사각형 70"/>
          <p:cNvSpPr/>
          <p:nvPr/>
        </p:nvSpPr>
        <p:spPr>
          <a:xfrm>
            <a:off x="323528" y="1556792"/>
            <a:ext cx="1692696" cy="1584176"/>
          </a:xfrm>
          <a:prstGeom prst="roundRect">
            <a:avLst>
              <a:gd name="adj" fmla="val 644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dirty="0">
                <a:solidFill>
                  <a:schemeClr val="tx1"/>
                </a:solidFill>
              </a:rPr>
              <a:t>▶ </a:t>
            </a:r>
            <a:r>
              <a:rPr lang="ko-KR" altLang="en-US" sz="1200" dirty="0">
                <a:solidFill>
                  <a:schemeClr val="tx1"/>
                </a:solidFill>
              </a:rPr>
              <a:t>금전철공소 설립</a:t>
            </a:r>
            <a:endParaRPr lang="en-US" altLang="zh-CN" sz="1100" dirty="0">
              <a:solidFill>
                <a:schemeClr val="tx1"/>
              </a:solidFill>
            </a:endParaRPr>
          </a:p>
        </p:txBody>
      </p:sp>
      <p:sp>
        <p:nvSpPr>
          <p:cNvPr id="72" name="모서리가 둥근 직사각형 71"/>
          <p:cNvSpPr/>
          <p:nvPr/>
        </p:nvSpPr>
        <p:spPr>
          <a:xfrm>
            <a:off x="323528" y="3212976"/>
            <a:ext cx="1692696" cy="3223592"/>
          </a:xfrm>
          <a:prstGeom prst="roundRect">
            <a:avLst>
              <a:gd name="adj" fmla="val 644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200" dirty="0">
                <a:solidFill>
                  <a:schemeClr val="tx1"/>
                </a:solidFill>
              </a:rPr>
              <a:t>▶ </a:t>
            </a:r>
            <a:r>
              <a:rPr lang="ko-KR" altLang="en-US" sz="1200" dirty="0">
                <a:solidFill>
                  <a:schemeClr val="tx1"/>
                </a:solidFill>
              </a:rPr>
              <a:t>유한회사 </a:t>
            </a:r>
            <a:r>
              <a:rPr lang="ko-KR" altLang="en-US" sz="1200" dirty="0" err="1">
                <a:solidFill>
                  <a:schemeClr val="tx1"/>
                </a:solidFill>
              </a:rPr>
              <a:t>금전기업사</a:t>
            </a:r>
            <a:r>
              <a:rPr lang="ko-KR" altLang="en-US" sz="1200" dirty="0">
                <a:solidFill>
                  <a:schemeClr val="tx1"/>
                </a:solidFill>
              </a:rPr>
              <a:t> </a:t>
            </a:r>
            <a:r>
              <a:rPr lang="en-US" altLang="ko-KR" sz="1200" dirty="0">
                <a:solidFill>
                  <a:schemeClr val="tx1"/>
                </a:solidFill>
              </a:rPr>
              <a:t>– </a:t>
            </a:r>
            <a:r>
              <a:rPr lang="ko-KR" altLang="en-US" sz="1200" dirty="0">
                <a:solidFill>
                  <a:schemeClr val="tx1"/>
                </a:solidFill>
              </a:rPr>
              <a:t>법인설립 및 상호변경</a:t>
            </a:r>
          </a:p>
          <a:p>
            <a:endParaRPr lang="en-US" altLang="zh-CN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▶</a:t>
            </a:r>
            <a:r>
              <a:rPr lang="ko-KR" altLang="en-US" sz="1200" dirty="0" err="1">
                <a:solidFill>
                  <a:schemeClr val="tx1"/>
                </a:solidFill>
              </a:rPr>
              <a:t>철물공사업</a:t>
            </a:r>
            <a:r>
              <a:rPr lang="en-US" altLang="ko-KR" sz="1200" dirty="0">
                <a:solidFill>
                  <a:schemeClr val="tx1"/>
                </a:solidFill>
              </a:rPr>
              <a:t>/</a:t>
            </a:r>
            <a:r>
              <a:rPr lang="ko-KR" altLang="en-US" sz="1200" dirty="0" err="1">
                <a:solidFill>
                  <a:schemeClr val="tx1"/>
                </a:solidFill>
              </a:rPr>
              <a:t>설비공사업</a:t>
            </a:r>
            <a:r>
              <a:rPr lang="ko-KR" altLang="en-US" sz="1200" dirty="0">
                <a:solidFill>
                  <a:schemeClr val="tx1"/>
                </a:solidFill>
              </a:rPr>
              <a:t> 면허 취득</a:t>
            </a:r>
          </a:p>
          <a:p>
            <a:endParaRPr lang="en-US" altLang="zh-CN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▶</a:t>
            </a:r>
            <a:r>
              <a:rPr lang="ko-KR" altLang="en-US" sz="1200" dirty="0">
                <a:solidFill>
                  <a:schemeClr val="tx1"/>
                </a:solidFill>
              </a:rPr>
              <a:t>한국표준협회 가입</a:t>
            </a:r>
            <a:endParaRPr lang="en-US" altLang="ko-KR" sz="1200" dirty="0">
              <a:solidFill>
                <a:schemeClr val="tx1"/>
              </a:solidFill>
            </a:endParaRPr>
          </a:p>
          <a:p>
            <a:endParaRPr lang="en-US" altLang="ko-KR" sz="1200" dirty="0">
              <a:solidFill>
                <a:schemeClr val="tx1"/>
              </a:solidFill>
            </a:endParaRPr>
          </a:p>
          <a:p>
            <a:endParaRPr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73" name="모서리가 둥근 직사각형 72"/>
          <p:cNvSpPr/>
          <p:nvPr/>
        </p:nvSpPr>
        <p:spPr>
          <a:xfrm>
            <a:off x="2051720" y="1556792"/>
            <a:ext cx="1692696" cy="4896544"/>
          </a:xfrm>
          <a:prstGeom prst="roundRect">
            <a:avLst>
              <a:gd name="adj" fmla="val 644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▶ </a:t>
            </a:r>
            <a:r>
              <a:rPr lang="ko-KR" altLang="en-US" sz="1200" dirty="0">
                <a:solidFill>
                  <a:schemeClr val="tx1"/>
                </a:solidFill>
              </a:rPr>
              <a:t>건설진흥촉진대회 동탑산업훈장 포상</a:t>
            </a:r>
          </a:p>
          <a:p>
            <a:endParaRPr lang="zh-CN" altLang="en-US" sz="1200" dirty="0">
              <a:solidFill>
                <a:schemeClr val="tx1"/>
              </a:solidFill>
            </a:endParaRPr>
          </a:p>
          <a:p>
            <a:endParaRPr lang="en-US" altLang="zh-CN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▶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 err="1">
                <a:solidFill>
                  <a:schemeClr val="tx1"/>
                </a:solidFill>
              </a:rPr>
              <a:t>강구조물공사업</a:t>
            </a:r>
            <a:r>
              <a:rPr lang="en-US" altLang="ko-KR" sz="1200" dirty="0">
                <a:solidFill>
                  <a:schemeClr val="tx1"/>
                </a:solidFill>
              </a:rPr>
              <a:t>/</a:t>
            </a:r>
            <a:r>
              <a:rPr lang="ko-KR" altLang="en-US" sz="1200" dirty="0" err="1">
                <a:solidFill>
                  <a:schemeClr val="tx1"/>
                </a:solidFill>
              </a:rPr>
              <a:t>철강재설치공사업</a:t>
            </a:r>
            <a:r>
              <a:rPr lang="ko-KR" altLang="en-US" sz="1200" dirty="0">
                <a:solidFill>
                  <a:schemeClr val="tx1"/>
                </a:solidFill>
              </a:rPr>
              <a:t> 면허 취득</a:t>
            </a:r>
            <a:endParaRPr lang="zh-CN" altLang="en-US" sz="1200" dirty="0">
              <a:solidFill>
                <a:schemeClr val="tx1"/>
              </a:solidFill>
            </a:endParaRPr>
          </a:p>
          <a:p>
            <a:endParaRPr lang="en-US" altLang="zh-CN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▶</a:t>
            </a:r>
            <a:r>
              <a:rPr lang="ko-KR" altLang="en-US" sz="1200" dirty="0">
                <a:solidFill>
                  <a:schemeClr val="tx1"/>
                </a:solidFill>
              </a:rPr>
              <a:t> </a:t>
            </a:r>
            <a:r>
              <a:rPr lang="en-US" altLang="ko-KR" sz="1200" dirty="0">
                <a:solidFill>
                  <a:schemeClr val="tx1"/>
                </a:solidFill>
              </a:rPr>
              <a:t>ISO 9001 </a:t>
            </a:r>
            <a:r>
              <a:rPr lang="ko-KR" altLang="en-US" sz="1200" dirty="0">
                <a:solidFill>
                  <a:schemeClr val="tx1"/>
                </a:solidFill>
              </a:rPr>
              <a:t>인증 획득 </a:t>
            </a:r>
            <a:r>
              <a:rPr lang="en-US" altLang="ko-KR" sz="1200" dirty="0">
                <a:solidFill>
                  <a:schemeClr val="tx1"/>
                </a:solidFill>
              </a:rPr>
              <a:t>(KSA-QA)/KSA</a:t>
            </a:r>
          </a:p>
          <a:p>
            <a:endParaRPr lang="en-US" altLang="ko-KR" sz="1200" dirty="0">
              <a:solidFill>
                <a:schemeClr val="tx1"/>
              </a:solidFill>
            </a:endParaRPr>
          </a:p>
          <a:p>
            <a:endParaRPr lang="en-US" altLang="ko-KR" sz="1200" dirty="0">
              <a:solidFill>
                <a:schemeClr val="tx1"/>
              </a:solidFill>
            </a:endParaRPr>
          </a:p>
          <a:p>
            <a:endParaRPr lang="en-US" altLang="ko-KR" sz="1200" dirty="0">
              <a:solidFill>
                <a:schemeClr val="tx1"/>
              </a:solidFill>
            </a:endParaRPr>
          </a:p>
          <a:p>
            <a:endParaRPr lang="en-US" altLang="ko-KR" sz="1200" dirty="0">
              <a:solidFill>
                <a:schemeClr val="tx1"/>
              </a:solidFill>
            </a:endParaRPr>
          </a:p>
          <a:p>
            <a:endParaRPr lang="en-US" altLang="ko-KR" sz="1200" dirty="0">
              <a:solidFill>
                <a:schemeClr val="tx1"/>
              </a:solidFill>
            </a:endParaRPr>
          </a:p>
          <a:p>
            <a:endParaRPr lang="en-US" altLang="ko-KR" sz="1200" dirty="0">
              <a:solidFill>
                <a:schemeClr val="tx1"/>
              </a:solidFill>
            </a:endParaRPr>
          </a:p>
          <a:p>
            <a:endParaRPr lang="en-US" altLang="ko-KR" sz="1200" dirty="0">
              <a:solidFill>
                <a:schemeClr val="tx1"/>
              </a:solidFill>
            </a:endParaRPr>
          </a:p>
          <a:p>
            <a:endParaRPr lang="en-US" altLang="ko-KR" sz="1200" dirty="0">
              <a:solidFill>
                <a:schemeClr val="tx1"/>
              </a:solidFill>
            </a:endParaRPr>
          </a:p>
          <a:p>
            <a:endParaRPr lang="en-US" altLang="ko-KR" sz="1200" dirty="0">
              <a:solidFill>
                <a:schemeClr val="tx1"/>
              </a:solidFill>
            </a:endParaRPr>
          </a:p>
          <a:p>
            <a:endParaRPr lang="en-US" altLang="ko-KR" sz="1200" dirty="0">
              <a:solidFill>
                <a:schemeClr val="tx1"/>
              </a:solidFill>
            </a:endParaRPr>
          </a:p>
          <a:p>
            <a:endParaRPr lang="en-US" altLang="ko-KR" sz="1200" dirty="0">
              <a:solidFill>
                <a:schemeClr val="tx1"/>
              </a:solidFill>
            </a:endParaRPr>
          </a:p>
        </p:txBody>
      </p:sp>
      <p:sp>
        <p:nvSpPr>
          <p:cNvPr id="74" name="모서리가 둥근 직사각형 73"/>
          <p:cNvSpPr/>
          <p:nvPr/>
        </p:nvSpPr>
        <p:spPr>
          <a:xfrm>
            <a:off x="3779912" y="1556792"/>
            <a:ext cx="1692696" cy="4896544"/>
          </a:xfrm>
          <a:prstGeom prst="roundRect">
            <a:avLst>
              <a:gd name="adj" fmla="val 644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▶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en-US" altLang="ko-KR" sz="1200" dirty="0">
                <a:solidFill>
                  <a:schemeClr val="tx1"/>
                </a:solidFill>
              </a:rPr>
              <a:t>KS</a:t>
            </a:r>
            <a:r>
              <a:rPr lang="ko-KR" altLang="en-US" sz="1200" dirty="0">
                <a:solidFill>
                  <a:schemeClr val="tx1"/>
                </a:solidFill>
              </a:rPr>
              <a:t>제품인증 획득 </a:t>
            </a:r>
            <a:r>
              <a:rPr lang="en-US" altLang="ko-KR" sz="1200" dirty="0">
                <a:solidFill>
                  <a:schemeClr val="tx1"/>
                </a:solidFill>
              </a:rPr>
              <a:t>(</a:t>
            </a:r>
            <a:r>
              <a:rPr lang="ko-KR" altLang="en-US" sz="1200" dirty="0">
                <a:solidFill>
                  <a:schemeClr val="tx1"/>
                </a:solidFill>
              </a:rPr>
              <a:t>양쪽흡입</a:t>
            </a:r>
            <a:r>
              <a:rPr lang="en-US" altLang="ko-KR" sz="1200" dirty="0">
                <a:solidFill>
                  <a:schemeClr val="tx1"/>
                </a:solidFill>
              </a:rPr>
              <a:t>/</a:t>
            </a:r>
            <a:r>
              <a:rPr lang="ko-KR" altLang="en-US" sz="1200" dirty="0" err="1">
                <a:solidFill>
                  <a:schemeClr val="tx1"/>
                </a:solidFill>
              </a:rPr>
              <a:t>소형벌류트펌프</a:t>
            </a:r>
            <a:r>
              <a:rPr lang="en-US" altLang="ko-KR" sz="1200" dirty="0">
                <a:solidFill>
                  <a:schemeClr val="tx1"/>
                </a:solidFill>
              </a:rPr>
              <a:t>)</a:t>
            </a:r>
          </a:p>
          <a:p>
            <a:endParaRPr lang="en-US" altLang="zh-CN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▶</a:t>
            </a:r>
            <a:r>
              <a:rPr lang="ko-KR" altLang="en-US" sz="1200" dirty="0">
                <a:solidFill>
                  <a:schemeClr val="tx1"/>
                </a:solidFill>
              </a:rPr>
              <a:t>중소기업우수제품 마크 </a:t>
            </a:r>
            <a:r>
              <a:rPr lang="en-US" altLang="ko-KR" sz="1200" dirty="0">
                <a:solidFill>
                  <a:schemeClr val="tx1"/>
                </a:solidFill>
              </a:rPr>
              <a:t>(GQ) </a:t>
            </a:r>
            <a:r>
              <a:rPr lang="ko-KR" altLang="en-US" sz="1200" dirty="0">
                <a:solidFill>
                  <a:schemeClr val="tx1"/>
                </a:solidFill>
              </a:rPr>
              <a:t>인증 획득</a:t>
            </a:r>
          </a:p>
          <a:p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▶</a:t>
            </a:r>
            <a:r>
              <a:rPr lang="en-US" altLang="ko-KR" sz="1200" dirty="0">
                <a:solidFill>
                  <a:schemeClr val="tx1"/>
                </a:solidFill>
              </a:rPr>
              <a:t>KS </a:t>
            </a:r>
            <a:r>
              <a:rPr lang="ko-KR" altLang="en-US" sz="1200" dirty="0">
                <a:solidFill>
                  <a:schemeClr val="tx1"/>
                </a:solidFill>
              </a:rPr>
              <a:t>제품인증 획득 </a:t>
            </a:r>
            <a:r>
              <a:rPr lang="en-US" altLang="ko-KR" sz="1200" dirty="0">
                <a:solidFill>
                  <a:schemeClr val="tx1"/>
                </a:solidFill>
              </a:rPr>
              <a:t>(</a:t>
            </a:r>
            <a:r>
              <a:rPr lang="ko-KR" altLang="en-US" sz="1200" dirty="0">
                <a:solidFill>
                  <a:schemeClr val="tx1"/>
                </a:solidFill>
              </a:rPr>
              <a:t>배수용 수중펌프</a:t>
            </a:r>
            <a:r>
              <a:rPr lang="en-US" altLang="ko-KR" sz="1200" dirty="0">
                <a:solidFill>
                  <a:schemeClr val="tx1"/>
                </a:solidFill>
              </a:rPr>
              <a:t>)</a:t>
            </a:r>
            <a:endParaRPr lang="ko-KR" altLang="en-US" sz="1200" dirty="0">
              <a:solidFill>
                <a:schemeClr val="tx1"/>
              </a:solidFill>
            </a:endParaRPr>
          </a:p>
          <a:p>
            <a:endParaRPr lang="en-US" altLang="zh-CN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▶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>
                <a:solidFill>
                  <a:schemeClr val="tx1"/>
                </a:solidFill>
              </a:rPr>
              <a:t>성실납세 석탑산업훈장 포상</a:t>
            </a:r>
          </a:p>
          <a:p>
            <a:endParaRPr lang="en-US" altLang="zh-CN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▶ </a:t>
            </a:r>
            <a:r>
              <a:rPr lang="ko-KR" altLang="en-US" sz="1200" dirty="0">
                <a:solidFill>
                  <a:schemeClr val="tx1"/>
                </a:solidFill>
              </a:rPr>
              <a:t>중소기업성능인증서 획득 </a:t>
            </a:r>
            <a:r>
              <a:rPr lang="en-US" altLang="ko-KR" sz="1200" dirty="0">
                <a:solidFill>
                  <a:schemeClr val="tx1"/>
                </a:solidFill>
              </a:rPr>
              <a:t>(</a:t>
            </a:r>
            <a:r>
              <a:rPr lang="ko-KR" altLang="en-US" sz="1200" dirty="0">
                <a:solidFill>
                  <a:schemeClr val="tx1"/>
                </a:solidFill>
              </a:rPr>
              <a:t>제진기 및 </a:t>
            </a:r>
            <a:r>
              <a:rPr lang="ko-KR" altLang="en-US" sz="1200" dirty="0" err="1">
                <a:solidFill>
                  <a:schemeClr val="tx1"/>
                </a:solidFill>
              </a:rPr>
              <a:t>수문권양기</a:t>
            </a:r>
            <a:r>
              <a:rPr lang="en-US" altLang="ko-KR" sz="1200" dirty="0">
                <a:solidFill>
                  <a:schemeClr val="tx1"/>
                </a:solidFill>
              </a:rPr>
              <a:t>)</a:t>
            </a:r>
          </a:p>
          <a:p>
            <a:endParaRPr lang="en-US" altLang="zh-CN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▶ </a:t>
            </a:r>
            <a:r>
              <a:rPr lang="ko-KR" altLang="en-US" sz="1200" dirty="0">
                <a:solidFill>
                  <a:schemeClr val="tx1"/>
                </a:solidFill>
              </a:rPr>
              <a:t>전국중소기업인대회 대통령표창 포상</a:t>
            </a:r>
            <a:endParaRPr lang="en-US" altLang="ko-KR" sz="1200" dirty="0">
              <a:solidFill>
                <a:schemeClr val="tx1"/>
              </a:solidFill>
            </a:endParaRPr>
          </a:p>
          <a:p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en-US" altLang="zh-CN" sz="1200" dirty="0">
                <a:solidFill>
                  <a:schemeClr val="tx1"/>
                </a:solidFill>
              </a:rPr>
              <a:t>▶ </a:t>
            </a:r>
            <a:r>
              <a:rPr lang="ko-KR" altLang="en-US" sz="1200" dirty="0">
                <a:solidFill>
                  <a:schemeClr val="tx1"/>
                </a:solidFill>
              </a:rPr>
              <a:t>금전기업주식회사 </a:t>
            </a:r>
            <a:r>
              <a:rPr lang="en-US" altLang="ko-KR" sz="1200" dirty="0">
                <a:solidFill>
                  <a:schemeClr val="tx1"/>
                </a:solidFill>
              </a:rPr>
              <a:t>– </a:t>
            </a:r>
            <a:r>
              <a:rPr lang="ko-KR" altLang="en-US" sz="1200" dirty="0">
                <a:solidFill>
                  <a:schemeClr val="tx1"/>
                </a:solidFill>
              </a:rPr>
              <a:t>상호변경</a:t>
            </a:r>
            <a:endParaRPr lang="en-US" altLang="zh-CN" sz="1200" dirty="0">
              <a:solidFill>
                <a:schemeClr val="tx1"/>
              </a:solidFill>
            </a:endParaRPr>
          </a:p>
        </p:txBody>
      </p:sp>
      <p:sp>
        <p:nvSpPr>
          <p:cNvPr id="75" name="모서리가 둥근 직사각형 74"/>
          <p:cNvSpPr/>
          <p:nvPr/>
        </p:nvSpPr>
        <p:spPr>
          <a:xfrm>
            <a:off x="5508104" y="1556792"/>
            <a:ext cx="1692696" cy="4896544"/>
          </a:xfrm>
          <a:prstGeom prst="roundRect">
            <a:avLst>
              <a:gd name="adj" fmla="val 644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"/>
            <a:r>
              <a:rPr lang="en-US" altLang="zh-CN" sz="1200" dirty="0">
                <a:solidFill>
                  <a:schemeClr val="tx1"/>
                </a:solidFill>
              </a:rPr>
              <a:t>▶</a:t>
            </a:r>
            <a:r>
              <a:rPr lang="zh-CN" altLang="en-US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>
                <a:solidFill>
                  <a:schemeClr val="tx1"/>
                </a:solidFill>
              </a:rPr>
              <a:t>민주평화통일자문회의 국민훈장 </a:t>
            </a:r>
            <a:r>
              <a:rPr lang="ko-KR" altLang="en-US" sz="1200" dirty="0" err="1">
                <a:solidFill>
                  <a:schemeClr val="tx1"/>
                </a:solidFill>
              </a:rPr>
              <a:t>모란장</a:t>
            </a:r>
            <a:r>
              <a:rPr lang="ko-KR" altLang="en-US" sz="1200" dirty="0">
                <a:solidFill>
                  <a:schemeClr val="tx1"/>
                </a:solidFill>
              </a:rPr>
              <a:t> 포상 </a:t>
            </a:r>
          </a:p>
          <a:p>
            <a:pPr marL="36000"/>
            <a:endParaRPr lang="en-US" altLang="zh-CN" sz="12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200" dirty="0">
                <a:solidFill>
                  <a:schemeClr val="tx1"/>
                </a:solidFill>
              </a:rPr>
              <a:t>▶ </a:t>
            </a:r>
            <a:r>
              <a:rPr lang="ko-KR" altLang="en-US" sz="1200" dirty="0" err="1">
                <a:solidFill>
                  <a:schemeClr val="tx1"/>
                </a:solidFill>
              </a:rPr>
              <a:t>신재생에너지</a:t>
            </a:r>
            <a:r>
              <a:rPr lang="ko-KR" altLang="en-US" sz="1200" dirty="0">
                <a:solidFill>
                  <a:schemeClr val="tx1"/>
                </a:solidFill>
              </a:rPr>
              <a:t> 공동개발 </a:t>
            </a:r>
            <a:r>
              <a:rPr lang="en-US" altLang="ko-KR" sz="1200" dirty="0">
                <a:solidFill>
                  <a:schemeClr val="tx1"/>
                </a:solidFill>
              </a:rPr>
              <a:t>MOU </a:t>
            </a:r>
            <a:r>
              <a:rPr lang="ko-KR" altLang="en-US" sz="1200" dirty="0">
                <a:solidFill>
                  <a:schemeClr val="tx1"/>
                </a:solidFill>
              </a:rPr>
              <a:t>체결 </a:t>
            </a:r>
            <a:r>
              <a:rPr lang="en-US" altLang="ko-KR" sz="1200" dirty="0">
                <a:solidFill>
                  <a:schemeClr val="tx1"/>
                </a:solidFill>
              </a:rPr>
              <a:t>(</a:t>
            </a:r>
            <a:r>
              <a:rPr lang="ko-KR" altLang="en-US" sz="1200" dirty="0">
                <a:solidFill>
                  <a:schemeClr val="tx1"/>
                </a:solidFill>
              </a:rPr>
              <a:t>경기도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한국농어촌공사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한국중부발전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금전기업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현대중공업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삼부토건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 err="1">
                <a:solidFill>
                  <a:schemeClr val="tx1"/>
                </a:solidFill>
              </a:rPr>
              <a:t>대보건설</a:t>
            </a:r>
            <a:r>
              <a:rPr lang="en-US" altLang="ko-KR" sz="1200" dirty="0">
                <a:solidFill>
                  <a:schemeClr val="tx1"/>
                </a:solidFill>
              </a:rPr>
              <a:t>)</a:t>
            </a:r>
          </a:p>
          <a:p>
            <a:pPr marL="36000"/>
            <a:endParaRPr lang="en-US" altLang="zh-CN" sz="1200" dirty="0">
              <a:solidFill>
                <a:schemeClr val="tx1"/>
              </a:solidFill>
            </a:endParaRPr>
          </a:p>
          <a:p>
            <a:pPr marL="36000"/>
            <a:endParaRPr lang="en-US" altLang="zh-CN" sz="12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200" dirty="0">
                <a:solidFill>
                  <a:schemeClr val="tx1"/>
                </a:solidFill>
              </a:rPr>
              <a:t>▶ </a:t>
            </a:r>
            <a:r>
              <a:rPr lang="ko-KR" altLang="en-US" sz="1200" dirty="0" err="1">
                <a:solidFill>
                  <a:schemeClr val="tx1"/>
                </a:solidFill>
              </a:rPr>
              <a:t>신재생에너지설비</a:t>
            </a:r>
            <a:r>
              <a:rPr lang="ko-KR" altLang="en-US" sz="1200" dirty="0">
                <a:solidFill>
                  <a:schemeClr val="tx1"/>
                </a:solidFill>
              </a:rPr>
              <a:t> 설치전문기업 자격취득 </a:t>
            </a:r>
            <a:r>
              <a:rPr lang="en-US" altLang="ko-KR" sz="1200" dirty="0">
                <a:solidFill>
                  <a:schemeClr val="tx1"/>
                </a:solidFill>
              </a:rPr>
              <a:t>(</a:t>
            </a:r>
            <a:r>
              <a:rPr lang="ko-KR" altLang="en-US" sz="1200" dirty="0">
                <a:solidFill>
                  <a:schemeClr val="tx1"/>
                </a:solidFill>
              </a:rPr>
              <a:t>태양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풍력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수력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해양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지열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수소</a:t>
            </a:r>
            <a:r>
              <a:rPr lang="en-US" altLang="ko-KR" sz="1200" dirty="0">
                <a:solidFill>
                  <a:schemeClr val="tx1"/>
                </a:solidFill>
              </a:rPr>
              <a:t>)</a:t>
            </a:r>
          </a:p>
          <a:p>
            <a:pPr marL="36000"/>
            <a:endParaRPr lang="en-US" altLang="zh-CN" sz="12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200" dirty="0">
                <a:solidFill>
                  <a:schemeClr val="tx1"/>
                </a:solidFill>
              </a:rPr>
              <a:t>▶ </a:t>
            </a:r>
            <a:r>
              <a:rPr lang="ko-KR" altLang="en-US" sz="1200" dirty="0">
                <a:solidFill>
                  <a:schemeClr val="tx1"/>
                </a:solidFill>
              </a:rPr>
              <a:t>폴란드 </a:t>
            </a:r>
            <a:r>
              <a:rPr lang="en-US" altLang="ko-KR" sz="1200" dirty="0">
                <a:solidFill>
                  <a:schemeClr val="tx1"/>
                </a:solidFill>
              </a:rPr>
              <a:t>GEG</a:t>
            </a:r>
            <a:r>
              <a:rPr lang="ko-KR" altLang="en-US" sz="1200" dirty="0">
                <a:solidFill>
                  <a:schemeClr val="tx1"/>
                </a:solidFill>
              </a:rPr>
              <a:t>사 기술협력 </a:t>
            </a:r>
            <a:r>
              <a:rPr lang="en-US" altLang="ko-KR" sz="1200" dirty="0">
                <a:solidFill>
                  <a:schemeClr val="tx1"/>
                </a:solidFill>
              </a:rPr>
              <a:t>MOU</a:t>
            </a:r>
            <a:r>
              <a:rPr lang="ko-KR" altLang="en-US" sz="1200" dirty="0">
                <a:solidFill>
                  <a:schemeClr val="tx1"/>
                </a:solidFill>
              </a:rPr>
              <a:t>체결</a:t>
            </a:r>
            <a:endParaRPr lang="en-US" altLang="zh-CN" sz="1200" dirty="0">
              <a:solidFill>
                <a:schemeClr val="tx1"/>
              </a:solidFill>
            </a:endParaRPr>
          </a:p>
        </p:txBody>
      </p:sp>
      <p:sp>
        <p:nvSpPr>
          <p:cNvPr id="78" name="모서리가 둥근 직사각형 77"/>
          <p:cNvSpPr/>
          <p:nvPr/>
        </p:nvSpPr>
        <p:spPr>
          <a:xfrm>
            <a:off x="7236296" y="1556792"/>
            <a:ext cx="1692696" cy="4896544"/>
          </a:xfrm>
          <a:prstGeom prst="roundRect">
            <a:avLst>
              <a:gd name="adj" fmla="val 6447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6000"/>
            <a:r>
              <a:rPr lang="en-US" altLang="zh-CN" sz="1200" dirty="0">
                <a:solidFill>
                  <a:schemeClr val="tx1"/>
                </a:solidFill>
              </a:rPr>
              <a:t>▶ </a:t>
            </a:r>
            <a:r>
              <a:rPr lang="ko-KR" altLang="en-US" sz="1200" dirty="0">
                <a:solidFill>
                  <a:schemeClr val="tx1"/>
                </a:solidFill>
              </a:rPr>
              <a:t>체코 </a:t>
            </a:r>
            <a:r>
              <a:rPr lang="en-US" altLang="ko-KR" sz="1200" dirty="0">
                <a:solidFill>
                  <a:schemeClr val="tx1"/>
                </a:solidFill>
              </a:rPr>
              <a:t>CBE</a:t>
            </a:r>
            <a:r>
              <a:rPr lang="ko-KR" altLang="en-US" sz="1200" dirty="0">
                <a:solidFill>
                  <a:schemeClr val="tx1"/>
                </a:solidFill>
              </a:rPr>
              <a:t>사 기술협력 </a:t>
            </a:r>
            <a:r>
              <a:rPr lang="en-US" altLang="ko-KR" sz="1200" dirty="0">
                <a:solidFill>
                  <a:schemeClr val="tx1"/>
                </a:solidFill>
              </a:rPr>
              <a:t>MOU</a:t>
            </a:r>
            <a:r>
              <a:rPr lang="ko-KR" altLang="en-US" sz="1200" dirty="0">
                <a:solidFill>
                  <a:schemeClr val="tx1"/>
                </a:solidFill>
              </a:rPr>
              <a:t>체결</a:t>
            </a:r>
            <a:endParaRPr lang="en-US" altLang="zh-CN" sz="1200" dirty="0">
              <a:solidFill>
                <a:schemeClr val="tx1"/>
              </a:solidFill>
            </a:endParaRPr>
          </a:p>
          <a:p>
            <a:pPr marL="36000"/>
            <a:endParaRPr lang="en-US" altLang="zh-CN" sz="12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200" dirty="0">
                <a:solidFill>
                  <a:schemeClr val="tx1"/>
                </a:solidFill>
              </a:rPr>
              <a:t>▶</a:t>
            </a:r>
            <a:r>
              <a:rPr lang="ko-KR" altLang="en-US" sz="1200" dirty="0">
                <a:solidFill>
                  <a:schemeClr val="tx1"/>
                </a:solidFill>
              </a:rPr>
              <a:t>중국흑룡강성 하얼빈발전사 기술협력 </a:t>
            </a:r>
            <a:r>
              <a:rPr lang="en-US" altLang="ko-KR" sz="1200" dirty="0">
                <a:solidFill>
                  <a:schemeClr val="tx1"/>
                </a:solidFill>
              </a:rPr>
              <a:t>MOU</a:t>
            </a:r>
            <a:r>
              <a:rPr lang="ko-KR" altLang="en-US" sz="1200" dirty="0">
                <a:solidFill>
                  <a:schemeClr val="tx1"/>
                </a:solidFill>
              </a:rPr>
              <a:t>체결</a:t>
            </a:r>
            <a:endParaRPr lang="en-US" altLang="ko-KR" sz="1200" dirty="0">
              <a:solidFill>
                <a:schemeClr val="tx1"/>
              </a:solidFill>
            </a:endParaRPr>
          </a:p>
          <a:p>
            <a:pPr marL="36000"/>
            <a:endParaRPr lang="en-US" altLang="ko-KR" sz="1200" dirty="0">
              <a:solidFill>
                <a:schemeClr val="tx1"/>
              </a:solidFill>
            </a:endParaRPr>
          </a:p>
          <a:p>
            <a:pPr marL="36000"/>
            <a:r>
              <a:rPr lang="en-US" altLang="zh-CN" sz="1200" dirty="0">
                <a:solidFill>
                  <a:schemeClr val="tx1"/>
                </a:solidFill>
              </a:rPr>
              <a:t>▶ </a:t>
            </a:r>
            <a:r>
              <a:rPr lang="ko-KR" altLang="en-US" sz="1200" dirty="0" err="1">
                <a:solidFill>
                  <a:schemeClr val="tx1"/>
                </a:solidFill>
              </a:rPr>
              <a:t>장성소수력</a:t>
            </a:r>
            <a:r>
              <a:rPr lang="en-US" altLang="zh-CN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>
                <a:solidFill>
                  <a:schemeClr val="tx1"/>
                </a:solidFill>
              </a:rPr>
              <a:t>준공 </a:t>
            </a:r>
            <a:r>
              <a:rPr lang="en-US" altLang="ko-KR" sz="1200" dirty="0">
                <a:solidFill>
                  <a:schemeClr val="tx1"/>
                </a:solidFill>
              </a:rPr>
              <a:t>1,392KW</a:t>
            </a:r>
          </a:p>
          <a:p>
            <a:pPr marL="36000"/>
            <a:endParaRPr lang="en-US" altLang="ko-KR" sz="1200" dirty="0">
              <a:solidFill>
                <a:schemeClr val="tx1"/>
              </a:solidFill>
            </a:endParaRPr>
          </a:p>
          <a:p>
            <a:pPr marL="36000"/>
            <a:endParaRPr lang="en-US" altLang="ko-KR" sz="1200" dirty="0">
              <a:solidFill>
                <a:schemeClr val="tx1"/>
              </a:solidFill>
            </a:endParaRPr>
          </a:p>
          <a:p>
            <a:pPr marL="36000"/>
            <a:endParaRPr lang="en-US" altLang="ko-KR" sz="1200" dirty="0">
              <a:solidFill>
                <a:schemeClr val="tx1"/>
              </a:solidFill>
            </a:endParaRPr>
          </a:p>
          <a:p>
            <a:pPr marL="36000"/>
            <a:endParaRPr lang="en-US" altLang="ko-KR" sz="1200" dirty="0">
              <a:solidFill>
                <a:schemeClr val="tx1"/>
              </a:solidFill>
            </a:endParaRPr>
          </a:p>
          <a:p>
            <a:pPr marL="36000"/>
            <a:endParaRPr lang="en-US" altLang="ko-KR" sz="1200" dirty="0">
              <a:solidFill>
                <a:schemeClr val="tx1"/>
              </a:solidFill>
            </a:endParaRPr>
          </a:p>
          <a:p>
            <a:pPr marL="36000"/>
            <a:endParaRPr lang="en-US" altLang="ko-KR" sz="1200" dirty="0">
              <a:solidFill>
                <a:schemeClr val="tx1"/>
              </a:solidFill>
            </a:endParaRPr>
          </a:p>
          <a:p>
            <a:pPr marL="36000"/>
            <a:endParaRPr lang="en-US" altLang="ko-KR" sz="1200" dirty="0">
              <a:solidFill>
                <a:schemeClr val="tx1"/>
              </a:solidFill>
            </a:endParaRPr>
          </a:p>
          <a:p>
            <a:pPr marL="36000"/>
            <a:endParaRPr lang="en-US" altLang="ko-KR" sz="1200" dirty="0">
              <a:solidFill>
                <a:schemeClr val="tx1"/>
              </a:solidFill>
            </a:endParaRPr>
          </a:p>
          <a:p>
            <a:pPr marL="36000"/>
            <a:endParaRPr lang="en-US" altLang="ko-KR" sz="1200" dirty="0">
              <a:solidFill>
                <a:schemeClr val="tx1"/>
              </a:solidFill>
            </a:endParaRPr>
          </a:p>
          <a:p>
            <a:pPr marL="36000"/>
            <a:endParaRPr lang="en-US" altLang="ko-KR" sz="1200" dirty="0">
              <a:solidFill>
                <a:schemeClr val="tx1"/>
              </a:solidFill>
            </a:endParaRPr>
          </a:p>
          <a:p>
            <a:pPr marL="36000"/>
            <a:endParaRPr lang="en-US" altLang="ko-KR" sz="1200" dirty="0">
              <a:solidFill>
                <a:schemeClr val="tx1"/>
              </a:solidFill>
            </a:endParaRPr>
          </a:p>
          <a:p>
            <a:pPr marL="36000"/>
            <a:endParaRPr lang="en-US" altLang="ko-KR" sz="1200" dirty="0">
              <a:solidFill>
                <a:schemeClr val="tx1"/>
              </a:solidFill>
            </a:endParaRPr>
          </a:p>
        </p:txBody>
      </p:sp>
      <p:grpSp>
        <p:nvGrpSpPr>
          <p:cNvPr id="80" name="그룹 79"/>
          <p:cNvGrpSpPr/>
          <p:nvPr/>
        </p:nvGrpSpPr>
        <p:grpSpPr>
          <a:xfrm>
            <a:off x="6012160" y="1700808"/>
            <a:ext cx="936104" cy="288032"/>
            <a:chOff x="0" y="0"/>
            <a:chExt cx="618597" cy="309797"/>
          </a:xfrm>
        </p:grpSpPr>
        <p:sp>
          <p:nvSpPr>
            <p:cNvPr id="81" name="모서리가 둥근 직사각형 80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2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lvl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1200" b="1" kern="1200" dirty="0"/>
                <a:t>2010</a:t>
              </a:r>
              <a:endParaRPr lang="ko-KR" altLang="en-US" sz="1200" kern="1200" dirty="0"/>
            </a:p>
          </p:txBody>
        </p:sp>
      </p:grpSp>
      <p:grpSp>
        <p:nvGrpSpPr>
          <p:cNvPr id="84" name="그룹 83"/>
          <p:cNvGrpSpPr/>
          <p:nvPr/>
        </p:nvGrpSpPr>
        <p:grpSpPr>
          <a:xfrm>
            <a:off x="4139952" y="1700808"/>
            <a:ext cx="936104" cy="288032"/>
            <a:chOff x="0" y="0"/>
            <a:chExt cx="618597" cy="309797"/>
          </a:xfrm>
        </p:grpSpPr>
        <p:sp>
          <p:nvSpPr>
            <p:cNvPr id="86" name="모서리가 둥근 직사각형 85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8" name="모서리가 둥근 직사각형 5"/>
            <p:cNvSpPr/>
            <p:nvPr/>
          </p:nvSpPr>
          <p:spPr>
            <a:xfrm>
              <a:off x="15123" y="15124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lvl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1200" b="1" dirty="0"/>
                <a:t>2000</a:t>
              </a:r>
              <a:endParaRPr lang="ko-KR" altLang="en-US" sz="1200" kern="1200" dirty="0"/>
            </a:p>
          </p:txBody>
        </p:sp>
      </p:grpSp>
      <p:grpSp>
        <p:nvGrpSpPr>
          <p:cNvPr id="90" name="그룹 89"/>
          <p:cNvGrpSpPr/>
          <p:nvPr/>
        </p:nvGrpSpPr>
        <p:grpSpPr>
          <a:xfrm>
            <a:off x="2411760" y="1700808"/>
            <a:ext cx="936104" cy="288032"/>
            <a:chOff x="0" y="0"/>
            <a:chExt cx="618597" cy="309797"/>
          </a:xfrm>
        </p:grpSpPr>
        <p:sp>
          <p:nvSpPr>
            <p:cNvPr id="91" name="모서리가 둥근 직사각형 90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2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lvl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1200" b="1" kern="1200" dirty="0"/>
                <a:t>1990</a:t>
              </a:r>
              <a:endParaRPr lang="ko-KR" altLang="en-US" sz="1200" kern="1200" dirty="0"/>
            </a:p>
          </p:txBody>
        </p:sp>
      </p:grpSp>
      <p:grpSp>
        <p:nvGrpSpPr>
          <p:cNvPr id="93" name="그룹 92"/>
          <p:cNvGrpSpPr/>
          <p:nvPr/>
        </p:nvGrpSpPr>
        <p:grpSpPr>
          <a:xfrm>
            <a:off x="683569" y="3356992"/>
            <a:ext cx="936104" cy="288032"/>
            <a:chOff x="47585" y="0"/>
            <a:chExt cx="618597" cy="309798"/>
          </a:xfrm>
        </p:grpSpPr>
        <p:sp>
          <p:nvSpPr>
            <p:cNvPr id="94" name="모서리가 둥근 직사각형 93"/>
            <p:cNvSpPr/>
            <p:nvPr/>
          </p:nvSpPr>
          <p:spPr>
            <a:xfrm>
              <a:off x="47585" y="0"/>
              <a:ext cx="618597" cy="309798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5" name="모서리가 둥근 직사각형 5"/>
            <p:cNvSpPr/>
            <p:nvPr/>
          </p:nvSpPr>
          <p:spPr>
            <a:xfrm>
              <a:off x="47585" y="0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lvl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1200" b="1" kern="1200" dirty="0"/>
                <a:t>1970</a:t>
              </a:r>
              <a:endParaRPr lang="ko-KR" altLang="en-US" sz="1200" kern="1200" dirty="0"/>
            </a:p>
          </p:txBody>
        </p:sp>
      </p:grpSp>
      <p:grpSp>
        <p:nvGrpSpPr>
          <p:cNvPr id="96" name="그룹 95"/>
          <p:cNvGrpSpPr/>
          <p:nvPr/>
        </p:nvGrpSpPr>
        <p:grpSpPr>
          <a:xfrm>
            <a:off x="683568" y="1700808"/>
            <a:ext cx="936104" cy="288032"/>
            <a:chOff x="0" y="0"/>
            <a:chExt cx="618597" cy="309797"/>
          </a:xfrm>
        </p:grpSpPr>
        <p:sp>
          <p:nvSpPr>
            <p:cNvPr id="97" name="모서리가 둥근 직사각형 96"/>
            <p:cNvSpPr/>
            <p:nvPr/>
          </p:nvSpPr>
          <p:spPr>
            <a:xfrm>
              <a:off x="0" y="0"/>
              <a:ext cx="618597" cy="309797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8" name="모서리가 둥근 직사각형 5"/>
            <p:cNvSpPr/>
            <p:nvPr/>
          </p:nvSpPr>
          <p:spPr>
            <a:xfrm>
              <a:off x="15123" y="15123"/>
              <a:ext cx="588351" cy="2795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6682" tIns="0" rIns="66682" bIns="0" numCol="1" spcCol="1270" anchor="ctr" anchorCtr="0">
              <a:noAutofit/>
            </a:bodyPr>
            <a:lstStyle/>
            <a:p>
              <a:pPr lvl="0" algn="ctr" defTabSz="889000" latinLnBrk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ko-KR" sz="1200" b="1" kern="1200" dirty="0"/>
                <a:t>1950</a:t>
              </a:r>
              <a:endParaRPr lang="ko-KR" altLang="en-US" sz="12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64" name="TextBox 8"/>
          <p:cNvSpPr txBox="1"/>
          <p:nvPr/>
        </p:nvSpPr>
        <p:spPr>
          <a:xfrm>
            <a:off x="7524328" y="692696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ko-KR" alt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65" name="표 64"/>
          <p:cNvGraphicFramePr>
            <a:graphicFrameLocks noGrp="1"/>
          </p:cNvGraphicFramePr>
          <p:nvPr/>
        </p:nvGraphicFramePr>
        <p:xfrm>
          <a:off x="467544" y="4941168"/>
          <a:ext cx="1080120" cy="10801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err="1">
                          <a:solidFill>
                            <a:schemeClr val="bg1"/>
                          </a:solidFill>
                        </a:rPr>
                        <a:t>품질경영실</a:t>
                      </a:r>
                      <a:endParaRPr lang="ko-KR" altLang="en-US" sz="1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err="1"/>
                        <a:t>품질경영팀</a:t>
                      </a:r>
                      <a:endParaRPr lang="ko-KR" altLang="en-US" sz="10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/>
                        <a:t>표 준 화 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6" name="표 65"/>
          <p:cNvGraphicFramePr>
            <a:graphicFrameLocks noGrp="1"/>
          </p:cNvGraphicFramePr>
          <p:nvPr/>
        </p:nvGraphicFramePr>
        <p:xfrm>
          <a:off x="1619672" y="4941168"/>
          <a:ext cx="1080120" cy="10801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재무관리본부</a:t>
                      </a:r>
                      <a:endParaRPr lang="zh-CN" altLang="en-US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재     무      팀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경     리      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7" name="표 66"/>
          <p:cNvGraphicFramePr>
            <a:graphicFrameLocks noGrp="1"/>
          </p:cNvGraphicFramePr>
          <p:nvPr/>
        </p:nvGraphicFramePr>
        <p:xfrm>
          <a:off x="2771800" y="4941168"/>
          <a:ext cx="1080120" cy="10801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경영지원본부</a:t>
                      </a:r>
                      <a:endParaRPr lang="zh-CN" altLang="en-US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총     무      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/>
                        <a:t>경 영 지 원 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8" name="표 67"/>
          <p:cNvGraphicFramePr>
            <a:graphicFrameLocks noGrp="1"/>
          </p:cNvGraphicFramePr>
          <p:nvPr/>
        </p:nvGraphicFramePr>
        <p:xfrm>
          <a:off x="3923928" y="4941168"/>
          <a:ext cx="1152128" cy="10801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bg1"/>
                          </a:solidFill>
                        </a:rPr>
                        <a:t>영 업 본 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국내영업팀</a:t>
                      </a:r>
                      <a:endParaRPr lang="ko-KR" altLang="en-US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 err="1"/>
                        <a:t>해외영업팀</a:t>
                      </a:r>
                      <a:endParaRPr lang="ko-KR" altLang="en-US" sz="1000" b="1" dirty="0"/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69" name="표 68"/>
          <p:cNvGraphicFramePr>
            <a:graphicFrameLocks noGrp="1"/>
          </p:cNvGraphicFramePr>
          <p:nvPr/>
        </p:nvGraphicFramePr>
        <p:xfrm>
          <a:off x="5148064" y="4941168"/>
          <a:ext cx="1152128" cy="10801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15212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기술개발본부</a:t>
                      </a:r>
                      <a:endParaRPr lang="zh-CN" altLang="en-US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개      발      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설      계      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0" name="표 69"/>
          <p:cNvGraphicFramePr>
            <a:graphicFrameLocks noGrp="1"/>
          </p:cNvGraphicFramePr>
          <p:nvPr/>
        </p:nvGraphicFramePr>
        <p:xfrm>
          <a:off x="6372200" y="4941168"/>
          <a:ext cx="1080120" cy="10801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생산관리본부</a:t>
                      </a:r>
                      <a:endParaRPr lang="zh-CN" altLang="en-US" sz="10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생 산 관 리 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자 재 외 주 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1" name="표 70"/>
          <p:cNvGraphicFramePr>
            <a:graphicFrameLocks noGrp="1"/>
          </p:cNvGraphicFramePr>
          <p:nvPr/>
        </p:nvGraphicFramePr>
        <p:xfrm>
          <a:off x="7524328" y="4941168"/>
          <a:ext cx="1080120" cy="108012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0801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공사관리본부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공     무      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공     사      팀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72" name="다이어그램 71"/>
          <p:cNvGraphicFramePr/>
          <p:nvPr/>
        </p:nvGraphicFramePr>
        <p:xfrm>
          <a:off x="3275856" y="1556792"/>
          <a:ext cx="1080120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3" name="다이어그램 72"/>
          <p:cNvGraphicFramePr/>
          <p:nvPr/>
        </p:nvGraphicFramePr>
        <p:xfrm>
          <a:off x="3275856" y="2564904"/>
          <a:ext cx="1080120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75" name="다이어그램 74"/>
          <p:cNvGraphicFramePr/>
          <p:nvPr/>
        </p:nvGraphicFramePr>
        <p:xfrm>
          <a:off x="3286116" y="3214686"/>
          <a:ext cx="1080120" cy="360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76" name="표 75"/>
          <p:cNvGraphicFramePr>
            <a:graphicFrameLocks noGrp="1"/>
          </p:cNvGraphicFramePr>
          <p:nvPr/>
        </p:nvGraphicFramePr>
        <p:xfrm>
          <a:off x="5143504" y="3143248"/>
          <a:ext cx="1440160" cy="660073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8685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서울사무소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1388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국외</a:t>
                      </a:r>
                      <a:r>
                        <a:rPr lang="en-US" altLang="ko-KR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</a:t>
                      </a:r>
                      <a:r>
                        <a:rPr lang="ko-KR" altLang="en-US" sz="1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발전사업본부</a:t>
                      </a:r>
                      <a:endParaRPr lang="zh-CN" altLang="en-US" sz="1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7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02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78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latin typeface="FangSong" pitchFamily="49" charset="-122"/>
                <a:ea typeface="FangSong" pitchFamily="49" charset="-122"/>
              </a:rPr>
              <a:t>일반현황</a:t>
            </a:r>
            <a:endParaRPr lang="en-US" altLang="ko-KR" sz="2400" spc="-150" dirty="0">
              <a:latin typeface="+mn-ea"/>
            </a:endParaRPr>
          </a:p>
        </p:txBody>
      </p:sp>
      <p:cxnSp>
        <p:nvCxnSpPr>
          <p:cNvPr id="81" name="직선 연결선 80"/>
          <p:cNvCxnSpPr/>
          <p:nvPr/>
        </p:nvCxnSpPr>
        <p:spPr>
          <a:xfrm>
            <a:off x="1043608" y="2708920"/>
            <a:ext cx="223224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직선 연결선 81"/>
          <p:cNvCxnSpPr/>
          <p:nvPr/>
        </p:nvCxnSpPr>
        <p:spPr>
          <a:xfrm>
            <a:off x="1043608" y="2708920"/>
            <a:ext cx="0" cy="22322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/>
          <p:cNvCxnSpPr/>
          <p:nvPr/>
        </p:nvCxnSpPr>
        <p:spPr>
          <a:xfrm>
            <a:off x="4351416" y="3371274"/>
            <a:ext cx="7920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직선 연결선 84"/>
          <p:cNvCxnSpPr/>
          <p:nvPr/>
        </p:nvCxnSpPr>
        <p:spPr>
          <a:xfrm>
            <a:off x="2195736" y="4293096"/>
            <a:ext cx="57606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직선 연결선 85"/>
          <p:cNvCxnSpPr/>
          <p:nvPr/>
        </p:nvCxnSpPr>
        <p:spPr>
          <a:xfrm>
            <a:off x="2195736" y="4293096"/>
            <a:ext cx="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직선 연결선 86"/>
          <p:cNvCxnSpPr/>
          <p:nvPr/>
        </p:nvCxnSpPr>
        <p:spPr>
          <a:xfrm>
            <a:off x="3779912" y="1916832"/>
            <a:ext cx="0" cy="64807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직선 연결선 90"/>
          <p:cNvCxnSpPr/>
          <p:nvPr/>
        </p:nvCxnSpPr>
        <p:spPr>
          <a:xfrm rot="16200000" flipH="1">
            <a:off x="3638176" y="3066680"/>
            <a:ext cx="289742" cy="6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연결선 92"/>
          <p:cNvCxnSpPr/>
          <p:nvPr/>
        </p:nvCxnSpPr>
        <p:spPr>
          <a:xfrm>
            <a:off x="3347864" y="4293096"/>
            <a:ext cx="0" cy="7920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직선 연결선 94"/>
          <p:cNvCxnSpPr/>
          <p:nvPr/>
        </p:nvCxnSpPr>
        <p:spPr>
          <a:xfrm>
            <a:off x="6876256" y="4293096"/>
            <a:ext cx="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직선 연결선 95"/>
          <p:cNvCxnSpPr/>
          <p:nvPr/>
        </p:nvCxnSpPr>
        <p:spPr>
          <a:xfrm>
            <a:off x="5724128" y="4293096"/>
            <a:ext cx="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직선 연결선 96"/>
          <p:cNvCxnSpPr/>
          <p:nvPr/>
        </p:nvCxnSpPr>
        <p:spPr>
          <a:xfrm>
            <a:off x="4499992" y="4293096"/>
            <a:ext cx="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직선 연결선 104"/>
          <p:cNvCxnSpPr/>
          <p:nvPr/>
        </p:nvCxnSpPr>
        <p:spPr>
          <a:xfrm>
            <a:off x="7956376" y="4293096"/>
            <a:ext cx="0" cy="7200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직사각형 79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2" name="직사각형 101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103" name="다이어그램 102"/>
          <p:cNvGraphicFramePr/>
          <p:nvPr/>
        </p:nvGraphicFramePr>
        <p:xfrm>
          <a:off x="6588224" y="548680"/>
          <a:ext cx="2088232" cy="585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cxnSp>
        <p:nvCxnSpPr>
          <p:cNvPr id="57" name="직선 연결선 56"/>
          <p:cNvCxnSpPr/>
          <p:nvPr/>
        </p:nvCxnSpPr>
        <p:spPr>
          <a:xfrm rot="5400000">
            <a:off x="3422437" y="3929351"/>
            <a:ext cx="721220" cy="62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74" name="타원 73">
            <a:extLst>
              <a:ext uri="{FF2B5EF4-FFF2-40B4-BE49-F238E27FC236}">
                <a16:creationId xmlns="" xmlns:a16="http://schemas.microsoft.com/office/drawing/2014/main" id="{CAA10524-4075-42C9-9828-BF970693EEEC}"/>
              </a:ext>
            </a:extLst>
          </p:cNvPr>
          <p:cNvSpPr/>
          <p:nvPr/>
        </p:nvSpPr>
        <p:spPr>
          <a:xfrm>
            <a:off x="4156730" y="6637745"/>
            <a:ext cx="180378" cy="158853"/>
          </a:xfrm>
          <a:prstGeom prst="ellipse">
            <a:avLst/>
          </a:prstGeom>
          <a:blipFill>
            <a:blip r:embed="rId2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val="910388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6">
                <a:lumMod val="75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43" name="TextBox 8"/>
          <p:cNvSpPr txBox="1"/>
          <p:nvPr/>
        </p:nvSpPr>
        <p:spPr>
          <a:xfrm>
            <a:off x="7524328" y="76470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ko-KR" alt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80" name="타원 79"/>
          <p:cNvSpPr/>
          <p:nvPr/>
        </p:nvSpPr>
        <p:spPr>
          <a:xfrm>
            <a:off x="467544" y="2564904"/>
            <a:ext cx="2808312" cy="187220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8" name="타원 87"/>
          <p:cNvSpPr/>
          <p:nvPr/>
        </p:nvSpPr>
        <p:spPr>
          <a:xfrm>
            <a:off x="1619672" y="4509120"/>
            <a:ext cx="2808312" cy="1800200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타원 89"/>
          <p:cNvSpPr/>
          <p:nvPr/>
        </p:nvSpPr>
        <p:spPr>
          <a:xfrm>
            <a:off x="5004048" y="4509120"/>
            <a:ext cx="2808312" cy="1800200"/>
          </a:xfrm>
          <a:prstGeom prst="ellipse">
            <a:avLst/>
          </a:prstGeom>
          <a:blipFill>
            <a:blip r:embed="rId4" cstate="print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타원 91"/>
          <p:cNvSpPr/>
          <p:nvPr/>
        </p:nvSpPr>
        <p:spPr>
          <a:xfrm>
            <a:off x="5940152" y="2564904"/>
            <a:ext cx="2808312" cy="1728192"/>
          </a:xfrm>
          <a:prstGeom prst="ellipse">
            <a:avLst/>
          </a:prstGeom>
          <a:blipFill>
            <a:blip r:embed="rId5" cstate="print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타원 93"/>
          <p:cNvSpPr/>
          <p:nvPr/>
        </p:nvSpPr>
        <p:spPr>
          <a:xfrm>
            <a:off x="3131840" y="1484784"/>
            <a:ext cx="2808312" cy="1800200"/>
          </a:xfrm>
          <a:prstGeom prst="ellipse">
            <a:avLst/>
          </a:prstGeom>
          <a:blipFill>
            <a:blip r:embed="rId6" cstate="print"/>
            <a:stretch>
              <a:fillRect/>
            </a:stretch>
          </a:blip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4" name="타원 103"/>
          <p:cNvSpPr/>
          <p:nvPr/>
        </p:nvSpPr>
        <p:spPr>
          <a:xfrm>
            <a:off x="3491880" y="3429000"/>
            <a:ext cx="2592288" cy="1152128"/>
          </a:xfrm>
          <a:prstGeom prst="ellipse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rgbClr val="FFFF00"/>
                </a:solidFill>
                <a:latin typeface="HY목판L" pitchFamily="18" charset="-127"/>
                <a:ea typeface="HY목판L" pitchFamily="18" charset="-127"/>
                <a:cs typeface="Microsoft Uighur" pitchFamily="2" charset="-78"/>
              </a:rPr>
              <a:t>금전 앞으로 </a:t>
            </a:r>
            <a:r>
              <a:rPr lang="en-US" altLang="ko-KR" sz="2000" b="1" dirty="0">
                <a:solidFill>
                  <a:srgbClr val="FFFF00"/>
                </a:solidFill>
                <a:latin typeface="HY목판L" pitchFamily="18" charset="-127"/>
                <a:ea typeface="HY목판L" pitchFamily="18" charset="-127"/>
                <a:cs typeface="Microsoft Uighur" pitchFamily="2" charset="-78"/>
              </a:rPr>
              <a:t>100</a:t>
            </a:r>
            <a:r>
              <a:rPr lang="ko-KR" altLang="en-US" sz="2000" b="1" dirty="0">
                <a:solidFill>
                  <a:srgbClr val="FFFF00"/>
                </a:solidFill>
                <a:latin typeface="HY목판L" pitchFamily="18" charset="-127"/>
                <a:ea typeface="HY목판L" pitchFamily="18" charset="-127"/>
                <a:cs typeface="Microsoft Uighur" pitchFamily="2" charset="-78"/>
              </a:rPr>
              <a:t>년 세계로！</a:t>
            </a:r>
          </a:p>
        </p:txBody>
      </p:sp>
      <p:sp>
        <p:nvSpPr>
          <p:cNvPr id="50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02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51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dirty="0">
                <a:latin typeface="FangSong" pitchFamily="49" charset="-122"/>
                <a:ea typeface="FangSong" pitchFamily="49" charset="-122"/>
              </a:rPr>
              <a:t>일반현황</a:t>
            </a:r>
            <a:endParaRPr lang="en-US" altLang="ko-KR" sz="2400" spc="-150" dirty="0">
              <a:latin typeface="+mn-ea"/>
            </a:endParaRPr>
          </a:p>
        </p:txBody>
      </p:sp>
      <p:sp>
        <p:nvSpPr>
          <p:cNvPr id="58" name="모서리가 둥근 직사각형 57"/>
          <p:cNvSpPr/>
          <p:nvPr/>
        </p:nvSpPr>
        <p:spPr>
          <a:xfrm>
            <a:off x="5940152" y="5949280"/>
            <a:ext cx="1008112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100" b="1" dirty="0" err="1">
                <a:solidFill>
                  <a:schemeClr val="bg1"/>
                </a:solidFill>
              </a:rPr>
              <a:t>수처리설비</a:t>
            </a:r>
            <a:endParaRPr lang="ko-KR" altLang="en-US" sz="1100" b="1" dirty="0">
              <a:solidFill>
                <a:schemeClr val="bg1"/>
              </a:solidFill>
            </a:endParaRPr>
          </a:p>
        </p:txBody>
      </p:sp>
      <p:sp>
        <p:nvSpPr>
          <p:cNvPr id="64" name="모서리가 둥근 직사각형 63"/>
          <p:cNvSpPr/>
          <p:nvPr/>
        </p:nvSpPr>
        <p:spPr>
          <a:xfrm>
            <a:off x="2483768" y="5949280"/>
            <a:ext cx="1008112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bg1"/>
                </a:solidFill>
              </a:rPr>
              <a:t>화공플랜트</a:t>
            </a:r>
          </a:p>
        </p:txBody>
      </p:sp>
      <p:sp>
        <p:nvSpPr>
          <p:cNvPr id="65" name="모서리가 둥근 직사각형 64"/>
          <p:cNvSpPr/>
          <p:nvPr/>
        </p:nvSpPr>
        <p:spPr>
          <a:xfrm>
            <a:off x="6732240" y="3933056"/>
            <a:ext cx="1207368" cy="199256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 err="1">
                <a:solidFill>
                  <a:schemeClr val="bg1"/>
                </a:solidFill>
              </a:rPr>
              <a:t>양배수펌프설비</a:t>
            </a:r>
            <a:endParaRPr lang="zh-CN" altLang="en-US" sz="1100" b="1" dirty="0">
              <a:solidFill>
                <a:schemeClr val="bg1"/>
              </a:solidFill>
            </a:endParaRPr>
          </a:p>
        </p:txBody>
      </p:sp>
      <p:sp>
        <p:nvSpPr>
          <p:cNvPr id="66" name="모서리가 둥근 직사각형 65"/>
          <p:cNvSpPr/>
          <p:nvPr/>
        </p:nvSpPr>
        <p:spPr>
          <a:xfrm>
            <a:off x="4139952" y="2924944"/>
            <a:ext cx="1008112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 dirty="0">
                <a:solidFill>
                  <a:schemeClr val="bg1"/>
                </a:solidFill>
              </a:rPr>
              <a:t>수문설비</a:t>
            </a:r>
          </a:p>
        </p:txBody>
      </p:sp>
      <p:sp>
        <p:nvSpPr>
          <p:cNvPr id="67" name="모서리가 둥근 직사각형 66"/>
          <p:cNvSpPr/>
          <p:nvPr/>
        </p:nvSpPr>
        <p:spPr>
          <a:xfrm>
            <a:off x="1331640" y="4077072"/>
            <a:ext cx="1152128" cy="216024"/>
          </a:xfrm>
          <a:prstGeom prst="round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100" b="1">
                <a:solidFill>
                  <a:schemeClr val="bg1"/>
                </a:solidFill>
              </a:rPr>
              <a:t>신재생에너지</a:t>
            </a:r>
            <a:endParaRPr lang="ko-KR" altLang="en-US" sz="1100" b="1" dirty="0">
              <a:solidFill>
                <a:schemeClr val="bg1"/>
              </a:solidFill>
            </a:endParaRPr>
          </a:p>
        </p:txBody>
      </p:sp>
      <p:sp>
        <p:nvSpPr>
          <p:cNvPr id="68" name="직사각형 67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직사각형 68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0" name="Diagram group"/>
          <p:cNvGrpSpPr/>
          <p:nvPr/>
        </p:nvGrpSpPr>
        <p:grpSpPr>
          <a:xfrm>
            <a:off x="6300192" y="548680"/>
            <a:ext cx="2304256" cy="578564"/>
            <a:chOff x="0" y="3395"/>
            <a:chExt cx="2808312" cy="578564"/>
          </a:xfrm>
          <a:scene3d>
            <a:camera prst="perspectiveLeft" zoom="91000"/>
            <a:lightRig rig="threePt" dir="t">
              <a:rot lat="0" lon="0" rev="20640000"/>
            </a:lightRig>
          </a:scene3d>
        </p:grpSpPr>
        <p:grpSp>
          <p:nvGrpSpPr>
            <p:cNvPr id="71" name="그룹 89"/>
            <p:cNvGrpSpPr/>
            <p:nvPr/>
          </p:nvGrpSpPr>
          <p:grpSpPr>
            <a:xfrm>
              <a:off x="0" y="3395"/>
              <a:ext cx="2808312" cy="578564"/>
              <a:chOff x="0" y="3395"/>
              <a:chExt cx="2808312" cy="578564"/>
            </a:xfrm>
          </p:grpSpPr>
          <p:sp>
            <p:nvSpPr>
              <p:cNvPr id="72" name="모서리가 둥근 직사각형 71"/>
              <p:cNvSpPr/>
              <p:nvPr/>
            </p:nvSpPr>
            <p:spPr>
              <a:xfrm>
                <a:off x="0" y="3395"/>
                <a:ext cx="2808312" cy="578564"/>
              </a:xfrm>
              <a:prstGeom prst="round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sp3d extrusionH="50600" prstMaterial="metal">
                <a:bevelT w="101600" h="80600" prst="relaxedInset"/>
                <a:bevelB w="80600" h="806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1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/>
              </a:fontRef>
            </p:style>
          </p:sp>
          <p:sp>
            <p:nvSpPr>
              <p:cNvPr id="73" name="모서리가 둥근 직사각형 4"/>
              <p:cNvSpPr/>
              <p:nvPr/>
            </p:nvSpPr>
            <p:spPr>
              <a:xfrm>
                <a:off x="28243" y="31638"/>
                <a:ext cx="2751826" cy="522078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87630" tIns="87630" rIns="87630" bIns="87630" numCol="1" spcCol="1270" anchor="ctr" anchorCtr="0">
                <a:noAutofit/>
              </a:bodyPr>
              <a:lstStyle/>
              <a:p>
                <a:pPr algn="ctr"/>
                <a:r>
                  <a:rPr lang="ko-KR" altLang="en-US" sz="2400" b="1" dirty="0">
                    <a:solidFill>
                      <a:schemeClr val="tx1"/>
                    </a:solidFill>
                  </a:rPr>
                  <a:t>사업부분</a:t>
                </a:r>
              </a:p>
            </p:txBody>
          </p:sp>
        </p:grpSp>
      </p:grpSp>
      <p:sp>
        <p:nvSpPr>
          <p:cNvPr id="57" name="타원 56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7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74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-1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50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03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65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 err="1">
                <a:latin typeface="FangSong" pitchFamily="49" charset="-122"/>
                <a:ea typeface="FangSong" pitchFamily="49" charset="-122"/>
              </a:rPr>
              <a:t>신성장개발부문</a:t>
            </a:r>
            <a:endParaRPr lang="en-US" altLang="ko-KR" sz="2400" spc="-150" dirty="0">
              <a:effectLst/>
              <a:latin typeface="+mn-ea"/>
            </a:endParaRPr>
          </a:p>
        </p:txBody>
      </p:sp>
      <p:sp>
        <p:nvSpPr>
          <p:cNvPr id="43" name="직사각형 42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모서리가 둥근 직사각형 69"/>
          <p:cNvSpPr/>
          <p:nvPr/>
        </p:nvSpPr>
        <p:spPr>
          <a:xfrm>
            <a:off x="5796136" y="620688"/>
            <a:ext cx="3024336" cy="5785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dirty="0" err="1"/>
              <a:t>소수력발전</a:t>
            </a:r>
            <a:r>
              <a:rPr lang="ko-KR" altLang="en-US" sz="2400" dirty="0"/>
              <a:t> </a:t>
            </a:r>
            <a:r>
              <a:rPr lang="en-US" altLang="ko-KR" sz="2400" dirty="0"/>
              <a:t>- </a:t>
            </a:r>
            <a:r>
              <a:rPr lang="ko-KR" altLang="en-US" sz="2400" dirty="0"/>
              <a:t>터빈</a:t>
            </a:r>
          </a:p>
        </p:txBody>
      </p:sp>
      <p:sp>
        <p:nvSpPr>
          <p:cNvPr id="38" name="타원 37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9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40" name="타원 39"/>
          <p:cNvSpPr/>
          <p:nvPr/>
        </p:nvSpPr>
        <p:spPr>
          <a:xfrm>
            <a:off x="2411760" y="3573016"/>
            <a:ext cx="1800200" cy="2592288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 w="3175">
            <a:solidFill>
              <a:schemeClr val="tx1"/>
            </a:solidFill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모서리가 둥근 직사각형 40"/>
          <p:cNvSpPr/>
          <p:nvPr/>
        </p:nvSpPr>
        <p:spPr>
          <a:xfrm>
            <a:off x="323528" y="1484784"/>
            <a:ext cx="2736304" cy="1584176"/>
          </a:xfrm>
          <a:prstGeom prst="roundRect">
            <a:avLst>
              <a:gd name="adj" fmla="val 9820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3131840" y="1484784"/>
            <a:ext cx="3168352" cy="1584176"/>
          </a:xfrm>
          <a:prstGeom prst="roundRect">
            <a:avLst>
              <a:gd name="adj" fmla="val 9820"/>
            </a:avLst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9" name="모서리가 둥근 직사각형 68"/>
          <p:cNvSpPr/>
          <p:nvPr/>
        </p:nvSpPr>
        <p:spPr>
          <a:xfrm>
            <a:off x="4283968" y="3140968"/>
            <a:ext cx="2016224" cy="1656184"/>
          </a:xfrm>
          <a:prstGeom prst="roundRect">
            <a:avLst>
              <a:gd name="adj" fmla="val 9820"/>
            </a:avLst>
          </a:prstGeom>
          <a:blipFill>
            <a:blip r:embed="rId6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모서리가 둥근 직사각형 70"/>
          <p:cNvSpPr/>
          <p:nvPr/>
        </p:nvSpPr>
        <p:spPr>
          <a:xfrm>
            <a:off x="323528" y="4869160"/>
            <a:ext cx="2016224" cy="1656184"/>
          </a:xfrm>
          <a:prstGeom prst="roundRect">
            <a:avLst>
              <a:gd name="adj" fmla="val 9820"/>
            </a:avLst>
          </a:prstGeom>
          <a:blipFill>
            <a:blip r:embed="rId7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2" name="모서리가 둥근 직사각형 71"/>
          <p:cNvSpPr/>
          <p:nvPr/>
        </p:nvSpPr>
        <p:spPr>
          <a:xfrm>
            <a:off x="323528" y="3140968"/>
            <a:ext cx="2016224" cy="1656184"/>
          </a:xfrm>
          <a:prstGeom prst="roundRect">
            <a:avLst>
              <a:gd name="adj" fmla="val 9820"/>
            </a:avLst>
          </a:prstGeom>
          <a:blipFill>
            <a:blip r:embed="rId8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3" name="모서리가 둥근 직사각형 72"/>
          <p:cNvSpPr/>
          <p:nvPr/>
        </p:nvSpPr>
        <p:spPr>
          <a:xfrm>
            <a:off x="4283968" y="4869160"/>
            <a:ext cx="2016224" cy="1656184"/>
          </a:xfrm>
          <a:prstGeom prst="roundRect">
            <a:avLst>
              <a:gd name="adj" fmla="val 9820"/>
            </a:avLst>
          </a:prstGeom>
          <a:blipFill>
            <a:blip r:embed="rId9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4" name="모서리가 둥근 직사각형 73"/>
          <p:cNvSpPr/>
          <p:nvPr/>
        </p:nvSpPr>
        <p:spPr>
          <a:xfrm>
            <a:off x="6372200" y="1484784"/>
            <a:ext cx="2448272" cy="5040560"/>
          </a:xfrm>
          <a:prstGeom prst="roundRect">
            <a:avLst>
              <a:gd name="adj" fmla="val 9424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 </a:t>
            </a:r>
            <a:r>
              <a:rPr lang="en-US" altLang="ko-KR" sz="1200" b="1" dirty="0">
                <a:solidFill>
                  <a:srgbClr val="FF0000"/>
                </a:solidFill>
              </a:rPr>
              <a:t>[ </a:t>
            </a:r>
            <a:r>
              <a:rPr lang="ko-KR" altLang="en-US" sz="1200" b="1" dirty="0" err="1">
                <a:solidFill>
                  <a:srgbClr val="FF0000"/>
                </a:solidFill>
              </a:rPr>
              <a:t>카플란터빈</a:t>
            </a:r>
            <a:r>
              <a:rPr lang="ko-KR" altLang="en-US" sz="1200" b="1" dirty="0">
                <a:solidFill>
                  <a:srgbClr val="FF0000"/>
                </a:solidFill>
              </a:rPr>
              <a:t> 개발 </a:t>
            </a:r>
            <a:r>
              <a:rPr lang="en-US" altLang="ko-KR" sz="1200" b="1" dirty="0">
                <a:solidFill>
                  <a:srgbClr val="FF0000"/>
                </a:solidFill>
              </a:rPr>
              <a:t>]</a:t>
            </a:r>
          </a:p>
          <a:p>
            <a:endParaRPr lang="en-US" altLang="ko-KR" sz="1200" dirty="0"/>
          </a:p>
          <a:p>
            <a:r>
              <a:rPr lang="en-US" altLang="ko-KR" sz="1200" dirty="0"/>
              <a:t>  </a:t>
            </a:r>
            <a:r>
              <a:rPr lang="ko-KR" altLang="en-US" sz="1200" dirty="0" err="1">
                <a:solidFill>
                  <a:schemeClr val="tx1"/>
                </a:solidFill>
              </a:rPr>
              <a:t>카플란</a:t>
            </a:r>
            <a:r>
              <a:rPr lang="ko-KR" altLang="en-US" sz="1200" dirty="0">
                <a:solidFill>
                  <a:schemeClr val="tx1"/>
                </a:solidFill>
              </a:rPr>
              <a:t> 터빈은 대량의 </a:t>
            </a:r>
            <a:r>
              <a:rPr lang="ko-KR" altLang="en-US" sz="1200" dirty="0" err="1">
                <a:solidFill>
                  <a:schemeClr val="tx1"/>
                </a:solidFill>
              </a:rPr>
              <a:t>방수량을</a:t>
            </a:r>
            <a:r>
              <a:rPr lang="ko-KR" altLang="en-US" sz="1200" dirty="0">
                <a:solidFill>
                  <a:schemeClr val="tx1"/>
                </a:solidFill>
              </a:rPr>
              <a:t> 가진 환경에 적합하며</a:t>
            </a:r>
            <a:r>
              <a:rPr lang="en-US" altLang="ko-KR" sz="1200" dirty="0">
                <a:solidFill>
                  <a:schemeClr val="tx1"/>
                </a:solidFill>
              </a:rPr>
              <a:t>, 3~6</a:t>
            </a:r>
            <a:r>
              <a:rPr lang="ko-KR" altLang="en-US" sz="1200" dirty="0">
                <a:solidFill>
                  <a:schemeClr val="tx1"/>
                </a:solidFill>
              </a:rPr>
              <a:t>개의 </a:t>
            </a:r>
            <a:r>
              <a:rPr lang="ko-KR" altLang="en-US" sz="1200" dirty="0" err="1">
                <a:solidFill>
                  <a:schemeClr val="tx1"/>
                </a:solidFill>
              </a:rPr>
              <a:t>런너</a:t>
            </a:r>
            <a:r>
              <a:rPr lang="ko-KR" altLang="en-US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 err="1">
                <a:solidFill>
                  <a:schemeClr val="tx1"/>
                </a:solidFill>
              </a:rPr>
              <a:t>블레이드를</a:t>
            </a:r>
            <a:r>
              <a:rPr lang="ko-KR" altLang="en-US" sz="1200" dirty="0">
                <a:solidFill>
                  <a:schemeClr val="tx1"/>
                </a:solidFill>
              </a:rPr>
              <a:t> 가진 </a:t>
            </a:r>
            <a:r>
              <a:rPr lang="ko-KR" altLang="en-US" sz="1200" dirty="0" err="1">
                <a:solidFill>
                  <a:schemeClr val="tx1"/>
                </a:solidFill>
              </a:rPr>
              <a:t>챔버형</a:t>
            </a:r>
            <a:r>
              <a:rPr lang="ko-KR" altLang="en-US" sz="1200" dirty="0">
                <a:solidFill>
                  <a:schemeClr val="tx1"/>
                </a:solidFill>
              </a:rPr>
              <a:t> 혹은 </a:t>
            </a:r>
            <a:r>
              <a:rPr lang="ko-KR" altLang="en-US" sz="1200" dirty="0" err="1">
                <a:solidFill>
                  <a:schemeClr val="tx1"/>
                </a:solidFill>
              </a:rPr>
              <a:t>벌브형으로</a:t>
            </a:r>
            <a:r>
              <a:rPr lang="ko-KR" altLang="en-US" sz="1200" dirty="0">
                <a:solidFill>
                  <a:schemeClr val="tx1"/>
                </a:solidFill>
              </a:rPr>
              <a:t> 제작할 수 있습니다</a:t>
            </a:r>
            <a:r>
              <a:rPr lang="en-US" altLang="ko-KR" sz="1200" dirty="0">
                <a:solidFill>
                  <a:schemeClr val="tx1"/>
                </a:solidFill>
              </a:rPr>
              <a:t>. </a:t>
            </a:r>
          </a:p>
          <a:p>
            <a:endParaRPr lang="ko-KR" altLang="en-US" sz="1200" dirty="0">
              <a:solidFill>
                <a:schemeClr val="tx1"/>
              </a:solidFill>
            </a:endParaRPr>
          </a:p>
          <a:p>
            <a:r>
              <a:rPr lang="ko-KR" altLang="en-US" sz="1200" dirty="0">
                <a:solidFill>
                  <a:schemeClr val="tx1"/>
                </a:solidFill>
              </a:rPr>
              <a:t>  유입수가 </a:t>
            </a:r>
            <a:r>
              <a:rPr lang="ko-KR" altLang="en-US" sz="1200" dirty="0" err="1">
                <a:solidFill>
                  <a:schemeClr val="tx1"/>
                </a:solidFill>
              </a:rPr>
              <a:t>가이드베인을</a:t>
            </a:r>
            <a:r>
              <a:rPr lang="ko-KR" altLang="en-US" sz="1200" dirty="0">
                <a:solidFill>
                  <a:schemeClr val="tx1"/>
                </a:solidFill>
              </a:rPr>
              <a:t> 통하여 </a:t>
            </a:r>
            <a:r>
              <a:rPr lang="ko-KR" altLang="en-US" sz="1200" dirty="0" err="1">
                <a:solidFill>
                  <a:schemeClr val="tx1"/>
                </a:solidFill>
              </a:rPr>
              <a:t>축방향으로</a:t>
            </a:r>
            <a:r>
              <a:rPr lang="ko-KR" altLang="en-US" sz="1200" dirty="0">
                <a:solidFill>
                  <a:schemeClr val="tx1"/>
                </a:solidFill>
              </a:rPr>
              <a:t> 흐르며 </a:t>
            </a:r>
            <a:r>
              <a:rPr lang="ko-KR" altLang="en-US" sz="1200" dirty="0" err="1">
                <a:solidFill>
                  <a:schemeClr val="tx1"/>
                </a:solidFill>
              </a:rPr>
              <a:t>드래프트</a:t>
            </a:r>
            <a:r>
              <a:rPr lang="ko-KR" altLang="en-US" sz="1200" dirty="0">
                <a:solidFill>
                  <a:schemeClr val="tx1"/>
                </a:solidFill>
              </a:rPr>
              <a:t> 튜브를 통하여 하류로 도달하는 형식입니다</a:t>
            </a:r>
            <a:r>
              <a:rPr lang="en-US" altLang="ko-KR" sz="1200" dirty="0">
                <a:solidFill>
                  <a:schemeClr val="tx1"/>
                </a:solidFill>
              </a:rPr>
              <a:t>. </a:t>
            </a:r>
          </a:p>
          <a:p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ko-KR" altLang="en-US" sz="1200" dirty="0">
                <a:solidFill>
                  <a:schemeClr val="tx1"/>
                </a:solidFill>
              </a:rPr>
              <a:t>  당사는 </a:t>
            </a:r>
            <a:r>
              <a:rPr lang="ko-KR" altLang="en-US" sz="1200" dirty="0" err="1">
                <a:solidFill>
                  <a:schemeClr val="tx1"/>
                </a:solidFill>
              </a:rPr>
              <a:t>장성소수력사업을</a:t>
            </a:r>
            <a:r>
              <a:rPr lang="ko-KR" altLang="en-US" sz="1200" dirty="0">
                <a:solidFill>
                  <a:schemeClr val="tx1"/>
                </a:solidFill>
              </a:rPr>
              <a:t> 수주하여 자사의 설비와 기술력으로 </a:t>
            </a:r>
            <a:r>
              <a:rPr lang="ko-KR" altLang="en-US" sz="1200" dirty="0" err="1">
                <a:solidFill>
                  <a:schemeClr val="tx1"/>
                </a:solidFill>
              </a:rPr>
              <a:t>카플란</a:t>
            </a:r>
            <a:r>
              <a:rPr lang="ko-KR" altLang="en-US" sz="1200" dirty="0">
                <a:solidFill>
                  <a:schemeClr val="tx1"/>
                </a:solidFill>
              </a:rPr>
              <a:t> 터빈을 설계</a:t>
            </a:r>
            <a:r>
              <a:rPr lang="en-US" altLang="ko-KR" sz="1200" dirty="0">
                <a:solidFill>
                  <a:schemeClr val="tx1"/>
                </a:solidFill>
              </a:rPr>
              <a:t>,</a:t>
            </a:r>
            <a:r>
              <a:rPr lang="ko-KR" altLang="en-US" sz="1200" dirty="0">
                <a:solidFill>
                  <a:schemeClr val="tx1"/>
                </a:solidFill>
              </a:rPr>
              <a:t> 제작</a:t>
            </a:r>
            <a:r>
              <a:rPr lang="en-US" altLang="ko-KR" sz="1200" dirty="0">
                <a:solidFill>
                  <a:schemeClr val="tx1"/>
                </a:solidFill>
              </a:rPr>
              <a:t>, </a:t>
            </a:r>
            <a:r>
              <a:rPr lang="ko-KR" altLang="en-US" sz="1200" dirty="0">
                <a:solidFill>
                  <a:schemeClr val="tx1"/>
                </a:solidFill>
              </a:rPr>
              <a:t>설치 하였습니다</a:t>
            </a:r>
            <a:r>
              <a:rPr lang="en-US" altLang="ko-KR" sz="1200" dirty="0">
                <a:solidFill>
                  <a:schemeClr val="tx1"/>
                </a:solidFill>
              </a:rPr>
              <a:t>.  </a:t>
            </a:r>
          </a:p>
          <a:p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(</a:t>
            </a:r>
            <a:r>
              <a:rPr lang="ko-KR" altLang="en-US" sz="1200" dirty="0" err="1">
                <a:solidFill>
                  <a:schemeClr val="tx1"/>
                </a:solidFill>
              </a:rPr>
              <a:t>장성소수력</a:t>
            </a:r>
            <a:r>
              <a:rPr lang="en-US" altLang="ko-KR" sz="1200" dirty="0">
                <a:solidFill>
                  <a:schemeClr val="tx1"/>
                </a:solidFill>
              </a:rPr>
              <a:t>: 2013</a:t>
            </a:r>
            <a:r>
              <a:rPr lang="ko-KR" altLang="en-US" sz="1200" dirty="0" err="1">
                <a:solidFill>
                  <a:schemeClr val="tx1"/>
                </a:solidFill>
              </a:rPr>
              <a:t>년준공</a:t>
            </a:r>
            <a:r>
              <a:rPr lang="ko-KR" altLang="en-US" sz="1200" dirty="0">
                <a:solidFill>
                  <a:schemeClr val="tx1"/>
                </a:solidFill>
              </a:rPr>
              <a:t> </a:t>
            </a:r>
            <a:r>
              <a:rPr lang="en-US" altLang="ko-KR" sz="1200" dirty="0">
                <a:solidFill>
                  <a:schemeClr val="tx1"/>
                </a:solidFill>
              </a:rPr>
              <a:t>/ 67kW, 276kW, 403kW, 643kW – Total 4 sets, </a:t>
            </a:r>
            <a:r>
              <a:rPr lang="ko-KR" altLang="en-US" sz="1200" dirty="0">
                <a:solidFill>
                  <a:schemeClr val="tx1"/>
                </a:solidFill>
              </a:rPr>
              <a:t>수두 </a:t>
            </a:r>
            <a:r>
              <a:rPr lang="en-US" altLang="ko-KR" sz="1200" dirty="0">
                <a:solidFill>
                  <a:schemeClr val="tx1"/>
                </a:solidFill>
              </a:rPr>
              <a:t>17m, </a:t>
            </a:r>
            <a:r>
              <a:rPr lang="ko-KR" altLang="en-US" sz="1200" dirty="0">
                <a:solidFill>
                  <a:schemeClr val="tx1"/>
                </a:solidFill>
              </a:rPr>
              <a:t>유량 </a:t>
            </a:r>
            <a:r>
              <a:rPr lang="en-US" altLang="ko-KR" sz="1200" dirty="0">
                <a:solidFill>
                  <a:schemeClr val="tx1"/>
                </a:solidFill>
              </a:rPr>
              <a:t>10.46m3/sec</a:t>
            </a:r>
            <a:r>
              <a:rPr lang="en-US" altLang="ko-KR" sz="1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0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pic>
        <p:nvPicPr>
          <p:cNvPr id="75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BCE1FB"/>
              </a:clrFrom>
              <a:clrTo>
                <a:srgbClr val="BCE1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536" y="1484784"/>
            <a:ext cx="5184576" cy="4266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4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03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50" name="TextBox 8"/>
          <p:cNvSpPr txBox="1"/>
          <p:nvPr/>
        </p:nvSpPr>
        <p:spPr>
          <a:xfrm>
            <a:off x="1619672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 err="1">
                <a:latin typeface="FangSong" pitchFamily="49" charset="-122"/>
                <a:ea typeface="FangSong" pitchFamily="49" charset="-122"/>
              </a:rPr>
              <a:t>신성장개발부문</a:t>
            </a:r>
            <a:endParaRPr lang="en-US" altLang="ko-KR" sz="2400" spc="-150" dirty="0">
              <a:effectLst/>
              <a:latin typeface="+mn-ea"/>
            </a:endParaRPr>
          </a:p>
        </p:txBody>
      </p:sp>
      <p:sp>
        <p:nvSpPr>
          <p:cNvPr id="38" name="직사각형 37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직사각형 38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모서리가 둥근 직사각형 42"/>
          <p:cNvSpPr/>
          <p:nvPr/>
        </p:nvSpPr>
        <p:spPr>
          <a:xfrm>
            <a:off x="5796136" y="620688"/>
            <a:ext cx="3024336" cy="5785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dirty="0" err="1"/>
              <a:t>소수력발전</a:t>
            </a:r>
            <a:r>
              <a:rPr lang="ko-KR" altLang="en-US" sz="2400" dirty="0"/>
              <a:t> </a:t>
            </a:r>
            <a:r>
              <a:rPr lang="en-US" altLang="ko-KR" sz="2400" dirty="0"/>
              <a:t>- </a:t>
            </a:r>
            <a:r>
              <a:rPr lang="ko-KR" altLang="en-US" sz="2400" dirty="0"/>
              <a:t>터빈</a:t>
            </a:r>
          </a:p>
        </p:txBody>
      </p:sp>
      <p:sp>
        <p:nvSpPr>
          <p:cNvPr id="34" name="타원 33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5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6" name="모서리가 둥근 직사각형 35"/>
          <p:cNvSpPr/>
          <p:nvPr/>
        </p:nvSpPr>
        <p:spPr>
          <a:xfrm>
            <a:off x="3851920" y="1556792"/>
            <a:ext cx="2376264" cy="2088232"/>
          </a:xfrm>
          <a:prstGeom prst="roundRect">
            <a:avLst>
              <a:gd name="adj" fmla="val 14712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모서리가 둥근 직사각형 36"/>
          <p:cNvSpPr/>
          <p:nvPr/>
        </p:nvSpPr>
        <p:spPr>
          <a:xfrm>
            <a:off x="395536" y="4365104"/>
            <a:ext cx="2304256" cy="1944216"/>
          </a:xfrm>
          <a:prstGeom prst="roundRect">
            <a:avLst>
              <a:gd name="adj" fmla="val 13728"/>
            </a:avLst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0" name="모서리가 둥근 직사각형 39"/>
          <p:cNvSpPr/>
          <p:nvPr/>
        </p:nvSpPr>
        <p:spPr>
          <a:xfrm>
            <a:off x="6300192" y="1556792"/>
            <a:ext cx="2448272" cy="4824536"/>
          </a:xfrm>
          <a:prstGeom prst="roundRect">
            <a:avLst>
              <a:gd name="adj" fmla="val 9424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 </a:t>
            </a:r>
            <a:r>
              <a:rPr lang="en-US" altLang="ko-KR" sz="1200" b="1" dirty="0">
                <a:solidFill>
                  <a:srgbClr val="FF0000"/>
                </a:solidFill>
              </a:rPr>
              <a:t>[ </a:t>
            </a:r>
            <a:r>
              <a:rPr lang="ko-KR" altLang="en-US" sz="1200" b="1" dirty="0">
                <a:solidFill>
                  <a:srgbClr val="FF0000"/>
                </a:solidFill>
              </a:rPr>
              <a:t>기술제휴 </a:t>
            </a:r>
            <a:r>
              <a:rPr lang="en-US" altLang="ko-KR" sz="1200" b="1" dirty="0">
                <a:solidFill>
                  <a:srgbClr val="FF0000"/>
                </a:solidFill>
              </a:rPr>
              <a:t>]</a:t>
            </a:r>
          </a:p>
          <a:p>
            <a:endParaRPr lang="en-US" altLang="ko-KR" sz="1200" dirty="0"/>
          </a:p>
          <a:p>
            <a:r>
              <a:rPr lang="en-US" altLang="ko-KR" sz="1200" dirty="0">
                <a:solidFill>
                  <a:schemeClr val="tx1"/>
                </a:solidFill>
              </a:rPr>
              <a:t>  1.0MW </a:t>
            </a:r>
            <a:r>
              <a:rPr lang="ko-KR" altLang="en-US" sz="1200" dirty="0">
                <a:solidFill>
                  <a:schemeClr val="tx1"/>
                </a:solidFill>
              </a:rPr>
              <a:t>이상의 </a:t>
            </a:r>
            <a:r>
              <a:rPr lang="ko-KR" altLang="en-US" sz="1200" dirty="0" err="1">
                <a:solidFill>
                  <a:schemeClr val="tx1"/>
                </a:solidFill>
              </a:rPr>
              <a:t>카플란</a:t>
            </a:r>
            <a:r>
              <a:rPr lang="ko-KR" altLang="en-US" sz="1200" dirty="0">
                <a:solidFill>
                  <a:schemeClr val="tx1"/>
                </a:solidFill>
              </a:rPr>
              <a:t> 터빈은 오스트리아의 세계 유수의 수력터빈 제조사와 파트너 십을 체결하였습니다</a:t>
            </a:r>
            <a:r>
              <a:rPr lang="en-US" altLang="ko-KR" sz="1200" dirty="0">
                <a:solidFill>
                  <a:schemeClr val="tx1"/>
                </a:solidFill>
              </a:rPr>
              <a:t>.</a:t>
            </a:r>
          </a:p>
          <a:p>
            <a:r>
              <a:rPr lang="en-US" altLang="ko-KR" sz="1200" dirty="0">
                <a:solidFill>
                  <a:schemeClr val="tx1"/>
                </a:solidFill>
              </a:rPr>
              <a:t> </a:t>
            </a:r>
            <a:endParaRPr lang="ko-KR" altLang="en-US" sz="1200" dirty="0">
              <a:solidFill>
                <a:schemeClr val="tx1"/>
              </a:solidFill>
            </a:endParaRPr>
          </a:p>
          <a:p>
            <a:r>
              <a:rPr lang="ko-KR" altLang="en-US" sz="1200" dirty="0">
                <a:solidFill>
                  <a:schemeClr val="tx1"/>
                </a:solidFill>
              </a:rPr>
              <a:t>  한국시장과 당사의 한국 파트너가 수행하는 해외시장에 대하여는 이 유럽의 파트너와 함께 제작한 수차를 공급하게 됩니다</a:t>
            </a:r>
            <a:r>
              <a:rPr lang="en-US" altLang="ko-KR" sz="1200" dirty="0">
                <a:solidFill>
                  <a:schemeClr val="tx1"/>
                </a:solidFill>
              </a:rPr>
              <a:t>. </a:t>
            </a:r>
          </a:p>
          <a:p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ko-KR" altLang="en-US" sz="1200" dirty="0">
                <a:solidFill>
                  <a:schemeClr val="tx1"/>
                </a:solidFill>
              </a:rPr>
              <a:t>  이로써 금전기업주식회사는 수문에서부터 취수설비를 포함하는 수력발전설비까지의 댐 프로젝트에 필요한 모든 설비를 공급할 수 있게 되었습니다</a:t>
            </a:r>
            <a:r>
              <a:rPr lang="en-US" altLang="ko-KR" sz="1600" dirty="0">
                <a:solidFill>
                  <a:schemeClr val="tx1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직사각형 88"/>
          <p:cNvSpPr/>
          <p:nvPr/>
        </p:nvSpPr>
        <p:spPr>
          <a:xfrm rot="10800000">
            <a:off x="-1" y="0"/>
            <a:ext cx="9143999" cy="6858000"/>
          </a:xfrm>
          <a:prstGeom prst="rect">
            <a:avLst/>
          </a:prstGeom>
          <a:gradFill flip="none" rotWithShape="1">
            <a:gsLst>
              <a:gs pos="100000">
                <a:srgbClr val="FFC000">
                  <a:alpha val="47000"/>
                </a:srgbClr>
              </a:gs>
              <a:gs pos="50000">
                <a:srgbClr val="FFC000">
                  <a:alpha val="30000"/>
                </a:srgbClr>
              </a:gs>
              <a:gs pos="0">
                <a:srgbClr val="FFC0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" name="그룹 2"/>
          <p:cNvGrpSpPr/>
          <p:nvPr/>
        </p:nvGrpSpPr>
        <p:grpSpPr>
          <a:xfrm>
            <a:off x="8065101" y="5517232"/>
            <a:ext cx="755371" cy="773169"/>
            <a:chOff x="467544" y="6093296"/>
            <a:chExt cx="755371" cy="773169"/>
          </a:xfrm>
          <a:solidFill>
            <a:schemeClr val="bg1"/>
          </a:solidFill>
        </p:grpSpPr>
        <p:grpSp>
          <p:nvGrpSpPr>
            <p:cNvPr id="5" name="그룹 42"/>
            <p:cNvGrpSpPr/>
            <p:nvPr/>
          </p:nvGrpSpPr>
          <p:grpSpPr>
            <a:xfrm>
              <a:off x="751732" y="6093296"/>
              <a:ext cx="471183" cy="773169"/>
              <a:chOff x="2634327" y="144974"/>
              <a:chExt cx="826404" cy="1356055"/>
            </a:xfrm>
            <a:grpFill/>
          </p:grpSpPr>
          <p:grpSp>
            <p:nvGrpSpPr>
              <p:cNvPr id="7" name="그룹 43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46" name="타원 45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45" name="자유형 44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8" name="그룹 49"/>
            <p:cNvGrpSpPr/>
            <p:nvPr/>
          </p:nvGrpSpPr>
          <p:grpSpPr>
            <a:xfrm flipH="1">
              <a:off x="467544" y="6335437"/>
              <a:ext cx="359362" cy="502771"/>
              <a:chOff x="2634327" y="144974"/>
              <a:chExt cx="826404" cy="1356055"/>
            </a:xfrm>
            <a:grpFill/>
          </p:grpSpPr>
          <p:grpSp>
            <p:nvGrpSpPr>
              <p:cNvPr id="9" name="그룹 50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53" name="타원 52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2" name="자유형 51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3810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0" name="그룹 56"/>
            <p:cNvGrpSpPr/>
            <p:nvPr/>
          </p:nvGrpSpPr>
          <p:grpSpPr>
            <a:xfrm flipH="1">
              <a:off x="752951" y="6532732"/>
              <a:ext cx="218343" cy="305476"/>
              <a:chOff x="2634327" y="144974"/>
              <a:chExt cx="826404" cy="1356055"/>
            </a:xfrm>
            <a:grpFill/>
          </p:grpSpPr>
          <p:grpSp>
            <p:nvGrpSpPr>
              <p:cNvPr id="11" name="그룹 57"/>
              <p:cNvGrpSpPr/>
              <p:nvPr/>
            </p:nvGrpSpPr>
            <p:grpSpPr>
              <a:xfrm>
                <a:off x="2634327" y="144974"/>
                <a:ext cx="826404" cy="813442"/>
                <a:chOff x="269136" y="293041"/>
                <a:chExt cx="3011617" cy="2964380"/>
              </a:xfrm>
              <a:grpFill/>
            </p:grpSpPr>
            <p:sp>
              <p:nvSpPr>
                <p:cNvPr id="60" name="타원 59"/>
                <p:cNvSpPr/>
                <p:nvPr/>
              </p:nvSpPr>
              <p:spPr>
                <a:xfrm rot="1284664">
                  <a:off x="269136" y="915167"/>
                  <a:ext cx="1800200" cy="124728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1" name="타원 60"/>
                <p:cNvSpPr/>
                <p:nvPr/>
              </p:nvSpPr>
              <p:spPr>
                <a:xfrm rot="17018252">
                  <a:off x="505190" y="1715322"/>
                  <a:ext cx="1800200" cy="1283998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2" name="타원 61"/>
                <p:cNvSpPr/>
                <p:nvPr/>
              </p:nvSpPr>
              <p:spPr>
                <a:xfrm rot="18178017">
                  <a:off x="1285332" y="565715"/>
                  <a:ext cx="1800200" cy="1254851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63" name="타원 62"/>
                <p:cNvSpPr/>
                <p:nvPr/>
              </p:nvSpPr>
              <p:spPr>
                <a:xfrm rot="21129862">
                  <a:off x="1480553" y="1214970"/>
                  <a:ext cx="1800200" cy="1251500"/>
                </a:xfrm>
                <a:prstGeom prst="ellipse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자유형 58"/>
              <p:cNvSpPr/>
              <p:nvPr/>
            </p:nvSpPr>
            <p:spPr>
              <a:xfrm>
                <a:off x="3105510" y="715993"/>
                <a:ext cx="136490" cy="785036"/>
              </a:xfrm>
              <a:custGeom>
                <a:avLst/>
                <a:gdLst>
                  <a:gd name="connsiteX0" fmla="*/ 0 w 272981"/>
                  <a:gd name="connsiteY0" fmla="*/ 0 h 1095555"/>
                  <a:gd name="connsiteX1" fmla="*/ 267419 w 272981"/>
                  <a:gd name="connsiteY1" fmla="*/ 595223 h 1095555"/>
                  <a:gd name="connsiteX2" fmla="*/ 155276 w 272981"/>
                  <a:gd name="connsiteY2" fmla="*/ 1095555 h 1095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2981" h="1095555">
                    <a:moveTo>
                      <a:pt x="0" y="0"/>
                    </a:moveTo>
                    <a:cubicBezTo>
                      <a:pt x="120770" y="206315"/>
                      <a:pt x="241540" y="412631"/>
                      <a:pt x="267419" y="595223"/>
                    </a:cubicBezTo>
                    <a:cubicBezTo>
                      <a:pt x="293298" y="777815"/>
                      <a:pt x="224287" y="936685"/>
                      <a:pt x="155276" y="1095555"/>
                    </a:cubicBezTo>
                  </a:path>
                </a:pathLst>
              </a:custGeom>
              <a:grpFill/>
              <a:ln w="19050">
                <a:noFill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50" name="TextBox 8"/>
          <p:cNvSpPr txBox="1"/>
          <p:nvPr/>
        </p:nvSpPr>
        <p:spPr>
          <a:xfrm>
            <a:off x="539552" y="260648"/>
            <a:ext cx="10801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sz="6000" b="1" spc="-300" dirty="0">
                <a:solidFill>
                  <a:schemeClr val="bg1">
                    <a:lumMod val="75000"/>
                  </a:schemeClr>
                </a:solidFill>
                <a:effectLst/>
                <a:latin typeface="+mn-ea"/>
              </a:rPr>
              <a:t>03</a:t>
            </a:r>
            <a:endParaRPr lang="en-US" altLang="ko-KR" sz="4400" b="1" spc="-300" dirty="0">
              <a:solidFill>
                <a:schemeClr val="bg1">
                  <a:lumMod val="75000"/>
                </a:schemeClr>
              </a:solidFill>
              <a:effectLst/>
              <a:latin typeface="+mn-ea"/>
            </a:endParaRPr>
          </a:p>
        </p:txBody>
      </p:sp>
      <p:sp>
        <p:nvSpPr>
          <p:cNvPr id="51" name="TextBox 8"/>
          <p:cNvSpPr txBox="1"/>
          <p:nvPr/>
        </p:nvSpPr>
        <p:spPr>
          <a:xfrm>
            <a:off x="1547664" y="692696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o-KR" altLang="en-US" sz="2400" b="1" spc="-150" dirty="0" err="1">
                <a:latin typeface="FangSong" pitchFamily="49" charset="-122"/>
                <a:ea typeface="FangSong" pitchFamily="49" charset="-122"/>
              </a:rPr>
              <a:t>신성장개발부문</a:t>
            </a:r>
            <a:endParaRPr lang="en-US" altLang="ko-KR" sz="2400" spc="-150" dirty="0">
              <a:effectLst/>
              <a:latin typeface="+mn-ea"/>
            </a:endParaRPr>
          </a:p>
        </p:txBody>
      </p:sp>
      <p:sp>
        <p:nvSpPr>
          <p:cNvPr id="39" name="직사각형 38"/>
          <p:cNvSpPr/>
          <p:nvPr/>
        </p:nvSpPr>
        <p:spPr>
          <a:xfrm flipV="1">
            <a:off x="-6864" y="1268760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 flipV="1">
            <a:off x="-6864" y="6525344"/>
            <a:ext cx="9150864" cy="72008"/>
          </a:xfrm>
          <a:prstGeom prst="rect">
            <a:avLst/>
          </a:prstGeom>
          <a:solidFill>
            <a:schemeClr val="tx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8" name="모서리가 둥근 직사각형 57"/>
          <p:cNvSpPr/>
          <p:nvPr/>
        </p:nvSpPr>
        <p:spPr>
          <a:xfrm>
            <a:off x="4355976" y="332656"/>
            <a:ext cx="4392488" cy="86409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ko-KR" altLang="en-US" sz="2400" dirty="0">
                <a:latin typeface="+mj-ea"/>
                <a:ea typeface="+mj-ea"/>
              </a:rPr>
              <a:t>화력발전소 취수설비 </a:t>
            </a:r>
            <a:r>
              <a:rPr lang="en-US" altLang="ko-KR" sz="2400" dirty="0">
                <a:latin typeface="+mj-ea"/>
                <a:ea typeface="+mj-ea"/>
              </a:rPr>
              <a:t>- TWS</a:t>
            </a:r>
            <a:endParaRPr lang="ko-KR" altLang="en-US" sz="2400" dirty="0">
              <a:latin typeface="+mj-ea"/>
              <a:ea typeface="+mj-ea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3995936" y="6566574"/>
            <a:ext cx="288032" cy="260648"/>
          </a:xfrm>
          <a:prstGeom prst="ellipse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ko-KR" altLang="en-US"/>
          </a:p>
        </p:txBody>
      </p:sp>
      <p:sp>
        <p:nvSpPr>
          <p:cNvPr id="35" name="TextBox 8"/>
          <p:cNvSpPr txBox="1"/>
          <p:nvPr/>
        </p:nvSpPr>
        <p:spPr>
          <a:xfrm>
            <a:off x="4283968" y="6581001"/>
            <a:ext cx="20162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b="1" dirty="0">
                <a:solidFill>
                  <a:schemeClr val="tx2"/>
                </a:solidFill>
                <a:latin typeface="+mn-ea"/>
              </a:rPr>
              <a:t>금전기업주식회사</a:t>
            </a:r>
            <a:endParaRPr lang="ko-KR" altLang="ko-KR" sz="1200" b="1" dirty="0">
              <a:solidFill>
                <a:schemeClr val="tx2"/>
              </a:solidFill>
              <a:latin typeface="+mn-ea"/>
            </a:endParaRPr>
          </a:p>
        </p:txBody>
      </p:sp>
      <p:sp>
        <p:nvSpPr>
          <p:cNvPr id="37" name="모서리가 둥근 직사각형 36"/>
          <p:cNvSpPr/>
          <p:nvPr/>
        </p:nvSpPr>
        <p:spPr>
          <a:xfrm>
            <a:off x="251520" y="1556792"/>
            <a:ext cx="2304256" cy="2304256"/>
          </a:xfrm>
          <a:prstGeom prst="roundRect">
            <a:avLst>
              <a:gd name="adj" fmla="val 5329"/>
            </a:avLst>
          </a:prstGeom>
          <a:blipFill>
            <a:blip r:embed="rId3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모서리가 둥근 직사각형 37"/>
          <p:cNvSpPr/>
          <p:nvPr/>
        </p:nvSpPr>
        <p:spPr>
          <a:xfrm>
            <a:off x="251520" y="3933056"/>
            <a:ext cx="5400600" cy="2376264"/>
          </a:xfrm>
          <a:prstGeom prst="roundRect">
            <a:avLst>
              <a:gd name="adj" fmla="val 5329"/>
            </a:avLst>
          </a:prstGeom>
          <a:blipFill>
            <a:blip r:embed="rId4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모서리가 둥근 직사각형 40"/>
          <p:cNvSpPr/>
          <p:nvPr/>
        </p:nvSpPr>
        <p:spPr>
          <a:xfrm>
            <a:off x="5724128" y="1556792"/>
            <a:ext cx="3096344" cy="4752528"/>
          </a:xfrm>
          <a:prstGeom prst="roundRect">
            <a:avLst>
              <a:gd name="adj" fmla="val 5329"/>
            </a:avLst>
          </a:prstGeom>
          <a:blipFill>
            <a:blip r:embed="rId5" cstate="print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모서리가 둥근 직사각형 41"/>
          <p:cNvSpPr/>
          <p:nvPr/>
        </p:nvSpPr>
        <p:spPr>
          <a:xfrm>
            <a:off x="2627784" y="1556792"/>
            <a:ext cx="3024336" cy="2304256"/>
          </a:xfrm>
          <a:prstGeom prst="roundRect">
            <a:avLst>
              <a:gd name="adj" fmla="val 738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ko-KR" sz="1600" b="1" dirty="0">
              <a:solidFill>
                <a:srgbClr val="FF0000"/>
              </a:solidFill>
            </a:endParaRPr>
          </a:p>
          <a:p>
            <a:pPr algn="ctr"/>
            <a:r>
              <a:rPr lang="en-US" altLang="ko-KR" sz="1600" b="1" dirty="0">
                <a:solidFill>
                  <a:srgbClr val="FF0000"/>
                </a:solidFill>
              </a:rPr>
              <a:t>[ </a:t>
            </a:r>
            <a:r>
              <a:rPr lang="ko-KR" altLang="en-US" sz="1600" b="1" dirty="0">
                <a:solidFill>
                  <a:srgbClr val="FF0000"/>
                </a:solidFill>
              </a:rPr>
              <a:t>당진화력발전소 취수설비  </a:t>
            </a:r>
            <a:r>
              <a:rPr lang="en-US" altLang="ko-KR" sz="1600" b="1" dirty="0">
                <a:solidFill>
                  <a:srgbClr val="FF0000"/>
                </a:solidFill>
              </a:rPr>
              <a:t>]</a:t>
            </a:r>
          </a:p>
          <a:p>
            <a:r>
              <a:rPr lang="ko-KR" altLang="en-US" sz="1600" dirty="0"/>
              <a:t>  </a:t>
            </a:r>
            <a:endParaRPr lang="en-US" altLang="ko-KR" sz="1600" dirty="0"/>
          </a:p>
          <a:p>
            <a:r>
              <a:rPr lang="ko-KR" altLang="en-US" sz="1600" dirty="0">
                <a:latin typeface="+mn-ea"/>
              </a:rPr>
              <a:t> </a:t>
            </a:r>
            <a:endParaRPr lang="en-US" altLang="ko-KR" sz="1600" dirty="0">
              <a:solidFill>
                <a:schemeClr val="tx1"/>
              </a:solidFill>
              <a:latin typeface="+mn-ea"/>
            </a:endParaRPr>
          </a:p>
          <a:p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당진화력발전소의 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9, 10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호기 냉각수 시스템의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 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취수용 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Traveling Water Screen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 총 </a:t>
            </a:r>
            <a:r>
              <a:rPr lang="en-US" altLang="ko-KR" sz="1600" dirty="0">
                <a:solidFill>
                  <a:schemeClr val="tx1"/>
                </a:solidFill>
                <a:latin typeface="+mn-ea"/>
              </a:rPr>
              <a:t>15sets </a:t>
            </a:r>
            <a:r>
              <a:rPr lang="ko-KR" altLang="en-US" sz="1600" dirty="0">
                <a:solidFill>
                  <a:schemeClr val="tx1"/>
                </a:solidFill>
                <a:latin typeface="+mn-ea"/>
              </a:rPr>
              <a:t>제작납품</a:t>
            </a:r>
            <a:endParaRPr lang="en-US" altLang="ko-KR" sz="1400" dirty="0">
              <a:solidFill>
                <a:schemeClr val="tx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06955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클래식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print"/>
          <a:stretch>
            <a:fillRect/>
          </a:stretch>
        </a:blipFill>
        <a:ln w="3175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6042</TotalTime>
  <Words>3414</Words>
  <Application>Microsoft Office PowerPoint</Application>
  <PresentationFormat>화면 슬라이드 쇼(4:3)</PresentationFormat>
  <Paragraphs>1149</Paragraphs>
  <Slides>37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37</vt:i4>
      </vt:variant>
    </vt:vector>
  </HeadingPairs>
  <TitlesOfParts>
    <vt:vector size="38" baseType="lpstr">
      <vt:lpstr>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</vt:vector>
  </TitlesOfParts>
  <Company>R&amp;D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Microsoft Corporation</dc:creator>
  <cp:lastModifiedBy>윤성현</cp:lastModifiedBy>
  <cp:revision>564</cp:revision>
  <dcterms:created xsi:type="dcterms:W3CDTF">2006-10-05T04:04:58Z</dcterms:created>
  <dcterms:modified xsi:type="dcterms:W3CDTF">2020-08-05T07:37:13Z</dcterms:modified>
</cp:coreProperties>
</file>