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74" r:id="rId4"/>
    <p:sldId id="267" r:id="rId5"/>
    <p:sldId id="268" r:id="rId6"/>
    <p:sldId id="269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EAC3-3DC4-42C2-B88D-D5B7763EC194}" type="datetimeFigureOut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1A6B5-98FD-4035-B0F7-99AD3E1DC8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983-531D-4EB2-A4AD-F3D46AD9BE07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B8E-E676-46B1-87A9-B9E549BFD4A3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0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9568-93DA-4248-84A7-BF3CF2A90BE5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3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4A6-4761-4C96-9408-D6B805742706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66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6381A-A52E-4BA0-B195-C11AC528D7B9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24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7422-C700-4710-A0F8-640BA025D21B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5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A988-DA46-4142-B596-00FE972A760C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9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9CE-4F56-4DEC-BF88-3FCF8CBFD029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06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5B51-D58D-4017-8559-08D9BE49046F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68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FF19-7C88-43E4-9C8E-F5950A7C80FC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EF8A-3B6F-4297-A493-2E43DD7C9E6C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1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5E18A-BA8E-429C-89FE-A2B32B77FDA0}" type="datetime1">
              <a:rPr lang="ko-KR" altLang="en-US" smtClean="0"/>
              <a:pPr/>
              <a:t>2023-10-24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55AB-3031-4D67-B7B4-13E240E5B5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6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sjob.net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hyperlink" Target="mailto:fairinsa@naver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sticsjob.net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27CEFAE-0E91-42CE-8FB5-20DBF02D3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96936" y="176724"/>
            <a:ext cx="1019965" cy="317526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DEA489E8-AAD8-479D-A6BA-788F35A6C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612"/>
            <a:ext cx="9144000" cy="36453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FA65B2-7E4D-4A1D-9100-256883CDC609}"/>
              </a:ext>
            </a:extLst>
          </p:cNvPr>
          <p:cNvSpPr txBox="1"/>
          <p:nvPr/>
        </p:nvSpPr>
        <p:spPr>
          <a:xfrm>
            <a:off x="341519" y="3346837"/>
            <a:ext cx="7419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rgbClr val="FFFF00"/>
                </a:solidFill>
              </a:rPr>
              <a:t>개최 안내 및 행사 홍보</a:t>
            </a:r>
            <a:r>
              <a:rPr lang="en-US" altLang="ko-KR" sz="3200" b="1" dirty="0">
                <a:solidFill>
                  <a:srgbClr val="FFFF00"/>
                </a:solidFill>
              </a:rPr>
              <a:t>·</a:t>
            </a:r>
            <a:r>
              <a:rPr lang="ko-KR" altLang="en-US" sz="3200" b="1" dirty="0">
                <a:solidFill>
                  <a:srgbClr val="FFFF00"/>
                </a:solidFill>
              </a:rPr>
              <a:t>구직자 참여 요청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5D0D5797-25FE-48C8-88CC-84E053E06D32}"/>
              </a:ext>
            </a:extLst>
          </p:cNvPr>
          <p:cNvSpPr/>
          <p:nvPr/>
        </p:nvSpPr>
        <p:spPr>
          <a:xfrm>
            <a:off x="392694" y="4159292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BA9187AE-FA83-4B66-B91D-F4C47040EC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2" y="4207337"/>
            <a:ext cx="989226" cy="9790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1AE657-33AD-445E-8DC4-BF8520B8E494}"/>
              </a:ext>
            </a:extLst>
          </p:cNvPr>
          <p:cNvSpPr txBox="1"/>
          <p:nvPr/>
        </p:nvSpPr>
        <p:spPr>
          <a:xfrm>
            <a:off x="1507141" y="4131286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온라인 입사지원자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</a:rPr>
              <a:t>상담신청자 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r>
              <a:rPr lang="ko-KR" altLang="en-US" sz="1400" b="1" dirty="0">
                <a:solidFill>
                  <a:schemeClr val="bg1"/>
                </a:solidFill>
              </a:rPr>
              <a:t>대상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ko-KR" altLang="en-US" sz="1400" b="1" dirty="0">
                <a:solidFill>
                  <a:schemeClr val="bg1"/>
                </a:solidFill>
              </a:rPr>
              <a:t>선착순 사은품 증정</a:t>
            </a:r>
            <a:r>
              <a:rPr lang="en-US" altLang="ko-KR" sz="1400" b="1" dirty="0">
                <a:solidFill>
                  <a:schemeClr val="bg1"/>
                </a:solidFill>
              </a:rPr>
              <a:t>!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4444C1-64C0-48E2-B401-B36EECF9FEFB}"/>
              </a:ext>
            </a:extLst>
          </p:cNvPr>
          <p:cNvSpPr txBox="1"/>
          <p:nvPr/>
        </p:nvSpPr>
        <p:spPr>
          <a:xfrm>
            <a:off x="1507141" y="4675895"/>
            <a:ext cx="2919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회원가입 후 온라인 입사지원자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상담 신청자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행사 종료 후 </a:t>
            </a:r>
            <a:r>
              <a:rPr lang="ko-KR" altLang="en-US" sz="1100" dirty="0" err="1">
                <a:solidFill>
                  <a:schemeClr val="bg1"/>
                </a:solidFill>
              </a:rPr>
              <a:t>기프티콘</a:t>
            </a:r>
            <a:r>
              <a:rPr lang="ko-KR" altLang="en-US" sz="1100" dirty="0">
                <a:solidFill>
                  <a:schemeClr val="bg1"/>
                </a:solidFill>
              </a:rPr>
              <a:t> 발송</a:t>
            </a:r>
            <a:r>
              <a:rPr lang="en-US" altLang="ko-KR" sz="1100" dirty="0">
                <a:solidFill>
                  <a:schemeClr val="bg1"/>
                </a:solidFill>
              </a:rPr>
              <a:t>(30</a:t>
            </a:r>
            <a:r>
              <a:rPr lang="ko-KR" altLang="en-US" sz="1100" dirty="0">
                <a:solidFill>
                  <a:schemeClr val="bg1"/>
                </a:solidFill>
              </a:rPr>
              <a:t>명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(</a:t>
            </a:r>
            <a:r>
              <a:rPr lang="ko-KR" altLang="en-US" sz="1100" dirty="0">
                <a:solidFill>
                  <a:schemeClr val="bg1"/>
                </a:solidFill>
              </a:rPr>
              <a:t>사은품은 홈페이지 업데이트 예정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80914780-BAA5-41B5-9B0C-E1F083653657}"/>
              </a:ext>
            </a:extLst>
          </p:cNvPr>
          <p:cNvSpPr/>
          <p:nvPr/>
        </p:nvSpPr>
        <p:spPr>
          <a:xfrm>
            <a:off x="410484" y="5396909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551263-89EE-481D-BC85-0B8446BEE0CE}"/>
              </a:ext>
            </a:extLst>
          </p:cNvPr>
          <p:cNvSpPr txBox="1"/>
          <p:nvPr/>
        </p:nvSpPr>
        <p:spPr>
          <a:xfrm>
            <a:off x="1524930" y="5368904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참가 구직자 대상 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r>
              <a:rPr lang="ko-KR" altLang="en-US" sz="1400" b="1" dirty="0">
                <a:solidFill>
                  <a:schemeClr val="bg1"/>
                </a:solidFill>
              </a:rPr>
              <a:t>무료 온라인 취업컨설팅 실시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D940F4-6F73-4B18-A35E-5696AA5E3688}"/>
              </a:ext>
            </a:extLst>
          </p:cNvPr>
          <p:cNvSpPr txBox="1"/>
          <p:nvPr/>
        </p:nvSpPr>
        <p:spPr>
          <a:xfrm>
            <a:off x="1524930" y="5913513"/>
            <a:ext cx="24833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온라인 이력서</a:t>
            </a:r>
            <a:r>
              <a:rPr lang="en-US" altLang="ko-KR" sz="1100" dirty="0">
                <a:solidFill>
                  <a:schemeClr val="bg1"/>
                </a:solidFill>
              </a:rPr>
              <a:t>/</a:t>
            </a:r>
            <a:r>
              <a:rPr lang="ko-KR" altLang="en-US" sz="1100" dirty="0">
                <a:solidFill>
                  <a:schemeClr val="bg1"/>
                </a:solidFill>
              </a:rPr>
              <a:t>자기소개서 클리닉 및 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제출 이력서</a:t>
            </a:r>
            <a:r>
              <a:rPr lang="en-US" altLang="ko-KR" sz="1100" dirty="0">
                <a:solidFill>
                  <a:schemeClr val="bg1"/>
                </a:solidFill>
              </a:rPr>
              <a:t>/</a:t>
            </a:r>
            <a:r>
              <a:rPr lang="ko-KR" altLang="en-US" sz="1100" dirty="0">
                <a:solidFill>
                  <a:schemeClr val="bg1"/>
                </a:solidFill>
              </a:rPr>
              <a:t>자소서 기반 사전 매칭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Zoom </a:t>
            </a:r>
            <a:r>
              <a:rPr lang="ko-KR" altLang="en-US" sz="1100" dirty="0">
                <a:solidFill>
                  <a:schemeClr val="bg1"/>
                </a:solidFill>
              </a:rPr>
              <a:t>기반 온라인 취업특강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BF6D059-FC24-40C7-80F5-E54DE426F070}"/>
              </a:ext>
            </a:extLst>
          </p:cNvPr>
          <p:cNvSpPr/>
          <p:nvPr/>
        </p:nvSpPr>
        <p:spPr>
          <a:xfrm>
            <a:off x="4825220" y="4169502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91F846-A76A-4F98-99B1-1748EE66337B}"/>
              </a:ext>
            </a:extLst>
          </p:cNvPr>
          <p:cNvSpPr txBox="1"/>
          <p:nvPr/>
        </p:nvSpPr>
        <p:spPr>
          <a:xfrm>
            <a:off x="5939667" y="4141497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온라인 입사지원자</a:t>
            </a:r>
            <a:r>
              <a:rPr lang="en-US" altLang="ko-KR" sz="1400" b="1" dirty="0">
                <a:solidFill>
                  <a:schemeClr val="bg1"/>
                </a:solidFill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</a:rPr>
              <a:t>상담신청자 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r>
              <a:rPr lang="ko-KR" altLang="en-US" sz="1400" b="1" dirty="0">
                <a:solidFill>
                  <a:schemeClr val="bg1"/>
                </a:solidFill>
              </a:rPr>
              <a:t>대상 추첨 사은품 증정</a:t>
            </a:r>
            <a:r>
              <a:rPr lang="en-US" altLang="ko-KR" sz="1400" b="1" dirty="0">
                <a:solidFill>
                  <a:schemeClr val="bg1"/>
                </a:solidFill>
              </a:rPr>
              <a:t>!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A58548-13BC-466D-922A-3BD186A6A60E}"/>
              </a:ext>
            </a:extLst>
          </p:cNvPr>
          <p:cNvSpPr txBox="1"/>
          <p:nvPr/>
        </p:nvSpPr>
        <p:spPr>
          <a:xfrm>
            <a:off x="5939667" y="4686105"/>
            <a:ext cx="2919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회원가입 후 온라인 입사지원자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상담 신청자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행사 종료 후 추첨 사은품 발송</a:t>
            </a:r>
            <a:r>
              <a:rPr lang="en-US" altLang="ko-KR" sz="1100" dirty="0">
                <a:solidFill>
                  <a:schemeClr val="bg1"/>
                </a:solidFill>
              </a:rPr>
              <a:t>(15</a:t>
            </a:r>
            <a:r>
              <a:rPr lang="ko-KR" altLang="en-US" sz="1100" dirty="0">
                <a:solidFill>
                  <a:schemeClr val="bg1"/>
                </a:solidFill>
              </a:rPr>
              <a:t>명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1100" dirty="0">
                <a:solidFill>
                  <a:schemeClr val="bg1"/>
                </a:solidFill>
              </a:rPr>
              <a:t>(</a:t>
            </a:r>
            <a:r>
              <a:rPr lang="ko-KR" altLang="en-US" sz="1100" dirty="0">
                <a:solidFill>
                  <a:schemeClr val="bg1"/>
                </a:solidFill>
              </a:rPr>
              <a:t>사은품은 홈페이지 업데이트 예정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pic>
        <p:nvPicPr>
          <p:cNvPr id="41" name="그림 40" descr="그리기이(가) 표시된 사진&#10;&#10;자동 생성된 설명">
            <a:extLst>
              <a:ext uri="{FF2B5EF4-FFF2-40B4-BE49-F238E27FC236}">
                <a16:creationId xmlns:a16="http://schemas.microsoft.com/office/drawing/2014/main" id="{268E9390-FFD1-48E3-8E1B-E8BBA4214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3" y="5439569"/>
            <a:ext cx="989825" cy="989825"/>
          </a:xfrm>
          <a:prstGeom prst="rect">
            <a:avLst/>
          </a:prstGeom>
        </p:spPr>
      </p:pic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1004FD72-8B85-4A8A-A416-CB9DB30DE93D}"/>
              </a:ext>
            </a:extLst>
          </p:cNvPr>
          <p:cNvSpPr/>
          <p:nvPr/>
        </p:nvSpPr>
        <p:spPr>
          <a:xfrm>
            <a:off x="4825220" y="5396909"/>
            <a:ext cx="1075144" cy="10751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7BB03E-B0ED-4D12-A5A9-69B6D7D7255A}"/>
              </a:ext>
            </a:extLst>
          </p:cNvPr>
          <p:cNvSpPr txBox="1"/>
          <p:nvPr/>
        </p:nvSpPr>
        <p:spPr>
          <a:xfrm>
            <a:off x="5939666" y="5368904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</a:rPr>
              <a:t>행사 홍보 인증 이벤트</a:t>
            </a:r>
            <a:r>
              <a:rPr lang="en-US" altLang="ko-KR" sz="1400" b="1" dirty="0">
                <a:solidFill>
                  <a:schemeClr val="bg1"/>
                </a:solidFill>
              </a:rPr>
              <a:t>!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(</a:t>
            </a:r>
            <a:r>
              <a:rPr lang="ko-KR" altLang="en-US" sz="1400" b="1" dirty="0" err="1">
                <a:solidFill>
                  <a:schemeClr val="bg1"/>
                </a:solidFill>
              </a:rPr>
              <a:t>인증자</a:t>
            </a:r>
            <a:r>
              <a:rPr lang="ko-KR" altLang="en-US" sz="1400" b="1" dirty="0">
                <a:solidFill>
                  <a:schemeClr val="bg1"/>
                </a:solidFill>
              </a:rPr>
              <a:t> 모두 사은품 증정</a:t>
            </a:r>
            <a:r>
              <a:rPr lang="en-US" altLang="ko-KR" sz="1400" b="1" dirty="0">
                <a:solidFill>
                  <a:schemeClr val="bg1"/>
                </a:solidFill>
              </a:rPr>
              <a:t>)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858A48-FE64-40CF-8656-C87A41984C72}"/>
              </a:ext>
            </a:extLst>
          </p:cNvPr>
          <p:cNvSpPr txBox="1"/>
          <p:nvPr/>
        </p:nvSpPr>
        <p:spPr>
          <a:xfrm>
            <a:off x="5939666" y="5913513"/>
            <a:ext cx="30332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</a:rPr>
              <a:t>학교</a:t>
            </a:r>
            <a:r>
              <a:rPr lang="en-US" altLang="ko-KR" sz="1100" dirty="0">
                <a:solidFill>
                  <a:schemeClr val="bg1"/>
                </a:solidFill>
              </a:rPr>
              <a:t>/</a:t>
            </a:r>
            <a:r>
              <a:rPr lang="ko-KR" altLang="en-US" sz="1100" dirty="0">
                <a:solidFill>
                  <a:schemeClr val="bg1"/>
                </a:solidFill>
              </a:rPr>
              <a:t>기관 등 청년 및 구직자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ko-KR" altLang="en-US" sz="1100" dirty="0">
                <a:solidFill>
                  <a:schemeClr val="bg1"/>
                </a:solidFill>
              </a:rPr>
              <a:t>홍보 인증 확인 후 사은품 증정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(</a:t>
            </a:r>
            <a:r>
              <a:rPr lang="ko-KR" altLang="en-US" sz="1100" dirty="0">
                <a:solidFill>
                  <a:schemeClr val="bg1"/>
                </a:solidFill>
              </a:rPr>
              <a:t>약 </a:t>
            </a:r>
            <a:r>
              <a:rPr lang="en-US" altLang="ko-KR" sz="1100" dirty="0">
                <a:solidFill>
                  <a:schemeClr val="bg1"/>
                </a:solidFill>
              </a:rPr>
              <a:t>2</a:t>
            </a:r>
            <a:r>
              <a:rPr lang="ko-KR" altLang="en-US" sz="1100">
                <a:solidFill>
                  <a:schemeClr val="bg1"/>
                </a:solidFill>
              </a:rPr>
              <a:t>만원 </a:t>
            </a:r>
            <a:r>
              <a:rPr lang="ko-KR" altLang="en-US" sz="1100" dirty="0">
                <a:solidFill>
                  <a:schemeClr val="bg1"/>
                </a:solidFill>
              </a:rPr>
              <a:t>상당</a:t>
            </a:r>
            <a:r>
              <a:rPr lang="en-US" altLang="ko-KR" sz="1100" dirty="0">
                <a:solidFill>
                  <a:schemeClr val="bg1"/>
                </a:solidFill>
              </a:rPr>
              <a:t>, </a:t>
            </a:r>
            <a:r>
              <a:rPr lang="ko-KR" altLang="en-US" sz="1100" dirty="0">
                <a:solidFill>
                  <a:schemeClr val="bg1"/>
                </a:solidFill>
              </a:rPr>
              <a:t> 편의점 또는 백화점 상품권 등</a:t>
            </a:r>
            <a:r>
              <a:rPr lang="en-US" altLang="ko-KR" sz="1100" dirty="0">
                <a:solidFill>
                  <a:schemeClr val="bg1"/>
                </a:solidFill>
              </a:rPr>
              <a:t>)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E0251CDA-7F54-4A97-8374-6D63562051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20601" r="21295" b="25828"/>
          <a:stretch/>
        </p:blipFill>
        <p:spPr>
          <a:xfrm>
            <a:off x="4911259" y="5482941"/>
            <a:ext cx="897014" cy="89273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93794624-1F9A-4902-9FA4-620C33B880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59" y="4241069"/>
            <a:ext cx="890071" cy="890071"/>
          </a:xfrm>
          <a:prstGeom prst="rect">
            <a:avLst/>
          </a:prstGeom>
        </p:spPr>
      </p:pic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D64F6B2-7422-4F0A-A890-44FC749D8221}"/>
              </a:ext>
            </a:extLst>
          </p:cNvPr>
          <p:cNvCxnSpPr>
            <a:cxnSpLocks/>
          </p:cNvCxnSpPr>
          <p:nvPr/>
        </p:nvCxnSpPr>
        <p:spPr>
          <a:xfrm>
            <a:off x="399046" y="3978035"/>
            <a:ext cx="836744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텍스트, 폰트, 로고, 스크린샷이(가) 표시된 사진&#10;&#10;자동 생성된 설명">
            <a:extLst>
              <a:ext uri="{FF2B5EF4-FFF2-40B4-BE49-F238E27FC236}">
                <a16:creationId xmlns:a16="http://schemas.microsoft.com/office/drawing/2014/main" id="{2C4B9F21-53C4-4CB5-BFD5-2D643A12F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6" y="625804"/>
            <a:ext cx="8196827" cy="17502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E2D750B-3C46-4392-A2E5-0A8159FD84F6}"/>
              </a:ext>
            </a:extLst>
          </p:cNvPr>
          <p:cNvGrpSpPr/>
          <p:nvPr/>
        </p:nvGrpSpPr>
        <p:grpSpPr>
          <a:xfrm>
            <a:off x="479940" y="2473596"/>
            <a:ext cx="7392609" cy="491494"/>
            <a:chOff x="479940" y="2473596"/>
            <a:chExt cx="8492929" cy="564648"/>
          </a:xfrm>
        </p:grpSpPr>
        <p:pic>
          <p:nvPicPr>
            <p:cNvPr id="8" name="그림 7" descr="텍스트, 폰트, 스크린샷, 그래픽이(가) 표시된 사진&#10;&#10;자동 생성된 설명">
              <a:extLst>
                <a:ext uri="{FF2B5EF4-FFF2-40B4-BE49-F238E27FC236}">
                  <a16:creationId xmlns:a16="http://schemas.microsoft.com/office/drawing/2014/main" id="{6A66DBD6-1FC8-40C2-8E76-5D5306E37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3" b="35950"/>
            <a:stretch/>
          </p:blipFill>
          <p:spPr>
            <a:xfrm>
              <a:off x="479940" y="2473596"/>
              <a:ext cx="4177279" cy="468915"/>
            </a:xfrm>
            <a:prstGeom prst="rect">
              <a:avLst/>
            </a:prstGeom>
          </p:spPr>
        </p:pic>
        <p:pic>
          <p:nvPicPr>
            <p:cNvPr id="48" name="그림 47" descr="텍스트, 폰트, 스크린샷, 그래픽이(가) 표시된 사진&#10;&#10;자동 생성된 설명">
              <a:extLst>
                <a:ext uri="{FF2B5EF4-FFF2-40B4-BE49-F238E27FC236}">
                  <a16:creationId xmlns:a16="http://schemas.microsoft.com/office/drawing/2014/main" id="{01F3A1C1-1481-493E-BD6D-BA0CFEB24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64" b="-3278"/>
            <a:stretch/>
          </p:blipFill>
          <p:spPr>
            <a:xfrm>
              <a:off x="4795590" y="2523897"/>
              <a:ext cx="4177279" cy="514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84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B136B22-553F-4107-B9BA-22AEE88A3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2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2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64E096D3-F0E5-45DE-ADBA-5F3623B9A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05630"/>
              </p:ext>
            </p:extLst>
          </p:nvPr>
        </p:nvGraphicFramePr>
        <p:xfrm>
          <a:off x="208459" y="1258350"/>
          <a:ext cx="8684007" cy="516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23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 사 명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50" b="1" kern="0" dirty="0">
                          <a:solidFill>
                            <a:schemeClr val="tx1"/>
                          </a:solidFill>
                          <a:latin typeface="+mn-ea"/>
                        </a:rPr>
                        <a:t>2023 </a:t>
                      </a:r>
                      <a:r>
                        <a:rPr lang="ko-KR" altLang="en-US" sz="1050" b="1" kern="0" dirty="0">
                          <a:solidFill>
                            <a:schemeClr val="tx1"/>
                          </a:solidFill>
                          <a:latin typeface="+mn-ea"/>
                        </a:rPr>
                        <a:t>온라인 물류산업 청년 채용박람회｜</a:t>
                      </a:r>
                      <a:r>
                        <a:rPr lang="en-US" altLang="ko-KR" sz="1050" b="1" kern="100" dirty="0">
                          <a:solidFill>
                            <a:schemeClr val="tx1"/>
                          </a:solidFill>
                          <a:latin typeface="+mn-ea"/>
                        </a:rPr>
                        <a:t>Online Logistics Job Fair 2023</a:t>
                      </a:r>
                      <a:endParaRPr lang="ko-KR" altLang="en-US" sz="1100" b="1" kern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6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     간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사전 오픈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09.26.(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)~10.17.(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–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입사지원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행사 사전 신청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정식 오픈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10.18.(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)~10.30.(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-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기업설명회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특강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채용상담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면접 진행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     최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국토교통부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     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한국통합물류협회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553671"/>
                  </a:ext>
                </a:extLst>
              </a:tr>
              <a:tr h="520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     원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한국철도공사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부산항만공사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여수광양항만공사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울산항만공사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인천항만공사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대한상공회의소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한국무역협회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물류산업진흥재단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한국국제물류협회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 err="1">
                          <a:solidFill>
                            <a:schemeClr val="tx1"/>
                          </a:solidFill>
                        </a:rPr>
                        <a:t>인천창조경제혁신센터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</a:rPr>
                        <a:t>한국교통연구원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23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 이 </a:t>
                      </a:r>
                      <a:r>
                        <a:rPr lang="ko-KR" altLang="en-US" sz="105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트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50" dirty="0">
                          <a:solidFill>
                            <a:schemeClr val="tx1"/>
                          </a:solidFill>
                        </a:rPr>
                        <a:t>www.</a:t>
                      </a:r>
                      <a:r>
                        <a:rPr lang="en-US" altLang="ko-KR" sz="1050" kern="0" dirty="0">
                          <a:solidFill>
                            <a:schemeClr val="tx1"/>
                          </a:solidFill>
                          <a:latin typeface="+mn-ea"/>
                        </a:rPr>
                        <a:t>LogisticsJob.net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7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행사구성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kumimoji="0" lang="en-US" altLang="ko-KR" sz="105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29DC7D7-ED84-4149-8FE7-FCCBCA59E04A}"/>
              </a:ext>
            </a:extLst>
          </p:cNvPr>
          <p:cNvSpPr/>
          <p:nvPr/>
        </p:nvSpPr>
        <p:spPr>
          <a:xfrm>
            <a:off x="180975" y="791519"/>
            <a:ext cx="33337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행사 개요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617DED-3C20-43AA-9EE3-AB192C792D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6234" r="28359" b="14751"/>
          <a:stretch/>
        </p:blipFill>
        <p:spPr>
          <a:xfrm>
            <a:off x="6635692" y="107292"/>
            <a:ext cx="2432897" cy="37631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109B3B-C8E9-4188-A54E-24E6960D9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10116" r="28360" b="57629"/>
          <a:stretch/>
        </p:blipFill>
        <p:spPr>
          <a:xfrm>
            <a:off x="5847127" y="127566"/>
            <a:ext cx="799722" cy="376314"/>
          </a:xfrm>
          <a:prstGeom prst="rect">
            <a:avLst/>
          </a:prstGeom>
        </p:spPr>
      </p:pic>
      <p:sp>
        <p:nvSpPr>
          <p:cNvPr id="13" name="사각형: 둥근 위쪽 모서리 12">
            <a:extLst>
              <a:ext uri="{FF2B5EF4-FFF2-40B4-BE49-F238E27FC236}">
                <a16:creationId xmlns:a16="http://schemas.microsoft.com/office/drawing/2014/main" id="{CE55125D-1E2A-4EC2-B745-993D3386250F}"/>
              </a:ext>
            </a:extLst>
          </p:cNvPr>
          <p:cNvSpPr/>
          <p:nvPr/>
        </p:nvSpPr>
        <p:spPr>
          <a:xfrm rot="5400000">
            <a:off x="520243" y="-392093"/>
            <a:ext cx="413870" cy="14813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2CF589-5B57-458E-B03F-198FAC5C6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57203" y="197791"/>
            <a:ext cx="1019965" cy="317526"/>
          </a:xfrm>
          <a:prstGeom prst="rect">
            <a:avLst/>
          </a:prstGeom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A7FF03AD-72C1-44A7-B09A-E69FCB77E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12397"/>
              </p:ext>
            </p:extLst>
          </p:nvPr>
        </p:nvGraphicFramePr>
        <p:xfrm>
          <a:off x="1419404" y="3429000"/>
          <a:ext cx="7473062" cy="2849881"/>
        </p:xfrm>
        <a:graphic>
          <a:graphicData uri="http://schemas.openxmlformats.org/drawingml/2006/table">
            <a:tbl>
              <a:tblPr/>
              <a:tblGrid>
                <a:gridCol w="1336392">
                  <a:extLst>
                    <a:ext uri="{9D8B030D-6E8A-4147-A177-3AD203B41FA5}">
                      <a16:colId xmlns:a16="http://schemas.microsoft.com/office/drawing/2014/main" val="2443141068"/>
                    </a:ext>
                  </a:extLst>
                </a:gridCol>
                <a:gridCol w="6136670">
                  <a:extLst>
                    <a:ext uri="{9D8B030D-6E8A-4147-A177-3AD203B41FA5}">
                      <a16:colId xmlns:a16="http://schemas.microsoft.com/office/drawing/2014/main" val="83537792"/>
                    </a:ext>
                  </a:extLst>
                </a:gridCol>
              </a:tblGrid>
              <a:tr h="203563">
                <a:tc>
                  <a:txBody>
                    <a:bodyPr/>
                    <a:lstStyle/>
                    <a:p>
                      <a:pPr marL="6350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230" algn="l"/>
                        </a:tabLst>
                      </a:pPr>
                      <a:r>
                        <a:rPr lang="ko-KR" altLang="en-US" sz="900" b="1" kern="0" spc="0">
                          <a:solidFill>
                            <a:srgbClr val="3F2400"/>
                          </a:solidFill>
                          <a:effectLst/>
                          <a:latin typeface="+mn-ea"/>
                          <a:ea typeface="+mn-ea"/>
                        </a:rPr>
                        <a:t>항목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900" b="1" kern="0" spc="0">
                          <a:solidFill>
                            <a:srgbClr val="3F2400"/>
                          </a:solidFill>
                          <a:effectLst/>
                          <a:latin typeface="+mn-ea"/>
                          <a:ea typeface="+mn-ea"/>
                        </a:rPr>
                        <a:t>세부 내용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942956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pPr marL="107950" marR="0" indent="-6350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채용관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청년층 채용계획이 있는 물류산업 구인기업 온라인 채용 지원 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(80</a:t>
                      </a:r>
                      <a:r>
                        <a:rPr lang="ko-KR" altLang="en-US" sz="9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여개사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물류산업 분야 대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중견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강소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새싹기업 등 채용정보 제공 및 온라인 입사지원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화상면접 지원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155291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채용상담관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  <a:defRPr/>
                      </a:pPr>
                      <a:r>
                        <a:rPr lang="ko-KR" altLang="en-US" sz="900" b="1" dirty="0"/>
                        <a:t>물류산업 대표 기업</a:t>
                      </a:r>
                      <a:r>
                        <a:rPr lang="en-US" altLang="ko-KR" sz="900" b="1" dirty="0"/>
                        <a:t>/</a:t>
                      </a:r>
                      <a:r>
                        <a:rPr lang="ko-KR" altLang="en-US" sz="900" b="1" dirty="0"/>
                        <a:t>기관의 온라인 </a:t>
                      </a:r>
                      <a:r>
                        <a:rPr lang="en-US" altLang="ko-KR" sz="900" b="1" dirty="0"/>
                        <a:t>Live </a:t>
                      </a:r>
                      <a:r>
                        <a:rPr lang="ko-KR" altLang="en-US" sz="900" b="1" dirty="0"/>
                        <a:t>채용상담회</a:t>
                      </a:r>
                      <a:r>
                        <a:rPr lang="en-US" altLang="ko-KR" sz="900" dirty="0"/>
                        <a:t> </a:t>
                      </a:r>
                      <a:endParaRPr lang="ko-KR" altLang="en-US" sz="900" dirty="0"/>
                    </a:p>
                    <a:p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800" dirty="0">
                          <a:latin typeface="+mn-ea"/>
                        </a:rPr>
                        <a:t>물류산업 대표 기업</a:t>
                      </a:r>
                      <a:r>
                        <a:rPr lang="en-US" altLang="ko-KR" sz="800" dirty="0">
                          <a:latin typeface="+mn-ea"/>
                        </a:rPr>
                        <a:t>/</a:t>
                      </a:r>
                      <a:r>
                        <a:rPr lang="ko-KR" altLang="en-US" sz="800" dirty="0">
                          <a:latin typeface="+mn-ea"/>
                        </a:rPr>
                        <a:t>기관의 공채 또는 수시모집 소개 등 구직희망자와 기업간 채용상담 실시</a:t>
                      </a:r>
                      <a:r>
                        <a:rPr lang="en-US" altLang="ko-KR" sz="800" dirty="0">
                          <a:latin typeface="+mn-ea"/>
                        </a:rPr>
                        <a:t>!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638911"/>
                  </a:ext>
                </a:extLst>
              </a:tr>
              <a:tr h="407126">
                <a:tc>
                  <a:txBody>
                    <a:bodyPr/>
                    <a:lstStyle/>
                    <a:p>
                      <a:pPr marL="107950" marR="0" indent="-6350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기업설명회관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공채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수시모집 등 물류산업 내 기업의 채용상담</a:t>
                      </a: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설명회 온라인 라이브 실시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물류산업 대기업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공사 및 새싹기업 등 채용설명회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566747"/>
                  </a:ext>
                </a:extLst>
              </a:tr>
              <a:tr h="814251">
                <a:tc>
                  <a:txBody>
                    <a:bodyPr/>
                    <a:lstStyle/>
                    <a:p>
                      <a:pPr marL="107950" marR="0" indent="-6350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 컨텐츠관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취업역량 강화를 위한 다양한 온라인 컨텐츠 제공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온라인을 통한 물류 취업전문가의 이력서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자기소개서 클리닉 및 사전 매칭</a:t>
                      </a:r>
                      <a:endParaRPr lang="en-US" altLang="ko-KR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화상플랫폼을 이용한 온라인 면접 컨설팅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자격증 컨설팅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직무 멘토링 등 취업 특강</a:t>
                      </a:r>
                      <a:endParaRPr lang="en-US" altLang="ko-KR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무료 취업 동영상 컨텐츠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457873"/>
                  </a:ext>
                </a:extLst>
              </a:tr>
              <a:tr h="610689">
                <a:tc>
                  <a:txBody>
                    <a:bodyPr/>
                    <a:lstStyle/>
                    <a:p>
                      <a:pPr marL="107950" marR="0" indent="-6350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이벤트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박람회 참가자를 위한 다양한 이벤트</a:t>
                      </a: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입사지원자 대상 선착순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추첨 사은품 이벤트 등 </a:t>
                      </a:r>
                      <a:endParaRPr lang="en-US" altLang="ko-KR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-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설문조사 응답 이벤트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우수질문자 이벤트 및 참가 구인기업 인사담당자 대상 이벤트 등</a:t>
                      </a:r>
                      <a:r>
                        <a:rPr lang="en-US" altLang="ko-KR" sz="9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870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43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3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86CDE0D-C7A8-4201-8F16-BC91AD526A93}"/>
              </a:ext>
            </a:extLst>
          </p:cNvPr>
          <p:cNvSpPr/>
          <p:nvPr/>
        </p:nvSpPr>
        <p:spPr>
          <a:xfrm>
            <a:off x="180975" y="791519"/>
            <a:ext cx="3333750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구직자 참가방법</a:t>
            </a:r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C9B42-937C-4482-A7B5-D9B288B9935E}"/>
              </a:ext>
            </a:extLst>
          </p:cNvPr>
          <p:cNvSpPr txBox="1"/>
          <p:nvPr/>
        </p:nvSpPr>
        <p:spPr>
          <a:xfrm>
            <a:off x="180975" y="1137256"/>
            <a:ext cx="8715375" cy="117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latin typeface="+mn-ea"/>
              </a:rPr>
              <a:t>1.</a:t>
            </a:r>
            <a:r>
              <a:rPr lang="ko-KR" altLang="en-US" sz="1400" b="1" dirty="0">
                <a:latin typeface="+mn-ea"/>
              </a:rPr>
              <a:t> 참가 안내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온라인 입사지원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채용상담 신청 기간 </a:t>
            </a:r>
            <a:r>
              <a:rPr lang="en-US" altLang="ko-KR" sz="1200" dirty="0">
                <a:latin typeface="+mn-ea"/>
              </a:rPr>
              <a:t>: 10.18.(</a:t>
            </a:r>
            <a:r>
              <a:rPr lang="ko-KR" altLang="en-US" sz="1200" dirty="0">
                <a:latin typeface="+mn-ea"/>
              </a:rPr>
              <a:t>수</a:t>
            </a:r>
            <a:r>
              <a:rPr lang="en-US" altLang="ko-KR" sz="1200" dirty="0">
                <a:latin typeface="+mn-ea"/>
              </a:rPr>
              <a:t>)∼10.30.(</a:t>
            </a:r>
            <a:r>
              <a:rPr lang="ko-KR" altLang="en-US" sz="1200" dirty="0">
                <a:latin typeface="+mn-ea"/>
              </a:rPr>
              <a:t>월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: </a:t>
            </a:r>
            <a:r>
              <a:rPr lang="en-US" altLang="ko-KR" sz="1200" dirty="0">
                <a:hlinkClick r:id="rId3"/>
              </a:rPr>
              <a:t>www.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  <a:hlinkClick r:id="rId3"/>
              </a:rPr>
              <a:t>LogisticsJob.net</a:t>
            </a:r>
            <a:r>
              <a:rPr lang="ko-KR" altLang="en-US" sz="1200" kern="0" dirty="0">
                <a:solidFill>
                  <a:srgbClr val="000000"/>
                </a:solidFill>
              </a:rPr>
              <a:t> </a:t>
            </a:r>
            <a:r>
              <a:rPr lang="ko-KR" altLang="en-US" sz="1200" dirty="0">
                <a:latin typeface="+mn-ea"/>
              </a:rPr>
              <a:t>접속 후 온라인 입사지원 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회원 가입 및 기업별 지원 서류 첨부 필수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참가 세부 안내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C009E-D94F-4A14-B229-0ECA1E2CF7AA}"/>
              </a:ext>
            </a:extLst>
          </p:cNvPr>
          <p:cNvSpPr txBox="1"/>
          <p:nvPr/>
        </p:nvSpPr>
        <p:spPr>
          <a:xfrm>
            <a:off x="180974" y="4325600"/>
            <a:ext cx="8878852" cy="2212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온라인 입사지원 방법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온라인 입사지원은 채용박람회 참가 기업의 구인 직종에 홈페이지를 통해 온라인으로 지원하는 것입니다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온라인 지원자가 등록한 구인기업 요구 이력서 등 각종 취업관련 서류 및 사전 </a:t>
            </a:r>
            <a:r>
              <a:rPr lang="ko-KR" altLang="en-US" sz="1200" kern="0" dirty="0" err="1">
                <a:solidFill>
                  <a:srgbClr val="000000"/>
                </a:solidFill>
                <a:latin typeface="+mn-ea"/>
              </a:rPr>
              <a:t>셀프면접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영상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포트폴리오 등은 해당 기업 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인사담당자에게 지속적으로 전달되어 그 결과를 운영사무국에서 개별 안내해 드립니다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신청기간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온라인 채용관 오픈 후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~2023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년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10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30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일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18:00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까지</a:t>
            </a:r>
          </a:p>
          <a:p>
            <a:pPr>
              <a:lnSpc>
                <a:spcPct val="12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신청조건 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기업별 제출 요건에 해당하는 취업서류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이력서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자기소개서 등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파일 및 사전 셀프 면접 녹화 영상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기타 기업 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요구 지원 파일 등을 첨부하여야만 온라인 입사지원이 완료 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 기업별 기업정보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채용 직무 및 내용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지원 필요 서류 및 절차 등은 온라인 채용관의 기업 상세 내용을 꼭 확인하시기 </a:t>
            </a:r>
            <a:endParaRPr lang="en-US" altLang="ko-KR" sz="1200" kern="0" dirty="0">
              <a:solidFill>
                <a:srgbClr val="000000"/>
              </a:solidFill>
              <a:latin typeface="+mn-ea"/>
            </a:endParaRPr>
          </a:p>
          <a:p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    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바랍니다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●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기타 기업별 궁금한 점이나 문의사항은 기업에게 문의 남기기 버튼을 클릭해서 문의 가능합니다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. (1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주일 소요</a:t>
            </a:r>
            <a:r>
              <a:rPr lang="en-US" altLang="ko-KR" sz="1200" kern="0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200" kern="0" dirty="0">
                <a:solidFill>
                  <a:srgbClr val="000000"/>
                </a:solidFill>
                <a:latin typeface="+mn-ea"/>
              </a:rPr>
              <a:t>  </a:t>
            </a:r>
            <a:endParaRPr lang="en-US" altLang="ko-KR" sz="1200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48D689FD-C3A3-4C0E-81BD-1D3E2B352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20218"/>
              </p:ext>
            </p:extLst>
          </p:nvPr>
        </p:nvGraphicFramePr>
        <p:xfrm>
          <a:off x="356776" y="2333090"/>
          <a:ext cx="8451664" cy="1882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689">
                  <a:extLst>
                    <a:ext uri="{9D8B030D-6E8A-4147-A177-3AD203B41FA5}">
                      <a16:colId xmlns:a16="http://schemas.microsoft.com/office/drawing/2014/main" val="1626535015"/>
                    </a:ext>
                  </a:extLst>
                </a:gridCol>
                <a:gridCol w="7309975">
                  <a:extLst>
                    <a:ext uri="{9D8B030D-6E8A-4147-A177-3AD203B41FA5}">
                      <a16:colId xmlns:a16="http://schemas.microsoft.com/office/drawing/2014/main" val="4041840484"/>
                    </a:ext>
                  </a:extLst>
                </a:gridCol>
              </a:tblGrid>
              <a:tr h="1959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참가 대상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물류산업 분야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구직을 희망하거나 취업정보를 얻고자 하는 모든 구직자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883445"/>
                  </a:ext>
                </a:extLst>
              </a:tr>
              <a:tr h="74555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참가 혜택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None/>
                      </a:pP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참가비용은 무료 입니다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b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●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우수 구인기업의 기업정보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채용정보 제공 및 온라인 입사지원과 면접 지원</a:t>
                      </a: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대표 물류기업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기관의 채용설명회 및 채용상담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atinLnBrk="1">
                        <a:buFontTx/>
                        <a:buNone/>
                      </a:pP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온라인 취업서류 클리닉 및 사전 매칭 서비스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라인 라이브 취업전략 특강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면접 특강</a:t>
                      </a:r>
                      <a:r>
                        <a:rPr lang="en-US" altLang="ko-K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취업서류 작성법 특강 등 취업역량 강화 무료 지원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861874"/>
                  </a:ext>
                </a:extLst>
              </a:tr>
              <a:tr h="56234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참가 방법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buFontTx/>
                        <a:buNone/>
                      </a:pP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온라인 채용박람회 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홈페이지 회원 가입 후 각 채용기업의 기업정보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채용정보 탐색 후 해당 기업별 입자지원 조건에 따른 파일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영상 첨부</a:t>
                      </a:r>
                      <a:endParaRPr lang="en-US" altLang="ko-KR" sz="9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온라인 채용설명회 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회원 또는 비회원 상태에서 원하는 기업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기관의 채용설명회 사전 신청</a:t>
                      </a:r>
                      <a:endParaRPr lang="en-US" altLang="ko-KR" sz="9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온라인 채용상담회 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홈페이지 회원 가입 후 채용상담 기업에게 이력서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자기소개서 제출 후 </a:t>
                      </a:r>
                      <a:r>
                        <a:rPr lang="en-US" altLang="ko-KR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Zoom 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등을 통한 온라인 채용상담 실시 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80219"/>
                  </a:ext>
                </a:extLst>
              </a:tr>
              <a:tr h="37913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참가 문의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● ‘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2023 </a:t>
                      </a: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온라인 물류산업 청년 채용박람회‘ 운영사무국</a:t>
                      </a:r>
                      <a:b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- 02-548-8229, </a:t>
                      </a:r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  <a:hlinkClick r:id="rId4"/>
                        </a:rPr>
                        <a:t>fairinsa1@naver.com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229172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B181ACF6-A144-4B83-9C53-93E79209B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57A9352-869B-4730-B8B4-A96B42FEAA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6234" r="28359" b="14751"/>
          <a:stretch/>
        </p:blipFill>
        <p:spPr>
          <a:xfrm>
            <a:off x="6635692" y="107292"/>
            <a:ext cx="2432897" cy="37631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ACDB481-EE3D-488C-B809-C83A84CE9E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10116" r="28360" b="57629"/>
          <a:stretch/>
        </p:blipFill>
        <p:spPr>
          <a:xfrm>
            <a:off x="5847127" y="127566"/>
            <a:ext cx="799722" cy="376314"/>
          </a:xfrm>
          <a:prstGeom prst="rect">
            <a:avLst/>
          </a:prstGeom>
        </p:spPr>
      </p:pic>
      <p:sp>
        <p:nvSpPr>
          <p:cNvPr id="22" name="사각형: 둥근 위쪽 모서리 21">
            <a:extLst>
              <a:ext uri="{FF2B5EF4-FFF2-40B4-BE49-F238E27FC236}">
                <a16:creationId xmlns:a16="http://schemas.microsoft.com/office/drawing/2014/main" id="{846BB4A6-1C9F-4532-9A3C-9DFBD4384BAC}"/>
              </a:ext>
            </a:extLst>
          </p:cNvPr>
          <p:cNvSpPr/>
          <p:nvPr/>
        </p:nvSpPr>
        <p:spPr>
          <a:xfrm rot="5400000">
            <a:off x="520243" y="-392093"/>
            <a:ext cx="413870" cy="14813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F64E4DDC-E4F1-4B46-AA4E-EEB74467C0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57203" y="197791"/>
            <a:ext cx="1019965" cy="3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3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4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온라인 채용박람회 홍보 요청의 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89A32-C7C0-40C1-87F2-1FEA107B6046}"/>
              </a:ext>
            </a:extLst>
          </p:cNvPr>
          <p:cNvSpPr txBox="1"/>
          <p:nvPr/>
        </p:nvSpPr>
        <p:spPr>
          <a:xfrm>
            <a:off x="180975" y="1121995"/>
            <a:ext cx="8963025" cy="272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latin typeface="+mn-ea"/>
              </a:rPr>
              <a:t>1.</a:t>
            </a:r>
            <a:r>
              <a:rPr lang="ko-KR" altLang="en-US" sz="1400" b="1" dirty="0">
                <a:latin typeface="+mn-ea"/>
              </a:rPr>
              <a:t> 행사 내용 홈페이지 게시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기관 홈페이지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취업지원센터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 홈페이지 등에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행사 공고 게시글 파일에 제목 및 행사 </a:t>
            </a:r>
            <a:r>
              <a:rPr lang="ko-KR" altLang="en-US" sz="1200" dirty="0" err="1">
                <a:latin typeface="+mn-ea"/>
              </a:rPr>
              <a:t>소개글이</a:t>
            </a:r>
            <a:r>
              <a:rPr lang="ko-KR" altLang="en-US" sz="1200" dirty="0">
                <a:latin typeface="+mn-ea"/>
              </a:rPr>
              <a:t> 있으니 복사하여 붙여넣기로 입력해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캡처하여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www.LogisticsJob.net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61018-CCBF-4CF9-B4F6-02C014559D94}"/>
              </a:ext>
            </a:extLst>
          </p:cNvPr>
          <p:cNvSpPr txBox="1"/>
          <p:nvPr/>
        </p:nvSpPr>
        <p:spPr>
          <a:xfrm>
            <a:off x="180974" y="4056711"/>
            <a:ext cx="8963025" cy="250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latin typeface="+mn-ea"/>
              </a:rPr>
              <a:t>2.</a:t>
            </a:r>
            <a:r>
              <a:rPr lang="ko-KR" altLang="en-US" sz="1400" b="1" dirty="0">
                <a:latin typeface="+mn-ea"/>
              </a:rPr>
              <a:t> 행사 내용 블로그</a:t>
            </a:r>
            <a:r>
              <a:rPr lang="en-US" altLang="ko-KR" sz="1400" b="1" dirty="0">
                <a:latin typeface="+mn-ea"/>
              </a:rPr>
              <a:t>, </a:t>
            </a:r>
            <a:r>
              <a:rPr lang="ko-KR" altLang="en-US" sz="1400" b="1" dirty="0">
                <a:latin typeface="+mn-ea"/>
              </a:rPr>
              <a:t>단체 </a:t>
            </a:r>
            <a:r>
              <a:rPr lang="ko-KR" altLang="en-US" sz="1400" b="1" dirty="0" err="1">
                <a:latin typeface="+mn-ea"/>
              </a:rPr>
              <a:t>채팅방</a:t>
            </a:r>
            <a:r>
              <a:rPr lang="ko-KR" altLang="en-US" sz="1400" b="1" dirty="0">
                <a:latin typeface="+mn-ea"/>
              </a:rPr>
              <a:t> 등 게시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별도 첨부한 행사 공고 게시글 파일과 포스터 이미지 파일을 각 기관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단체가 가진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 err="1">
                <a:latin typeface="+mn-ea"/>
              </a:rPr>
              <a:t>블로그나</a:t>
            </a:r>
            <a:r>
              <a:rPr lang="ko-KR" altLang="en-US" sz="1200" dirty="0">
                <a:latin typeface="+mn-ea"/>
              </a:rPr>
              <a:t> 단체 채팅방에 홍보해 주시기를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홍보 내용은 바로 위 항목의 자료를 활용해 주시면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이미지 파일도 같이 게시 가능할 경우 첨부된 행사 포스터 파일도 같이 올려 주시면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감사하겠습니다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게시글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후 </a:t>
            </a:r>
            <a:r>
              <a:rPr lang="ko-KR" altLang="en-US" sz="1200" dirty="0" err="1">
                <a:latin typeface="+mn-ea"/>
              </a:rPr>
              <a:t>캡처하여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5) </a:t>
            </a:r>
            <a:r>
              <a:rPr lang="ko-KR" altLang="en-US" sz="1200" dirty="0">
                <a:latin typeface="+mn-ea"/>
              </a:rPr>
              <a:t>자세한 참가기업 정보 및 구직자 참가방법은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홈페이지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</a:rPr>
              <a:t>www.LogisticsJob.net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를 참조해 주시기 바랍니다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  <p:pic>
        <p:nvPicPr>
          <p:cNvPr id="16" name="Picture 4" descr="C:\Users\insaman3\Desktop\이경호\2019 서울 푸드 잡페어 기업파일\Food Job Fair 2019\Food Job Fair 2019-홍보 게시물 캡처\인하대.jpg">
            <a:extLst>
              <a:ext uri="{FF2B5EF4-FFF2-40B4-BE49-F238E27FC236}">
                <a16:creationId xmlns:a16="http://schemas.microsoft.com/office/drawing/2014/main" id="{BDA01691-A245-4FC3-9DCE-DA325C8F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537" y="1680025"/>
            <a:ext cx="1601177" cy="2547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41C260-C58C-4111-A3BA-7EF1A618671A}"/>
              </a:ext>
            </a:extLst>
          </p:cNvPr>
          <p:cNvSpPr txBox="1"/>
          <p:nvPr/>
        </p:nvSpPr>
        <p:spPr>
          <a:xfrm>
            <a:off x="7067409" y="1208085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취업지원센터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↓</a:t>
            </a:r>
            <a:r>
              <a:rPr lang="ko-KR" altLang="en-US" sz="1200" dirty="0" err="1"/>
              <a:t>게시글</a:t>
            </a:r>
            <a:r>
              <a:rPr lang="ko-KR" altLang="en-US" sz="1200" dirty="0"/>
              <a:t> 등록 </a:t>
            </a:r>
            <a:r>
              <a:rPr lang="ko-KR" altLang="en-US" sz="1200" dirty="0" err="1"/>
              <a:t>캡처</a:t>
            </a:r>
            <a:r>
              <a:rPr lang="ko-KR" altLang="en-US" sz="1200" dirty="0"/>
              <a:t> 예시↓</a:t>
            </a:r>
          </a:p>
        </p:txBody>
      </p:sp>
      <p:pic>
        <p:nvPicPr>
          <p:cNvPr id="18" name="그림 17" descr="순천향대 식품영양학과.png">
            <a:extLst>
              <a:ext uri="{FF2B5EF4-FFF2-40B4-BE49-F238E27FC236}">
                <a16:creationId xmlns:a16="http://schemas.microsoft.com/office/drawing/2014/main" id="{7F2972EF-1CF9-4BEC-96CD-C9174A7884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0537" y="4824306"/>
            <a:ext cx="1601176" cy="1622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D6BFC-DCCE-4B31-A5FB-F68188D24A02}"/>
              </a:ext>
            </a:extLst>
          </p:cNvPr>
          <p:cNvSpPr txBox="1"/>
          <p:nvPr/>
        </p:nvSpPr>
        <p:spPr>
          <a:xfrm>
            <a:off x="7046810" y="4352594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err="1"/>
              <a:t>단톡방</a:t>
            </a:r>
            <a:r>
              <a:rPr lang="ko-KR" altLang="en-US" sz="1200" dirty="0"/>
              <a:t> 등 </a:t>
            </a:r>
            <a:r>
              <a:rPr lang="en-US" altLang="ko-KR" sz="1200" dirty="0"/>
              <a:t>SNS</a:t>
            </a:r>
          </a:p>
          <a:p>
            <a:pPr algn="ctr"/>
            <a:r>
              <a:rPr lang="ko-KR" altLang="en-US" sz="1200" dirty="0"/>
              <a:t>↓</a:t>
            </a:r>
            <a:r>
              <a:rPr lang="ko-KR" altLang="en-US" sz="1200" dirty="0" err="1"/>
              <a:t>게시글</a:t>
            </a:r>
            <a:r>
              <a:rPr lang="ko-KR" altLang="en-US" sz="1200" dirty="0"/>
              <a:t> 등록 </a:t>
            </a:r>
            <a:r>
              <a:rPr lang="ko-KR" altLang="en-US" sz="1200" dirty="0" err="1"/>
              <a:t>캡쳐</a:t>
            </a:r>
            <a:r>
              <a:rPr lang="ko-KR" altLang="en-US" sz="1200" dirty="0"/>
              <a:t> 예시↓</a:t>
            </a:r>
          </a:p>
          <a:p>
            <a:pPr algn="ctr"/>
            <a:endParaRPr lang="ko-KR" altLang="en-US" sz="12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8F479AE-8DA3-4D9D-A83D-4EADC8F72A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2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205C2D9-359E-4038-8D6C-9573AC75A3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6234" r="28359" b="14751"/>
          <a:stretch/>
        </p:blipFill>
        <p:spPr>
          <a:xfrm>
            <a:off x="6635692" y="107292"/>
            <a:ext cx="2432897" cy="37631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C33E204-A98E-422E-8752-1373B52DCC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10116" r="28360" b="57629"/>
          <a:stretch/>
        </p:blipFill>
        <p:spPr>
          <a:xfrm>
            <a:off x="5847127" y="127566"/>
            <a:ext cx="799722" cy="376314"/>
          </a:xfrm>
          <a:prstGeom prst="rect">
            <a:avLst/>
          </a:prstGeom>
        </p:spPr>
      </p:pic>
      <p:sp>
        <p:nvSpPr>
          <p:cNvPr id="23" name="사각형: 둥근 위쪽 모서리 22">
            <a:extLst>
              <a:ext uri="{FF2B5EF4-FFF2-40B4-BE49-F238E27FC236}">
                <a16:creationId xmlns:a16="http://schemas.microsoft.com/office/drawing/2014/main" id="{165EB2BC-AA93-4117-A010-F259E1E9B687}"/>
              </a:ext>
            </a:extLst>
          </p:cNvPr>
          <p:cNvSpPr/>
          <p:nvPr/>
        </p:nvSpPr>
        <p:spPr>
          <a:xfrm rot="5400000">
            <a:off x="520243" y="-392093"/>
            <a:ext cx="413870" cy="14813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3BD2348-ECFB-4E06-B0C2-58437CF34D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57203" y="197791"/>
            <a:ext cx="1019965" cy="3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5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5EC6998-F283-4098-BF99-6B5B7F682DEE}"/>
              </a:ext>
            </a:extLst>
          </p:cNvPr>
          <p:cNvSpPr/>
          <p:nvPr/>
        </p:nvSpPr>
        <p:spPr>
          <a:xfrm>
            <a:off x="180975" y="791519"/>
            <a:ext cx="33432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/>
              <a:t>온라인 채용박람회 </a:t>
            </a:r>
            <a:r>
              <a:rPr lang="ko-KR" altLang="en-US" sz="1600" b="1" dirty="0"/>
              <a:t>홍보 요청의 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0798D-64E3-4ED8-9A95-73E40A6E4A45}"/>
              </a:ext>
            </a:extLst>
          </p:cNvPr>
          <p:cNvSpPr txBox="1"/>
          <p:nvPr/>
        </p:nvSpPr>
        <p:spPr>
          <a:xfrm>
            <a:off x="180975" y="1236295"/>
            <a:ext cx="8963025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latin typeface="+mn-ea"/>
              </a:rPr>
              <a:t>3.</a:t>
            </a:r>
            <a:r>
              <a:rPr lang="ko-KR" altLang="en-US" sz="1400" b="1" dirty="0">
                <a:latin typeface="+mn-ea"/>
              </a:rPr>
              <a:t> 기타 구직자</a:t>
            </a:r>
            <a:r>
              <a:rPr lang="en-US" altLang="ko-KR" sz="1400" b="1" dirty="0">
                <a:latin typeface="+mn-ea"/>
              </a:rPr>
              <a:t>/</a:t>
            </a:r>
            <a:r>
              <a:rPr lang="ko-KR" altLang="en-US" sz="1400" b="1" dirty="0">
                <a:latin typeface="+mn-ea"/>
              </a:rPr>
              <a:t>학생 대상 문자</a:t>
            </a:r>
            <a:r>
              <a:rPr lang="en-US" altLang="ko-KR" sz="1400" b="1" dirty="0">
                <a:latin typeface="+mn-ea"/>
              </a:rPr>
              <a:t>/</a:t>
            </a:r>
            <a:r>
              <a:rPr lang="ko-KR" altLang="en-US" sz="1400" b="1" dirty="0">
                <a:latin typeface="+mn-ea"/>
              </a:rPr>
              <a:t>이메일 발송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재학생 및 기타 구직자 집단에게 문자 또는 이메일 발송이 가능하시면 본 행사 홍보 문자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이메일 발송을 요청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이메일의 경우 행사 공고 게시글 파일의 내용으로 메일을 보내주시면 됩니다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내용 동일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문자의 경우 아래 문구로 발송 부탁드립니다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4) </a:t>
            </a:r>
            <a:r>
              <a:rPr lang="ko-KR" altLang="en-US" sz="1200" dirty="0">
                <a:latin typeface="+mn-ea"/>
              </a:rPr>
              <a:t>문자 또는 이메일 발송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마음으로 행사 후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95C2E0-414A-47E3-9F4C-A6F5F165A570}"/>
              </a:ext>
            </a:extLst>
          </p:cNvPr>
          <p:cNvSpPr txBox="1"/>
          <p:nvPr/>
        </p:nvSpPr>
        <p:spPr>
          <a:xfrm>
            <a:off x="180974" y="4104336"/>
            <a:ext cx="8963025" cy="2064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latin typeface="+mn-ea"/>
              </a:rPr>
              <a:t>4.</a:t>
            </a:r>
            <a:r>
              <a:rPr lang="ko-KR" altLang="en-US" sz="1400" b="1" dirty="0">
                <a:latin typeface="+mn-ea"/>
              </a:rPr>
              <a:t> 홈페이지 팝업 배너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1) </a:t>
            </a:r>
            <a:r>
              <a:rPr lang="ko-KR" altLang="en-US" sz="1200" dirty="0">
                <a:latin typeface="+mn-ea"/>
              </a:rPr>
              <a:t>귀 학교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기관 등의 홈페이지에 팝업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배너 등의 홍보가 가능하신 곳은 연락주시면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직접 필요 사이즈로 제작하여 배너를 송부해 드립니다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2) </a:t>
            </a:r>
            <a:r>
              <a:rPr lang="ko-KR" altLang="en-US" sz="1200" dirty="0">
                <a:latin typeface="+mn-ea"/>
              </a:rPr>
              <a:t>배너 타겟 주소는 다음과 같습니다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행사 홈페이지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- </a:t>
            </a:r>
            <a:r>
              <a:rPr lang="en-US" altLang="ko-KR" sz="1200" b="1" kern="0" dirty="0">
                <a:solidFill>
                  <a:srgbClr val="000000"/>
                </a:solidFill>
                <a:latin typeface="+mn-ea"/>
                <a:hlinkClick r:id="rId3"/>
              </a:rPr>
              <a:t>www.LogisticsJob.net</a:t>
            </a:r>
            <a:endParaRPr lang="en-US" altLang="ko-KR" sz="1200" b="1" kern="0" dirty="0">
              <a:solidFill>
                <a:srgbClr val="000000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3) </a:t>
            </a:r>
            <a:r>
              <a:rPr lang="ko-KR" altLang="en-US" sz="1200" dirty="0">
                <a:latin typeface="+mn-ea"/>
              </a:rPr>
              <a:t>팝업 또는 배너 </a:t>
            </a:r>
            <a:r>
              <a:rPr lang="ko-KR" altLang="en-US" sz="1200" dirty="0" err="1">
                <a:latin typeface="+mn-ea"/>
              </a:rPr>
              <a:t>게첨</a:t>
            </a:r>
            <a:r>
              <a:rPr lang="ko-KR" altLang="en-US" sz="1200" dirty="0">
                <a:latin typeface="+mn-ea"/>
              </a:rPr>
              <a:t> 내용을 </a:t>
            </a:r>
            <a:r>
              <a:rPr lang="ko-KR" altLang="en-US" sz="1200" dirty="0" err="1">
                <a:latin typeface="+mn-ea"/>
              </a:rPr>
              <a:t>캡쳐하여</a:t>
            </a:r>
            <a:r>
              <a:rPr lang="ko-KR" altLang="en-US" sz="1200" dirty="0">
                <a:latin typeface="+mn-ea"/>
              </a:rPr>
              <a:t> 운영사무국 메일로 보내주시면 감사의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마음으로 행사 후 소정의 사은품을 보내 드릴 예정입니다</a:t>
            </a:r>
            <a:r>
              <a:rPr lang="en-US" altLang="ko-KR" sz="1200" dirty="0">
                <a:latin typeface="+mn-ea"/>
              </a:rPr>
              <a:t>. </a:t>
            </a:r>
            <a:endParaRPr lang="ko-KR" altLang="en-US" sz="12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1200" dirty="0">
              <a:latin typeface="+mn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AAC5C6C-4229-4560-9676-CF7AE5919A89}"/>
              </a:ext>
            </a:extLst>
          </p:cNvPr>
          <p:cNvSpPr/>
          <p:nvPr/>
        </p:nvSpPr>
        <p:spPr>
          <a:xfrm>
            <a:off x="428625" y="2457450"/>
            <a:ext cx="8277225" cy="559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문자 발송 예시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ko-KR" altLang="en-US" dirty="0">
                <a:solidFill>
                  <a:schemeClr val="tx1"/>
                </a:solidFill>
                <a:latin typeface="+mn-ea"/>
              </a:rPr>
              <a:t>온라인 물류산업 청년 채용박람회</a:t>
            </a:r>
            <a:r>
              <a:rPr lang="ko-KR" altLang="en-US" sz="1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www.LogisticsJob.net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3" descr="C:\Users\Administrator\Desktop\2019 농림축산식품 일자리박람회 온라인 자료 보고\2019 농림축산식품 온라인배너(미흡)\항공일자리포털_배너홍보.png">
            <a:extLst>
              <a:ext uri="{FF2B5EF4-FFF2-40B4-BE49-F238E27FC236}">
                <a16:creationId xmlns:a16="http://schemas.microsoft.com/office/drawing/2014/main" id="{E823417F-390B-48A5-9712-42504E27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01" y="4261068"/>
            <a:ext cx="2443949" cy="1955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2224AFC-2144-4F51-985F-0D9B2E148D43}"/>
              </a:ext>
            </a:extLst>
          </p:cNvPr>
          <p:cNvSpPr txBox="1"/>
          <p:nvPr/>
        </p:nvSpPr>
        <p:spPr>
          <a:xfrm>
            <a:off x="6559340" y="3771790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/>
              <a:t>기관</a:t>
            </a:r>
            <a:r>
              <a:rPr lang="en-US" altLang="ko-KR" sz="1200" dirty="0"/>
              <a:t>/</a:t>
            </a:r>
            <a:r>
              <a:rPr lang="ko-KR" altLang="en-US" sz="1200" dirty="0"/>
              <a:t>학교 홈페이지 </a:t>
            </a:r>
            <a:endParaRPr lang="en-US" altLang="ko-KR" sz="1200" dirty="0"/>
          </a:p>
          <a:p>
            <a:pPr algn="ctr"/>
            <a:r>
              <a:rPr lang="ko-KR" altLang="en-US" sz="1200" dirty="0"/>
              <a:t>↓배너</a:t>
            </a:r>
            <a:r>
              <a:rPr lang="en-US" altLang="ko-KR" sz="1200" dirty="0"/>
              <a:t>/</a:t>
            </a:r>
            <a:r>
              <a:rPr lang="ko-KR" altLang="en-US" sz="1200" dirty="0"/>
              <a:t>팝업 등록 </a:t>
            </a:r>
            <a:r>
              <a:rPr lang="ko-KR" altLang="en-US" sz="1200" dirty="0" err="1"/>
              <a:t>캡쳐</a:t>
            </a:r>
            <a:r>
              <a:rPr lang="ko-KR" altLang="en-US" sz="1200" dirty="0"/>
              <a:t> 예시↓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9DEDB8E-A515-4A5F-A5A5-9702C19A6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14EA453-5431-42BE-AAC3-A96BC7B4B0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6234" r="28359" b="14751"/>
          <a:stretch/>
        </p:blipFill>
        <p:spPr>
          <a:xfrm>
            <a:off x="6635692" y="107292"/>
            <a:ext cx="2432897" cy="37631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3351CD5-9A7C-461F-B54A-32A170023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10116" r="28360" b="57629"/>
          <a:stretch/>
        </p:blipFill>
        <p:spPr>
          <a:xfrm>
            <a:off x="5847127" y="127566"/>
            <a:ext cx="799722" cy="376314"/>
          </a:xfrm>
          <a:prstGeom prst="rect">
            <a:avLst/>
          </a:prstGeom>
        </p:spPr>
      </p:pic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645AF4C6-52BF-4948-98E8-C2552FFE4A76}"/>
              </a:ext>
            </a:extLst>
          </p:cNvPr>
          <p:cNvSpPr/>
          <p:nvPr/>
        </p:nvSpPr>
        <p:spPr>
          <a:xfrm rot="5400000">
            <a:off x="520243" y="-392093"/>
            <a:ext cx="413870" cy="14813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07FDCFF-8686-4BF7-B4B5-99DE447658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57203" y="197791"/>
            <a:ext cx="1019965" cy="3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4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6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E25D79B-06BF-40F5-81C0-35CD469825B7}"/>
              </a:ext>
            </a:extLst>
          </p:cNvPr>
          <p:cNvSpPr/>
          <p:nvPr/>
        </p:nvSpPr>
        <p:spPr>
          <a:xfrm>
            <a:off x="180975" y="791519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참가 구직자 사은품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2CCA7FB-7AE9-4AFF-BCE5-0E1F42605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2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BCD1927-1E5D-45F3-9A69-68F2BEDA3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6234" r="28359" b="14751"/>
          <a:stretch/>
        </p:blipFill>
        <p:spPr>
          <a:xfrm>
            <a:off x="6635692" y="107292"/>
            <a:ext cx="2432897" cy="37631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C3C7853-C7B3-470D-BF67-8420E92A0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10116" r="28360" b="57629"/>
          <a:stretch/>
        </p:blipFill>
        <p:spPr>
          <a:xfrm>
            <a:off x="5847127" y="127566"/>
            <a:ext cx="799722" cy="376314"/>
          </a:xfrm>
          <a:prstGeom prst="rect">
            <a:avLst/>
          </a:prstGeom>
        </p:spPr>
      </p:pic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5F8DF8C7-02DC-4425-BF4B-C25E9EA785BD}"/>
              </a:ext>
            </a:extLst>
          </p:cNvPr>
          <p:cNvSpPr/>
          <p:nvPr/>
        </p:nvSpPr>
        <p:spPr>
          <a:xfrm rot="5400000">
            <a:off x="520243" y="-392093"/>
            <a:ext cx="413870" cy="14813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43A4C31-61DE-45F2-93A5-7CA589B27A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57203" y="197791"/>
            <a:ext cx="1019965" cy="31752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842EC4D-F8E4-413F-A20A-C88DABEE3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" y="1259491"/>
            <a:ext cx="8736602" cy="45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A4896776-C77B-4A98-B98D-13B187766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87532"/>
            <a:ext cx="9144000" cy="270467"/>
          </a:xfrm>
          <a:prstGeom prst="rect">
            <a:avLst/>
          </a:prstGeom>
        </p:spPr>
      </p:pic>
      <p:sp>
        <p:nvSpPr>
          <p:cNvPr id="55" name="슬라이드 번호 개체 틀 7">
            <a:extLst>
              <a:ext uri="{FF2B5EF4-FFF2-40B4-BE49-F238E27FC236}">
                <a16:creationId xmlns:a16="http://schemas.microsoft.com/office/drawing/2014/main" id="{98233EEE-EB61-45CB-9DBD-B04201DF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2426" y="6546849"/>
            <a:ext cx="2057400" cy="365125"/>
          </a:xfrm>
        </p:spPr>
        <p:txBody>
          <a:bodyPr/>
          <a:lstStyle/>
          <a:p>
            <a:fld id="{EBCF55AB-3031-4D67-B7B4-13E240E5B5B1}" type="slidenum">
              <a:rPr lang="ko-KR" altLang="en-US" b="1" smtClean="0">
                <a:solidFill>
                  <a:srgbClr val="FFFF00"/>
                </a:solidFill>
              </a:rPr>
              <a:pPr/>
              <a:t>7</a:t>
            </a:fld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CB11D69-30C8-4136-A1D3-8E6989D11BC8}"/>
              </a:ext>
            </a:extLst>
          </p:cNvPr>
          <p:cNvSpPr/>
          <p:nvPr/>
        </p:nvSpPr>
        <p:spPr>
          <a:xfrm>
            <a:off x="180975" y="785111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별도 첨부 파일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A13A8B-2EB7-48A3-9B1A-68B18FAF12FD}"/>
              </a:ext>
            </a:extLst>
          </p:cNvPr>
          <p:cNvSpPr txBox="1"/>
          <p:nvPr/>
        </p:nvSpPr>
        <p:spPr>
          <a:xfrm>
            <a:off x="171450" y="1219987"/>
            <a:ext cx="8963025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en-US" altLang="ko-KR" sz="1400" b="1" kern="0" spc="0" dirty="0">
                <a:solidFill>
                  <a:srgbClr val="000000"/>
                </a:solidFill>
                <a:effectLst/>
                <a:latin typeface="+mn-ea"/>
              </a:rPr>
              <a:t>1.</a:t>
            </a:r>
            <a:r>
              <a:rPr lang="ko-KR" altLang="en-US" sz="1400" b="1" kern="0" spc="0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행사 홍보용 이미지 파일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포스터 파일 및 각종 사이즈의 배너 모음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2. 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행사 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홍보글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400" b="1" kern="0" dirty="0" err="1">
                <a:solidFill>
                  <a:srgbClr val="000000"/>
                </a:solidFill>
                <a:latin typeface="+mn-ea"/>
              </a:rPr>
              <a:t>게첨용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 예시 글 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sz="1400" b="1" kern="0" dirty="0">
                <a:solidFill>
                  <a:srgbClr val="000000"/>
                </a:solidFill>
                <a:latin typeface="+mn-ea"/>
              </a:rPr>
              <a:t>복사해서 붙여넣기</a:t>
            </a:r>
            <a:r>
              <a:rPr lang="en-US" altLang="ko-KR" sz="1400" b="1" kern="0" dirty="0">
                <a:solidFill>
                  <a:srgbClr val="000000"/>
                </a:solidFill>
                <a:latin typeface="+mn-ea"/>
              </a:rPr>
              <a:t>!)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6C3671F-5535-48FD-A10D-4902F3E7971D}"/>
              </a:ext>
            </a:extLst>
          </p:cNvPr>
          <p:cNvSpPr/>
          <p:nvPr/>
        </p:nvSpPr>
        <p:spPr>
          <a:xfrm>
            <a:off x="180975" y="2707722"/>
            <a:ext cx="3228975" cy="341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행사 홍보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구직자 참가 관련 문의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DF7D5D-DB8A-4775-B35E-C3CF75314303}"/>
              </a:ext>
            </a:extLst>
          </p:cNvPr>
          <p:cNvSpPr txBox="1"/>
          <p:nvPr/>
        </p:nvSpPr>
        <p:spPr>
          <a:xfrm>
            <a:off x="171450" y="3142598"/>
            <a:ext cx="8963025" cy="171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5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+mn-ea"/>
              </a:rPr>
              <a:t>○ </a:t>
            </a:r>
            <a:r>
              <a:rPr lang="en-US" altLang="ko-KR" b="1" kern="0" dirty="0">
                <a:solidFill>
                  <a:srgbClr val="000000"/>
                </a:solidFill>
                <a:latin typeface="+mn-ea"/>
              </a:rPr>
              <a:t>2023 </a:t>
            </a:r>
            <a:r>
              <a:rPr lang="ko-KR" altLang="en-US" b="1" kern="0" dirty="0">
                <a:solidFill>
                  <a:srgbClr val="000000"/>
                </a:solidFill>
                <a:latin typeface="+mn-ea"/>
              </a:rPr>
              <a:t>온라인 물류산업 청년 채용박람회 운영사무국</a:t>
            </a:r>
          </a:p>
          <a:p>
            <a:pPr algn="just" fontAlgn="base" latinLnBrk="1"/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  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전  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+mn-ea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화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: 02-548-8229</a:t>
            </a:r>
          </a:p>
          <a:p>
            <a:pPr algn="just" fontAlgn="base" latinLnBrk="1"/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  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이</a:t>
            </a:r>
            <a:r>
              <a:rPr lang="ko-KR" altLang="en-US" sz="1800" kern="0" spc="-30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메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일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: fairinsa1@naver.com</a:t>
            </a: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ea"/>
              </a:rPr>
              <a:t>-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+mn-ea"/>
              </a:rPr>
              <a:t>홈페이지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dirty="0"/>
              <a:t>www.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LogisticsJob.net</a:t>
            </a:r>
            <a:endParaRPr lang="ko-KR" altLang="en-US" dirty="0"/>
          </a:p>
          <a:p>
            <a:pPr algn="just" fontAlgn="base" latinLnBrk="1">
              <a:lnSpc>
                <a:spcPct val="150000"/>
              </a:lnSpc>
            </a:pPr>
            <a:endParaRPr lang="en-US" altLang="ko-KR" sz="600" b="1" kern="0" dirty="0">
              <a:solidFill>
                <a:srgbClr val="000000"/>
              </a:solidFill>
              <a:latin typeface="+mn-ea"/>
            </a:endParaRPr>
          </a:p>
          <a:p>
            <a:pPr algn="just" fontAlgn="base" latinLnBrk="1">
              <a:lnSpc>
                <a:spcPct val="150000"/>
              </a:lnSpc>
            </a:pP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      (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운영시간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09:30~18:00 / </a:t>
            </a:r>
            <a:r>
              <a:rPr lang="ko-KR" altLang="en-US" sz="1200" kern="0" spc="0" dirty="0">
                <a:solidFill>
                  <a:srgbClr val="000000"/>
                </a:solidFill>
                <a:effectLst/>
                <a:latin typeface="+mn-ea"/>
              </a:rPr>
              <a:t>점심시간</a:t>
            </a:r>
            <a:r>
              <a:rPr lang="en-US" altLang="ko-KR" sz="1200" kern="0" spc="0" dirty="0">
                <a:solidFill>
                  <a:srgbClr val="000000"/>
                </a:solidFill>
                <a:effectLst/>
                <a:latin typeface="+mn-ea"/>
              </a:rPr>
              <a:t>. 12:00~13:00)</a:t>
            </a:r>
            <a:endParaRPr lang="ko-KR" altLang="en-US" sz="12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9279B8D-990A-4F40-A24F-905581888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4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B1C4F59-EB6B-49D3-969B-A41DCED5FA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46234" r="28359" b="14751"/>
          <a:stretch/>
        </p:blipFill>
        <p:spPr>
          <a:xfrm>
            <a:off x="6635692" y="107292"/>
            <a:ext cx="2432897" cy="37631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7FDCBFC-D97F-4F91-93CA-925748929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9DAEE"/>
              </a:clrFrom>
              <a:clrTo>
                <a:srgbClr val="99D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4" t="10116" r="28360" b="57629"/>
          <a:stretch/>
        </p:blipFill>
        <p:spPr>
          <a:xfrm>
            <a:off x="5847127" y="127566"/>
            <a:ext cx="799722" cy="376314"/>
          </a:xfrm>
          <a:prstGeom prst="rect">
            <a:avLst/>
          </a:prstGeom>
        </p:spPr>
      </p:pic>
      <p:sp>
        <p:nvSpPr>
          <p:cNvPr id="25" name="사각형: 둥근 위쪽 모서리 24">
            <a:extLst>
              <a:ext uri="{FF2B5EF4-FFF2-40B4-BE49-F238E27FC236}">
                <a16:creationId xmlns:a16="http://schemas.microsoft.com/office/drawing/2014/main" id="{A3C6036D-2851-47A3-8313-7D304B08E4B1}"/>
              </a:ext>
            </a:extLst>
          </p:cNvPr>
          <p:cNvSpPr/>
          <p:nvPr/>
        </p:nvSpPr>
        <p:spPr>
          <a:xfrm rot="5400000">
            <a:off x="520243" y="-392093"/>
            <a:ext cx="413870" cy="148132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6B495E1A-82D5-49FB-8573-4861744191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70538" b="70581"/>
          <a:stretch/>
        </p:blipFill>
        <p:spPr>
          <a:xfrm>
            <a:off x="257203" y="197791"/>
            <a:ext cx="1019965" cy="3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9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2025</TotalTime>
  <Words>1272</Words>
  <Application>Microsoft Office PowerPoint</Application>
  <PresentationFormat>화면 슬라이드 쇼(4:3)</PresentationFormat>
  <Paragraphs>152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Do Hyung</dc:creator>
  <cp:lastModifiedBy>유소현</cp:lastModifiedBy>
  <cp:revision>43</cp:revision>
  <dcterms:created xsi:type="dcterms:W3CDTF">2020-09-10T19:07:55Z</dcterms:created>
  <dcterms:modified xsi:type="dcterms:W3CDTF">2023-10-24T07:36:48Z</dcterms:modified>
</cp:coreProperties>
</file>