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8" r:id="rId3"/>
    <p:sldId id="298" r:id="rId4"/>
    <p:sldId id="289" r:id="rId5"/>
    <p:sldId id="279" r:id="rId6"/>
    <p:sldId id="281" r:id="rId7"/>
    <p:sldId id="282" r:id="rId8"/>
    <p:sldId id="296" r:id="rId9"/>
    <p:sldId id="295" r:id="rId10"/>
    <p:sldId id="297" r:id="rId11"/>
    <p:sldId id="291" r:id="rId12"/>
    <p:sldId id="287" r:id="rId13"/>
    <p:sldId id="288" r:id="rId14"/>
    <p:sldId id="27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8CCD2"/>
    <a:srgbClr val="168EE6"/>
    <a:srgbClr val="4E67A0"/>
    <a:srgbClr val="9BDBEC"/>
    <a:srgbClr val="A8E7EA"/>
    <a:srgbClr val="90C9F4"/>
    <a:srgbClr val="EAEAEA"/>
    <a:srgbClr val="F9F9F9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64878991529369E-2"/>
          <c:y val="9.8624042283490046E-2"/>
          <c:w val="0.96527024201694123"/>
          <c:h val="0.770885975633310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넷아이디</c:v>
                </c:pt>
              </c:strCache>
            </c:strRef>
          </c:tx>
          <c:spPr>
            <a:solidFill>
              <a:srgbClr val="25C6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ln>
                      <a:solidFill>
                        <a:schemeClr val="tx1">
                          <a:lumMod val="25000"/>
                          <a:lumOff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Sheet1!$B$2:$E$2</c:f>
              <c:numCache>
                <c:formatCode>_(* #,##0_);_(* \(#,##0\);_(* "-"_);_(@_)</c:formatCode>
                <c:ptCount val="4"/>
                <c:pt idx="0">
                  <c:v>4488</c:v>
                </c:pt>
                <c:pt idx="1">
                  <c:v>4537</c:v>
                </c:pt>
                <c:pt idx="2">
                  <c:v>4890</c:v>
                </c:pt>
                <c:pt idx="3">
                  <c:v>5049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8-43B7-AD1C-D5F621F1903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엠클라우독</c:v>
                </c:pt>
              </c:strCache>
            </c:strRef>
          </c:tx>
          <c:spPr>
            <a:solidFill>
              <a:srgbClr val="117B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solidFill>
                  <a:schemeClr val="tx1">
                    <a:lumMod val="25000"/>
                    <a:lumOff val="75000"/>
                    <a:alpha val="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ln>
                      <a:solidFill>
                        <a:srgbClr val="5B9BD5">
                          <a:shade val="50000"/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Sheet1!$B$3:$E$3</c:f>
              <c:numCache>
                <c:formatCode>_(* #,##0_);_(* \(#,##0\);_(* "-"_);_(@_)</c:formatCode>
                <c:ptCount val="4"/>
                <c:pt idx="0">
                  <c:v>240</c:v>
                </c:pt>
                <c:pt idx="1">
                  <c:v>1052</c:v>
                </c:pt>
                <c:pt idx="2">
                  <c:v>1137</c:v>
                </c:pt>
                <c:pt idx="3">
                  <c:v>2477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78-43B7-AD1C-D5F621F190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2"/>
        <c:overlap val="100"/>
        <c:axId val="281554696"/>
        <c:axId val="281561752"/>
      </c:barChart>
      <c:catAx>
        <c:axId val="28155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ln>
                  <a:solidFill>
                    <a:schemeClr val="tx1">
                      <a:lumMod val="25000"/>
                      <a:lumOff val="75000"/>
                      <a:alpha val="0"/>
                    </a:schemeClr>
                  </a:solidFill>
                </a:ln>
                <a:solidFill>
                  <a:srgbClr val="4E67A0"/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281561752"/>
        <c:crosses val="autoZero"/>
        <c:auto val="1"/>
        <c:lblAlgn val="ctr"/>
        <c:lblOffset val="100"/>
        <c:tickMarkSkip val="10"/>
        <c:noMultiLvlLbl val="0"/>
      </c:catAx>
      <c:valAx>
        <c:axId val="2815617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28155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</c:legendEntry>
      <c:layout>
        <c:manualLayout>
          <c:xMode val="edge"/>
          <c:yMode val="edge"/>
          <c:x val="7.3312858434075702E-3"/>
          <c:y val="2.5288215970125656E-2"/>
          <c:w val="0.22016372755624347"/>
          <c:h val="5.3902529259660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  <a:latin typeface="나눔스퀘어" panose="020B0600000101010101" pitchFamily="50" charset="-127"/>
          <a:ea typeface="나눔스퀘어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0912FCA-5561-4EB6-B866-1C8434BAB9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1362455-A102-4ECC-9A23-8FDAF91C88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CEA3-FAA6-47F8-A518-AF92F4ED6565}" type="datetimeFigureOut">
              <a:rPr lang="ko-KR" altLang="en-US" smtClean="0"/>
              <a:t>2023-10-27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6E777E8-EA13-4302-A5DF-8557F1517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6B106A3-3D1D-44EE-B31E-7E527F0782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F3F9-920C-4248-A8FD-9CE129CD972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189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508011D-CB98-4BD7-B6B1-048C80D65D7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C2DA4369-345C-4E1A-B8CB-AFED4AC96CC8}"/>
              </a:ext>
            </a:extLst>
          </p:cNvPr>
          <p:cNvSpPr/>
          <p:nvPr userDrawn="1"/>
        </p:nvSpPr>
        <p:spPr>
          <a:xfrm>
            <a:off x="8671647" y="0"/>
            <a:ext cx="3520353" cy="6858000"/>
          </a:xfrm>
          <a:custGeom>
            <a:avLst/>
            <a:gdLst>
              <a:gd name="connsiteX0" fmla="*/ 3429000 w 3520353"/>
              <a:gd name="connsiteY0" fmla="*/ 0 h 6858000"/>
              <a:gd name="connsiteX1" fmla="*/ 3520353 w 3520353"/>
              <a:gd name="connsiteY1" fmla="*/ 2310 h 6858000"/>
              <a:gd name="connsiteX2" fmla="*/ 3520353 w 3520353"/>
              <a:gd name="connsiteY2" fmla="*/ 6855690 h 6858000"/>
              <a:gd name="connsiteX3" fmla="*/ 3429000 w 3520353"/>
              <a:gd name="connsiteY3" fmla="*/ 6858000 h 6858000"/>
              <a:gd name="connsiteX4" fmla="*/ 0 w 3520353"/>
              <a:gd name="connsiteY4" fmla="*/ 3429000 h 6858000"/>
              <a:gd name="connsiteX5" fmla="*/ 3429000 w 35203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353" h="6858000">
                <a:moveTo>
                  <a:pt x="3429000" y="0"/>
                </a:moveTo>
                <a:lnTo>
                  <a:pt x="3520353" y="2310"/>
                </a:lnTo>
                <a:lnTo>
                  <a:pt x="3520353" y="685569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16EBD6B1-2B11-4F3A-BEA0-510EC202AD5F}"/>
              </a:ext>
            </a:extLst>
          </p:cNvPr>
          <p:cNvSpPr/>
          <p:nvPr userDrawn="1"/>
        </p:nvSpPr>
        <p:spPr>
          <a:xfrm>
            <a:off x="9149262" y="465221"/>
            <a:ext cx="3042738" cy="5927558"/>
          </a:xfrm>
          <a:custGeom>
            <a:avLst/>
            <a:gdLst>
              <a:gd name="connsiteX0" fmla="*/ 3429000 w 3520353"/>
              <a:gd name="connsiteY0" fmla="*/ 0 h 6858000"/>
              <a:gd name="connsiteX1" fmla="*/ 3520353 w 3520353"/>
              <a:gd name="connsiteY1" fmla="*/ 2310 h 6858000"/>
              <a:gd name="connsiteX2" fmla="*/ 3520353 w 3520353"/>
              <a:gd name="connsiteY2" fmla="*/ 6855690 h 6858000"/>
              <a:gd name="connsiteX3" fmla="*/ 3429000 w 3520353"/>
              <a:gd name="connsiteY3" fmla="*/ 6858000 h 6858000"/>
              <a:gd name="connsiteX4" fmla="*/ 0 w 3520353"/>
              <a:gd name="connsiteY4" fmla="*/ 3429000 h 6858000"/>
              <a:gd name="connsiteX5" fmla="*/ 3429000 w 35203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353" h="6858000">
                <a:moveTo>
                  <a:pt x="3429000" y="0"/>
                </a:moveTo>
                <a:lnTo>
                  <a:pt x="3520353" y="2310"/>
                </a:lnTo>
                <a:lnTo>
                  <a:pt x="3520353" y="685569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37640297-5D36-41AA-A4E9-89F3E1594B62}"/>
              </a:ext>
            </a:extLst>
          </p:cNvPr>
          <p:cNvSpPr/>
          <p:nvPr userDrawn="1"/>
        </p:nvSpPr>
        <p:spPr>
          <a:xfrm rot="10800000">
            <a:off x="0" y="0"/>
            <a:ext cx="3520353" cy="6858000"/>
          </a:xfrm>
          <a:custGeom>
            <a:avLst/>
            <a:gdLst>
              <a:gd name="connsiteX0" fmla="*/ 3429000 w 3520353"/>
              <a:gd name="connsiteY0" fmla="*/ 0 h 6858000"/>
              <a:gd name="connsiteX1" fmla="*/ 3520353 w 3520353"/>
              <a:gd name="connsiteY1" fmla="*/ 2310 h 6858000"/>
              <a:gd name="connsiteX2" fmla="*/ 3520353 w 3520353"/>
              <a:gd name="connsiteY2" fmla="*/ 6855690 h 6858000"/>
              <a:gd name="connsiteX3" fmla="*/ 3429000 w 3520353"/>
              <a:gd name="connsiteY3" fmla="*/ 6858000 h 6858000"/>
              <a:gd name="connsiteX4" fmla="*/ 0 w 3520353"/>
              <a:gd name="connsiteY4" fmla="*/ 3429000 h 6858000"/>
              <a:gd name="connsiteX5" fmla="*/ 3429000 w 35203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353" h="6858000">
                <a:moveTo>
                  <a:pt x="3429000" y="0"/>
                </a:moveTo>
                <a:lnTo>
                  <a:pt x="3520353" y="2310"/>
                </a:lnTo>
                <a:lnTo>
                  <a:pt x="3520353" y="685569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DB3F939-43CB-478C-9BF5-898C8D51BABA}"/>
              </a:ext>
            </a:extLst>
          </p:cNvPr>
          <p:cNvSpPr/>
          <p:nvPr userDrawn="1"/>
        </p:nvSpPr>
        <p:spPr>
          <a:xfrm rot="10800000">
            <a:off x="1" y="465221"/>
            <a:ext cx="3042738" cy="5927558"/>
          </a:xfrm>
          <a:custGeom>
            <a:avLst/>
            <a:gdLst>
              <a:gd name="connsiteX0" fmla="*/ 3429000 w 3520353"/>
              <a:gd name="connsiteY0" fmla="*/ 0 h 6858000"/>
              <a:gd name="connsiteX1" fmla="*/ 3520353 w 3520353"/>
              <a:gd name="connsiteY1" fmla="*/ 2310 h 6858000"/>
              <a:gd name="connsiteX2" fmla="*/ 3520353 w 3520353"/>
              <a:gd name="connsiteY2" fmla="*/ 6855690 h 6858000"/>
              <a:gd name="connsiteX3" fmla="*/ 3429000 w 3520353"/>
              <a:gd name="connsiteY3" fmla="*/ 6858000 h 6858000"/>
              <a:gd name="connsiteX4" fmla="*/ 0 w 3520353"/>
              <a:gd name="connsiteY4" fmla="*/ 3429000 h 6858000"/>
              <a:gd name="connsiteX5" fmla="*/ 3429000 w 35203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0353" h="6858000">
                <a:moveTo>
                  <a:pt x="3429000" y="0"/>
                </a:moveTo>
                <a:lnTo>
                  <a:pt x="3520353" y="2310"/>
                </a:lnTo>
                <a:lnTo>
                  <a:pt x="3520353" y="685569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F65273D7-4B50-40E8-AFC5-2576BA94E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3070" y="381000"/>
            <a:ext cx="489033" cy="2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2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D27B20-F105-4DA3-9A9B-232A7139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C1E4733-9A53-4F7D-9CAA-31D6D9CA0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502D4D-E5BD-4EB5-8731-080B7ECA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120-84A6-4EC1-9FD2-B24F1B00BC58}" type="datetimeFigureOut">
              <a:rPr lang="ko-KR" altLang="en-US" smtClean="0"/>
              <a:t>2023-10-27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350989-9E73-4133-9AA8-F0331463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55DB30-8D6E-45C8-95E9-F0F4F13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2EE7-B37F-42C4-A53C-27ADFE64D93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855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332E45D-65D6-4344-A9D7-153D40C469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9AF65F4-B8EA-451F-9BD4-F578742B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E2CB28-08F9-40FF-9EC6-2C3FB791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120-84A6-4EC1-9FD2-B24F1B00BC58}" type="datetimeFigureOut">
              <a:rPr lang="ko-KR" altLang="en-US" smtClean="0"/>
              <a:t>2023-10-27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1A19B2-FCA3-4C2B-9B06-9F3B0759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7D9B54-04C5-4384-AEC7-5839FE3B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2EE7-B37F-42C4-A53C-27ADFE64D93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74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0538B2D8-11E6-4225-AACB-14938BAE6A9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8E7EA">
                  <a:alpha val="50000"/>
                </a:srgbClr>
              </a:gs>
              <a:gs pos="35000">
                <a:srgbClr val="48CCD2">
                  <a:alpha val="50000"/>
                </a:srgbClr>
              </a:gs>
              <a:gs pos="100000">
                <a:srgbClr val="168EE6">
                  <a:alpha val="50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26C1EB36-498E-4C4A-99BE-5F11A3A8D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3070" y="381000"/>
            <a:ext cx="489033" cy="2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0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250A33A4-7971-431C-A0DF-59C1B392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3070" y="381000"/>
            <a:ext cx="489033" cy="2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BC7CB3-2537-436A-AC4A-59F184FE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51B9B4-2FE7-48D9-861A-2F44BD540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4EDCE9-9BC0-44C3-B22F-68C30BC25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737E94-C00A-4DE2-9628-FA58B7C4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120-84A6-4EC1-9FD2-B24F1B00BC58}" type="datetimeFigureOut">
              <a:rPr lang="ko-KR" altLang="en-US" smtClean="0"/>
              <a:t>2023-10-27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1050BA-9821-412C-A017-FB9BDFB0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4E9046C-ABD1-4B10-8121-4EFAE8EB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2EE7-B37F-42C4-A53C-27ADFE64D93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60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9E726A-61F1-401C-B71A-66FE5E43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F7BCFA-3D9D-459B-BEC5-18E4A1C14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5E3348-C805-4AAD-A185-6FBDC1B9C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7A7CB43-0F5B-40FA-B745-CBF01042B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5EDD5CD-B6FF-4409-9930-056806605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30A3FB8-B99C-42BB-BF82-A122D4C5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120-84A6-4EC1-9FD2-B24F1B00BC58}" type="datetimeFigureOut">
              <a:rPr lang="ko-KR" altLang="en-US" smtClean="0"/>
              <a:t>2023-10-27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D0F8EEC-6111-480A-9CCC-95D77AC2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B3FE232-B2B9-43A6-8946-D787B885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2EE7-B37F-42C4-A53C-27ADFE64D93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675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8BACAC-31B0-4E87-B38A-A2B8BB15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AB1C859-F209-458D-9A00-075DEAE4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120-84A6-4EC1-9FD2-B24F1B00BC58}" type="datetimeFigureOut">
              <a:rPr lang="ko-KR" altLang="en-US" smtClean="0"/>
              <a:t>2023-10-27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478ABA-3B32-422D-8B7C-1E2160AA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D64BF10-FE25-4A2C-8431-BB040AAB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2EE7-B37F-42C4-A53C-27ADFE64D93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09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8E2517-6208-4CEB-B9C8-13831895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120-84A6-4EC1-9FD2-B24F1B00BC58}" type="datetimeFigureOut">
              <a:rPr lang="ko-KR" altLang="en-US" smtClean="0"/>
              <a:t>2023-10-27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AD422DE-72BA-4C96-9D33-4F0E3A91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DCDE37-7AB9-4513-B712-BDCB9D53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2EE7-B37F-42C4-A53C-27ADFE64D93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18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0F13DB-8FF0-4724-9B8A-25051DD8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EE3A16-AD00-45A8-953B-6A4F9CA93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F70568-A17F-4221-AEC2-F7CA006C6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F33BF7-DBCD-4E11-9D6A-7122E39A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120-84A6-4EC1-9FD2-B24F1B00BC58}" type="datetimeFigureOut">
              <a:rPr lang="ko-KR" altLang="en-US" smtClean="0"/>
              <a:t>2023-10-27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229C2D-6661-4222-A2B4-BA5203CA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A08701-E3B4-4562-B585-4AAD1B04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2EE7-B37F-42C4-A53C-27ADFE64D93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53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5A314-C76B-4FE0-8A63-26FA3705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4C803F-99EE-4B7A-938E-9F5F78124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7C742C9-AC96-42E3-8A2D-1589E4F21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B9F8DD-31B3-4BE2-B837-15427EB7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120-84A6-4EC1-9FD2-B24F1B00BC58}" type="datetimeFigureOut">
              <a:rPr lang="ko-KR" altLang="en-US" smtClean="0"/>
              <a:t>2023-10-27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106723F-65E3-4093-A7B5-2582B6E1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B893C8A-8396-42A5-9BFE-E4A7601B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A2EE7-B37F-42C4-A53C-27ADFE64D93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449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122DA60-302A-411E-910C-6FCDF84F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D057CD-2E9A-46BC-B0AF-6C6A224A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393C80-D3E3-4C96-A0C6-24536E2A8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F0120-84A6-4EC1-9FD2-B24F1B00BC58}" type="datetimeFigureOut">
              <a:rPr lang="ko-KR" altLang="en-US" smtClean="0"/>
              <a:t>2023-10-27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5CD66B-AADA-4D19-9318-E6060AD9C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E8427B-57A9-4D80-A973-EF6A1D9E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A2EE7-B37F-42C4-A53C-27ADFE64D93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267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net-id.co.kr" TargetMode="External"/><Relationship Id="rId2" Type="http://schemas.openxmlformats.org/officeDocument/2006/relationships/hyperlink" Target="mailto:sales@mcloudoc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8345466-EA27-4F58-BE7D-E3F859495CA9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oundRect">
            <a:avLst>
              <a:gd name="adj" fmla="val 0"/>
            </a:avLst>
          </a:prstGeom>
          <a:solidFill>
            <a:srgbClr val="25C6CB"/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26416-5B08-4E83-9B42-F7E446DBA632}"/>
              </a:ext>
            </a:extLst>
          </p:cNvPr>
          <p:cNvSpPr txBox="1"/>
          <p:nvPr/>
        </p:nvSpPr>
        <p:spPr>
          <a:xfrm>
            <a:off x="278766" y="6290198"/>
            <a:ext cx="3692036" cy="303481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0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Copyright ⓒ 2023 </a:t>
            </a:r>
            <a:r>
              <a:rPr lang="en-US" altLang="ko-KR" sz="105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mcloudoc</a:t>
            </a:r>
            <a:r>
              <a:rPr lang="en-US" altLang="ko-KR" sz="10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Co.,Ltd</a:t>
            </a:r>
            <a:r>
              <a:rPr lang="en-US" altLang="ko-KR" sz="10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31E63-34B3-4D2C-97B5-9AFC8C108A15}"/>
              </a:ext>
            </a:extLst>
          </p:cNvPr>
          <p:cNvSpPr txBox="1"/>
          <p:nvPr/>
        </p:nvSpPr>
        <p:spPr>
          <a:xfrm rot="5400000">
            <a:off x="10792913" y="5471440"/>
            <a:ext cx="1982868" cy="26161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www.net-id.co.kr</a:t>
            </a:r>
            <a:endParaRPr lang="ko-KR" altLang="en-US" sz="1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D648F-0F42-4FC3-9A20-D2B671D46216}"/>
              </a:ext>
            </a:extLst>
          </p:cNvPr>
          <p:cNvSpPr txBox="1"/>
          <p:nvPr/>
        </p:nvSpPr>
        <p:spPr>
          <a:xfrm>
            <a:off x="276847" y="245983"/>
            <a:ext cx="2736304" cy="230832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spc="3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COMPANY 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63DD1-852D-4356-A971-382491E4605A}"/>
              </a:ext>
            </a:extLst>
          </p:cNvPr>
          <p:cNvSpPr txBox="1"/>
          <p:nvPr/>
        </p:nvSpPr>
        <p:spPr>
          <a:xfrm rot="5400000">
            <a:off x="10792913" y="1222028"/>
            <a:ext cx="1982868" cy="26161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www.mcloudoc.com</a:t>
            </a: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E5A454B3-2CF7-44FD-A904-6D88893B5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383" y="2640414"/>
            <a:ext cx="2684720" cy="1486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E35B72-B7B3-4C55-A3FB-A76AB5562E4C}"/>
              </a:ext>
            </a:extLst>
          </p:cNvPr>
          <p:cNvSpPr txBox="1"/>
          <p:nvPr/>
        </p:nvSpPr>
        <p:spPr>
          <a:xfrm>
            <a:off x="843560" y="2967335"/>
            <a:ext cx="3915418" cy="92333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5400" b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엠클라우독</a:t>
            </a:r>
            <a:endParaRPr lang="en-US" altLang="ko-KR" sz="54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C275B-4D14-4398-8516-FEEF0E89F9F3}"/>
              </a:ext>
            </a:extLst>
          </p:cNvPr>
          <p:cNvSpPr txBox="1"/>
          <p:nvPr/>
        </p:nvSpPr>
        <p:spPr>
          <a:xfrm>
            <a:off x="8352024" y="3228945"/>
            <a:ext cx="3280065" cy="40011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0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기업이 원하는 서비스를</a:t>
            </a:r>
            <a:r>
              <a:rPr lang="en-US" altLang="ko-KR" sz="20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10144806-1FB2-4F39-BAEE-0203CE380218}"/>
              </a:ext>
            </a:extLst>
          </p:cNvPr>
          <p:cNvCxnSpPr>
            <a:cxnSpLocks/>
          </p:cNvCxnSpPr>
          <p:nvPr/>
        </p:nvCxnSpPr>
        <p:spPr>
          <a:xfrm>
            <a:off x="4758978" y="3429000"/>
            <a:ext cx="35455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61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14D4A272-49C8-4928-8393-8AD14E083CA4}"/>
              </a:ext>
            </a:extLst>
          </p:cNvPr>
          <p:cNvSpPr txBox="1"/>
          <p:nvPr/>
        </p:nvSpPr>
        <p:spPr>
          <a:xfrm>
            <a:off x="668155" y="1680948"/>
            <a:ext cx="3089307" cy="212365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500"/>
            </a:lvl1pPr>
          </a:lstStyle>
          <a:p>
            <a:r>
              <a:rPr lang="ko-KR" altLang="en-US" sz="4400" b="1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가장</a:t>
            </a:r>
          </a:p>
          <a:p>
            <a:r>
              <a:rPr lang="ko-KR" altLang="en-US" sz="4400" b="1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합리적인</a:t>
            </a:r>
          </a:p>
          <a:p>
            <a:r>
              <a:rPr lang="ko-KR" altLang="en-US" sz="4400" b="1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백업 솔루션</a:t>
            </a: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8A6319C0-26A8-41FC-A23F-C39E24888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4893" y="1158037"/>
            <a:ext cx="6132095" cy="5315156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12000"/>
              </a:prstClr>
            </a:outerShdw>
          </a:effectLst>
        </p:spPr>
      </p:pic>
      <p:grpSp>
        <p:nvGrpSpPr>
          <p:cNvPr id="44" name="그룹 43">
            <a:extLst>
              <a:ext uri="{FF2B5EF4-FFF2-40B4-BE49-F238E27FC236}">
                <a16:creationId xmlns:a16="http://schemas.microsoft.com/office/drawing/2014/main" id="{B525B7B0-F263-4199-AD06-6E372102F8D6}"/>
              </a:ext>
            </a:extLst>
          </p:cNvPr>
          <p:cNvGrpSpPr/>
          <p:nvPr/>
        </p:nvGrpSpPr>
        <p:grpSpPr>
          <a:xfrm>
            <a:off x="5616968" y="860608"/>
            <a:ext cx="2910846" cy="297428"/>
            <a:chOff x="5909369" y="960683"/>
            <a:chExt cx="2837987" cy="289983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BBCFE30A-259B-42F2-B9C7-DC50D9595DC7}"/>
                </a:ext>
              </a:extLst>
            </p:cNvPr>
            <p:cNvSpPr/>
            <p:nvPr/>
          </p:nvSpPr>
          <p:spPr>
            <a:xfrm>
              <a:off x="5909369" y="960683"/>
              <a:ext cx="1343095" cy="28998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dirty="0">
                  <a:solidFill>
                    <a:srgbClr val="117BE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◆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On-Premise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66EFB3D2-957E-4537-BB55-4D7C3E22E6F1}"/>
                </a:ext>
              </a:extLst>
            </p:cNvPr>
            <p:cNvSpPr/>
            <p:nvPr/>
          </p:nvSpPr>
          <p:spPr>
            <a:xfrm>
              <a:off x="7350455" y="960683"/>
              <a:ext cx="1396901" cy="289983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200" b="1" dirty="0">
                  <a:solidFill>
                    <a:srgbClr val="117BE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◆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Cloud Service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80CA37E6-81E7-4A70-BB7C-58DDA929297D}"/>
              </a:ext>
            </a:extLst>
          </p:cNvPr>
          <p:cNvGrpSpPr/>
          <p:nvPr/>
        </p:nvGrpSpPr>
        <p:grpSpPr>
          <a:xfrm>
            <a:off x="719757" y="4548141"/>
            <a:ext cx="4374313" cy="1344027"/>
            <a:chOff x="696677" y="5211030"/>
            <a:chExt cx="4374313" cy="1344027"/>
          </a:xfrm>
        </p:grpSpPr>
        <p:sp>
          <p:nvSpPr>
            <p:cNvPr id="51" name="&quot;없음&quot; 기호 4">
              <a:extLst>
                <a:ext uri="{FF2B5EF4-FFF2-40B4-BE49-F238E27FC236}">
                  <a16:creationId xmlns:a16="http://schemas.microsoft.com/office/drawing/2014/main" id="{743D35E8-BF5D-4AE3-96E9-4C16E19F780E}"/>
                </a:ext>
              </a:extLst>
            </p:cNvPr>
            <p:cNvSpPr/>
            <p:nvPr/>
          </p:nvSpPr>
          <p:spPr>
            <a:xfrm>
              <a:off x="1301373" y="5898478"/>
              <a:ext cx="281943" cy="217246"/>
            </a:xfrm>
            <a:prstGeom prst="noSmoking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아래쪽 화살표 5">
              <a:extLst>
                <a:ext uri="{FF2B5EF4-FFF2-40B4-BE49-F238E27FC236}">
                  <a16:creationId xmlns:a16="http://schemas.microsoft.com/office/drawing/2014/main" id="{6A45C801-0EB0-4AAF-B7F8-8F720840E83B}"/>
                </a:ext>
              </a:extLst>
            </p:cNvPr>
            <p:cNvSpPr/>
            <p:nvPr/>
          </p:nvSpPr>
          <p:spPr>
            <a:xfrm>
              <a:off x="3829709" y="5734419"/>
              <a:ext cx="293046" cy="455864"/>
            </a:xfrm>
            <a:prstGeom prst="downArrow">
              <a:avLst/>
            </a:prstGeom>
            <a:solidFill>
              <a:srgbClr val="22B8BC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원통 6">
              <a:extLst>
                <a:ext uri="{FF2B5EF4-FFF2-40B4-BE49-F238E27FC236}">
                  <a16:creationId xmlns:a16="http://schemas.microsoft.com/office/drawing/2014/main" id="{97B25C09-8EC2-4063-83B5-A9CC3A42FF07}"/>
                </a:ext>
              </a:extLst>
            </p:cNvPr>
            <p:cNvSpPr/>
            <p:nvPr/>
          </p:nvSpPr>
          <p:spPr>
            <a:xfrm>
              <a:off x="2603572" y="5822467"/>
              <a:ext cx="321743" cy="329725"/>
            </a:xfrm>
            <a:prstGeom prst="can">
              <a:avLst/>
            </a:prstGeom>
            <a:solidFill>
              <a:schemeClr val="bg2">
                <a:lumMod val="75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E3B94B9A-344E-4555-B3E2-1D060F29B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6677" y="5211030"/>
              <a:ext cx="4374313" cy="1344027"/>
            </a:xfrm>
            <a:prstGeom prst="rect">
              <a:avLst/>
            </a:prstGeom>
          </p:spPr>
        </p:pic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E5544BC6-9B26-447B-BEE7-7B2936415656}"/>
                </a:ext>
              </a:extLst>
            </p:cNvPr>
            <p:cNvSpPr/>
            <p:nvPr/>
          </p:nvSpPr>
          <p:spPr>
            <a:xfrm>
              <a:off x="781202" y="5214561"/>
              <a:ext cx="4227881" cy="339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ko-KR" sz="12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ClouDoc Backup </a:t>
              </a:r>
              <a:r>
                <a:rPr lang="ko-KR" altLang="en-US" sz="12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솔루션 비용 정책</a:t>
              </a: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FD289E48-397B-4287-BF3A-58F8A3EA64B0}"/>
                </a:ext>
              </a:extLst>
            </p:cNvPr>
            <p:cNvSpPr/>
            <p:nvPr/>
          </p:nvSpPr>
          <p:spPr>
            <a:xfrm>
              <a:off x="1006506" y="5993108"/>
              <a:ext cx="1217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클라우독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서버 수</a:t>
              </a: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000" b="1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상관 </a:t>
              </a: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없이</a:t>
              </a: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255F3DB7-C188-4413-BF45-7B2B746CB4F1}"/>
                </a:ext>
              </a:extLst>
            </p:cNvPr>
            <p:cNvSpPr/>
            <p:nvPr/>
          </p:nvSpPr>
          <p:spPr>
            <a:xfrm>
              <a:off x="3715990" y="6119189"/>
              <a:ext cx="91563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비용 부담 ▼</a:t>
              </a: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85F681B5-DFBD-401F-8347-3AACD367DCB5}"/>
                </a:ext>
              </a:extLst>
            </p:cNvPr>
            <p:cNvSpPr/>
            <p:nvPr/>
          </p:nvSpPr>
          <p:spPr>
            <a:xfrm>
              <a:off x="2371573" y="5989262"/>
              <a:ext cx="9573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사용한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용량</a:t>
              </a: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만큼만 </a:t>
              </a: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!</a:t>
              </a:r>
              <a:endParaRPr lang="ko-KR" altLang="en-US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7435031-03AA-4FF1-B1AB-DD7050AC08E6}"/>
              </a:ext>
            </a:extLst>
          </p:cNvPr>
          <p:cNvSpPr txBox="1"/>
          <p:nvPr/>
        </p:nvSpPr>
        <p:spPr>
          <a:xfrm>
            <a:off x="721209" y="3838095"/>
            <a:ext cx="3527518" cy="3770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사용한 만큼만 지불하세요</a:t>
            </a:r>
            <a:r>
              <a:rPr lang="en-US" altLang="ko-KR" sz="16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2194DF-3247-4EC1-9320-7E6850EA3E21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Product &amp; Service</a:t>
            </a:r>
          </a:p>
          <a:p>
            <a:pPr>
              <a:lnSpc>
                <a:spcPct val="110000"/>
              </a:lnSpc>
            </a:pPr>
            <a:r>
              <a:rPr lang="ko-KR" altLang="en-US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제품 및 서비스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0CB381-1B0D-444F-AE14-0919752AF22E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07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45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DF4AB33-0118-4929-85EE-8C87F94923F0}"/>
              </a:ext>
            </a:extLst>
          </p:cNvPr>
          <p:cNvSpPr/>
          <p:nvPr/>
        </p:nvSpPr>
        <p:spPr>
          <a:xfrm>
            <a:off x="429490" y="4996141"/>
            <a:ext cx="11333020" cy="1440429"/>
          </a:xfrm>
          <a:prstGeom prst="roundRect">
            <a:avLst>
              <a:gd name="adj" fmla="val 9566"/>
            </a:avLst>
          </a:prstGeom>
          <a:solidFill>
            <a:schemeClr val="bg1"/>
          </a:solidFill>
          <a:ln w="15875">
            <a:noFill/>
          </a:ln>
          <a:effectLst>
            <a:outerShdw blurRad="2159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751D0F2-B073-40E2-8D63-7A21DC44BAA6}"/>
              </a:ext>
            </a:extLst>
          </p:cNvPr>
          <p:cNvGrpSpPr/>
          <p:nvPr/>
        </p:nvGrpSpPr>
        <p:grpSpPr>
          <a:xfrm>
            <a:off x="1785197" y="2047231"/>
            <a:ext cx="8812322" cy="2812993"/>
            <a:chOff x="1785197" y="2141931"/>
            <a:chExt cx="8812322" cy="2812993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E84D4AB0-CEAE-43F9-B9A8-7859A42AA15F}"/>
                </a:ext>
              </a:extLst>
            </p:cNvPr>
            <p:cNvSpPr/>
            <p:nvPr/>
          </p:nvSpPr>
          <p:spPr>
            <a:xfrm>
              <a:off x="5051305" y="2598634"/>
              <a:ext cx="2093159" cy="2093159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D59BBBE-A67A-48B3-83F7-898500D4568F}"/>
                </a:ext>
              </a:extLst>
            </p:cNvPr>
            <p:cNvSpPr/>
            <p:nvPr/>
          </p:nvSpPr>
          <p:spPr>
            <a:xfrm>
              <a:off x="2251901" y="2598634"/>
              <a:ext cx="2093159" cy="2093159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95DD8DB-E6C7-4515-96CE-EF8001DD07BB}"/>
                </a:ext>
              </a:extLst>
            </p:cNvPr>
            <p:cNvSpPr/>
            <p:nvPr/>
          </p:nvSpPr>
          <p:spPr>
            <a:xfrm>
              <a:off x="8120641" y="2478046"/>
              <a:ext cx="2476878" cy="247687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1BB5FC6F-B615-4559-B5F2-2FB204274C42}"/>
                </a:ext>
              </a:extLst>
            </p:cNvPr>
            <p:cNvCxnSpPr>
              <a:cxnSpLocks/>
            </p:cNvCxnSpPr>
            <p:nvPr/>
          </p:nvCxnSpPr>
          <p:spPr>
            <a:xfrm>
              <a:off x="3690734" y="3689673"/>
              <a:ext cx="1380852" cy="0"/>
            </a:xfrm>
            <a:prstGeom prst="line">
              <a:avLst/>
            </a:prstGeom>
            <a:ln w="254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D68F6C61-7B7D-491E-92C8-1173BAF0DFB4}"/>
                </a:ext>
              </a:extLst>
            </p:cNvPr>
            <p:cNvSpPr/>
            <p:nvPr/>
          </p:nvSpPr>
          <p:spPr>
            <a:xfrm>
              <a:off x="4370224" y="3640514"/>
              <a:ext cx="95316" cy="95315"/>
            </a:xfrm>
            <a:prstGeom prst="ellipse">
              <a:avLst/>
            </a:prstGeom>
            <a:solidFill>
              <a:srgbClr val="117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E2C381D-1005-4B2E-A67C-FF7B57B60CFA}"/>
                </a:ext>
              </a:extLst>
            </p:cNvPr>
            <p:cNvSpPr/>
            <p:nvPr/>
          </p:nvSpPr>
          <p:spPr>
            <a:xfrm>
              <a:off x="5095558" y="2761544"/>
              <a:ext cx="1906317" cy="1906317"/>
            </a:xfrm>
            <a:prstGeom prst="ellipse">
              <a:avLst/>
            </a:prstGeom>
            <a:solidFill>
              <a:srgbClr val="117BEF">
                <a:alpha val="12000"/>
              </a:srgbClr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F23F649-22F7-4151-BEB8-D259A64DA1F0}"/>
                </a:ext>
              </a:extLst>
            </p:cNvPr>
            <p:cNvSpPr/>
            <p:nvPr/>
          </p:nvSpPr>
          <p:spPr>
            <a:xfrm>
              <a:off x="5292479" y="2941172"/>
              <a:ext cx="1512474" cy="1512474"/>
            </a:xfrm>
            <a:prstGeom prst="ellipse">
              <a:avLst/>
            </a:prstGeom>
            <a:solidFill>
              <a:srgbClr val="117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5F5A34-7383-4F81-95D3-9E95951BDB51}"/>
                </a:ext>
              </a:extLst>
            </p:cNvPr>
            <p:cNvSpPr txBox="1"/>
            <p:nvPr/>
          </p:nvSpPr>
          <p:spPr>
            <a:xfrm>
              <a:off x="5190263" y="3366914"/>
              <a:ext cx="1737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32%</a:t>
              </a:r>
              <a:endParaRPr lang="ko-KR" altLang="en-US" sz="36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9603493-8261-48EE-9A30-717E9B1998F6}"/>
                </a:ext>
              </a:extLst>
            </p:cNvPr>
            <p:cNvSpPr/>
            <p:nvPr/>
          </p:nvSpPr>
          <p:spPr>
            <a:xfrm>
              <a:off x="1785197" y="2761544"/>
              <a:ext cx="1906317" cy="1906317"/>
            </a:xfrm>
            <a:prstGeom prst="ellipse">
              <a:avLst/>
            </a:prstGeom>
            <a:solidFill>
              <a:srgbClr val="25C6CB">
                <a:alpha val="12000"/>
              </a:srgbClr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742CF3E9-0A4B-47FF-946B-50410DF91EFD}"/>
                </a:ext>
              </a:extLst>
            </p:cNvPr>
            <p:cNvSpPr/>
            <p:nvPr/>
          </p:nvSpPr>
          <p:spPr>
            <a:xfrm>
              <a:off x="1982119" y="2941172"/>
              <a:ext cx="1512474" cy="1512474"/>
            </a:xfrm>
            <a:prstGeom prst="ellipse">
              <a:avLst/>
            </a:prstGeom>
            <a:solidFill>
              <a:srgbClr val="25C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2AD90B-3D12-40D2-9C0D-3A5A724CBD70}"/>
                </a:ext>
              </a:extLst>
            </p:cNvPr>
            <p:cNvSpPr txBox="1"/>
            <p:nvPr/>
          </p:nvSpPr>
          <p:spPr>
            <a:xfrm>
              <a:off x="1869371" y="3391536"/>
              <a:ext cx="1737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87%</a:t>
              </a:r>
              <a:endParaRPr lang="ko-KR" altLang="en-US" sz="36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1A84E769-6D7F-49BE-B9F9-4A18B879CC2E}"/>
                </a:ext>
              </a:extLst>
            </p:cNvPr>
            <p:cNvSpPr/>
            <p:nvPr/>
          </p:nvSpPr>
          <p:spPr>
            <a:xfrm>
              <a:off x="8405919" y="2761544"/>
              <a:ext cx="1906317" cy="1906317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12000"/>
              </a:schemeClr>
            </a:solidFill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853C6871-1EDB-43F5-B0EA-54ED9DFA3993}"/>
                </a:ext>
              </a:extLst>
            </p:cNvPr>
            <p:cNvSpPr/>
            <p:nvPr/>
          </p:nvSpPr>
          <p:spPr>
            <a:xfrm>
              <a:off x="8602843" y="2941172"/>
              <a:ext cx="1512474" cy="151247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CE7970-C0CC-4746-8AAE-A2DC26CE3467}"/>
                </a:ext>
              </a:extLst>
            </p:cNvPr>
            <p:cNvSpPr txBox="1"/>
            <p:nvPr/>
          </p:nvSpPr>
          <p:spPr>
            <a:xfrm>
              <a:off x="8490092" y="3428063"/>
              <a:ext cx="173796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50</a:t>
              </a:r>
              <a:r>
                <a:rPr lang="ko-KR" altLang="en-US" sz="28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개사▴</a:t>
              </a:r>
              <a:endParaRPr lang="en-US" altLang="ko-KR" sz="28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8EDB6115-FFBF-46FF-B2B9-97FFC13B23BB}"/>
                </a:ext>
              </a:extLst>
            </p:cNvPr>
            <p:cNvCxnSpPr>
              <a:cxnSpLocks/>
            </p:cNvCxnSpPr>
            <p:nvPr/>
          </p:nvCxnSpPr>
          <p:spPr>
            <a:xfrm>
              <a:off x="6996687" y="3689738"/>
              <a:ext cx="1400787" cy="0"/>
            </a:xfrm>
            <a:prstGeom prst="line">
              <a:avLst/>
            </a:prstGeom>
            <a:ln w="254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C3F5E122-D921-43BC-9220-ADD83E09CE53}"/>
                </a:ext>
              </a:extLst>
            </p:cNvPr>
            <p:cNvSpPr/>
            <p:nvPr/>
          </p:nvSpPr>
          <p:spPr>
            <a:xfrm>
              <a:off x="7607598" y="3640579"/>
              <a:ext cx="95316" cy="9531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5198A5CC-7AE5-4DC6-8BE5-3DFC96AC4113}"/>
                </a:ext>
              </a:extLst>
            </p:cNvPr>
            <p:cNvSpPr txBox="1"/>
            <p:nvPr/>
          </p:nvSpPr>
          <p:spPr>
            <a:xfrm>
              <a:off x="2062853" y="2182317"/>
              <a:ext cx="1474121" cy="4924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spc="-8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 고객 만족도</a:t>
              </a:r>
              <a:endParaRPr lang="en-US" altLang="ko-KR" sz="14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1200" spc="-8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( 2017 ~ 2022 )</a:t>
              </a:r>
              <a:endParaRPr lang="ko-KR" altLang="en-US" sz="1200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6B6960B1-7F41-44BD-9986-0813CEF61C78}"/>
                </a:ext>
              </a:extLst>
            </p:cNvPr>
            <p:cNvSpPr txBox="1"/>
            <p:nvPr/>
          </p:nvSpPr>
          <p:spPr>
            <a:xfrm>
              <a:off x="5090122" y="2187069"/>
              <a:ext cx="1917192" cy="4924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spc="-8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 후 추가 확장 비율</a:t>
              </a:r>
              <a:endParaRPr lang="en-US" altLang="ko-KR" sz="14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1200" spc="-8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( 2018 ~ 2022 )</a:t>
              </a:r>
              <a:endParaRPr lang="ko-KR" altLang="en-US" sz="1200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1EAF8404-1B44-4D32-A289-BB18475DC701}"/>
                </a:ext>
              </a:extLst>
            </p:cNvPr>
            <p:cNvSpPr txBox="1"/>
            <p:nvPr/>
          </p:nvSpPr>
          <p:spPr>
            <a:xfrm>
              <a:off x="8587052" y="2141931"/>
              <a:ext cx="1544049" cy="58271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spc="-8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매년 신규 도입</a:t>
              </a:r>
            </a:p>
            <a:p>
              <a:pPr algn="ctr"/>
              <a:r>
                <a:rPr lang="ko-KR" altLang="en-US" sz="1200" spc="-8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고객사 증가율</a:t>
              </a: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825A638-429F-44F8-A252-CA61929AC17E}"/>
              </a:ext>
            </a:extLst>
          </p:cNvPr>
          <p:cNvSpPr/>
          <p:nvPr/>
        </p:nvSpPr>
        <p:spPr>
          <a:xfrm>
            <a:off x="603767" y="5140844"/>
            <a:ext cx="753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</a:t>
            </a:r>
            <a:r>
              <a:rPr lang="en-US" altLang="ko-KR" sz="1000" b="1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97DEEC7-D2E3-49FF-97B2-6FEC8A0FAD07}"/>
              </a:ext>
            </a:extLst>
          </p:cNvPr>
          <p:cNvSpPr/>
          <p:nvPr/>
        </p:nvSpPr>
        <p:spPr>
          <a:xfrm>
            <a:off x="4246216" y="5140844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61114AC-E5FD-4AD7-9988-5DD068B3FAF3}"/>
              </a:ext>
            </a:extLst>
          </p:cNvPr>
          <p:cNvSpPr/>
          <p:nvPr/>
        </p:nvSpPr>
        <p:spPr>
          <a:xfrm>
            <a:off x="7846940" y="5144928"/>
            <a:ext cx="753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의료</a:t>
            </a:r>
            <a:r>
              <a:rPr lang="en-US" altLang="ko-KR" sz="1000" b="1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b="1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제약</a:t>
            </a:r>
            <a:endParaRPr lang="ko-KR" altLang="en-US" sz="10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37E7D879-B7F4-429B-ABDE-01B7573272F4}"/>
              </a:ext>
            </a:extLst>
          </p:cNvPr>
          <p:cNvCxnSpPr>
            <a:cxnSpLocks/>
          </p:cNvCxnSpPr>
          <p:nvPr/>
        </p:nvCxnSpPr>
        <p:spPr>
          <a:xfrm>
            <a:off x="4110411" y="5187024"/>
            <a:ext cx="0" cy="111362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540B8222-52B1-4F83-9078-6933D43EC466}"/>
              </a:ext>
            </a:extLst>
          </p:cNvPr>
          <p:cNvCxnSpPr>
            <a:cxnSpLocks/>
          </p:cNvCxnSpPr>
          <p:nvPr/>
        </p:nvCxnSpPr>
        <p:spPr>
          <a:xfrm>
            <a:off x="7691448" y="5187024"/>
            <a:ext cx="0" cy="1113629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1E211B53-C966-4623-B723-CF9C75BD0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8" y="5397747"/>
            <a:ext cx="3308961" cy="8686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49D3E90-9576-43FB-B99D-03B4A221C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86" y="5384164"/>
            <a:ext cx="3308961" cy="881948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FB3000ED-B00C-481C-9B1C-036F0EA40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41" y="5351008"/>
            <a:ext cx="3308961" cy="91510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7D1392F-33C5-4E4E-8D85-5545E23EF781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Customers</a:t>
            </a:r>
          </a:p>
          <a:p>
            <a:pPr>
              <a:lnSpc>
                <a:spcPct val="110000"/>
              </a:lnSpc>
            </a:pPr>
            <a:r>
              <a:rPr lang="ko-KR" altLang="en-US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고객사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3097D49-9904-4E38-8012-5C2F1CC89992}"/>
              </a:ext>
            </a:extLst>
          </p:cNvPr>
          <p:cNvSpPr txBox="1"/>
          <p:nvPr/>
        </p:nvSpPr>
        <p:spPr>
          <a:xfrm>
            <a:off x="663480" y="1430659"/>
            <a:ext cx="3485249" cy="305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이미 많은 기업에서 </a:t>
            </a: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‘혁신’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경험하고 있습니다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6BA142-FA6A-409E-A3F0-31AA261B0D95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08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096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75277833-4D2E-4516-B25A-50ECC3CDB559}"/>
              </a:ext>
            </a:extLst>
          </p:cNvPr>
          <p:cNvSpPr/>
          <p:nvPr/>
        </p:nvSpPr>
        <p:spPr>
          <a:xfrm>
            <a:off x="671562" y="1773383"/>
            <a:ext cx="3268473" cy="1379819"/>
          </a:xfrm>
          <a:prstGeom prst="roundRect">
            <a:avLst>
              <a:gd name="adj" fmla="val 50000"/>
            </a:avLst>
          </a:prstGeom>
          <a:solidFill>
            <a:schemeClr val="bg1">
              <a:alpha val="98000"/>
            </a:schemeClr>
          </a:solidFill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F15AE57F-1795-476D-8732-4BDA782C9A7F}"/>
              </a:ext>
            </a:extLst>
          </p:cNvPr>
          <p:cNvSpPr/>
          <p:nvPr/>
        </p:nvSpPr>
        <p:spPr>
          <a:xfrm>
            <a:off x="851217" y="1955529"/>
            <a:ext cx="967911" cy="1008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691B09-D1BD-45F2-ABA3-1F11FA74D1C8}"/>
              </a:ext>
            </a:extLst>
          </p:cNvPr>
          <p:cNvSpPr txBox="1"/>
          <p:nvPr/>
        </p:nvSpPr>
        <p:spPr>
          <a:xfrm>
            <a:off x="1950532" y="2209851"/>
            <a:ext cx="1675250" cy="5103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GS </a:t>
            </a: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 </a:t>
            </a: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등급 획득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인증번호 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14-0024</a:t>
            </a: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1635813F-E786-4F77-95F7-7CAAFB0085E4}"/>
              </a:ext>
            </a:extLst>
          </p:cNvPr>
          <p:cNvSpPr/>
          <p:nvPr/>
        </p:nvSpPr>
        <p:spPr>
          <a:xfrm>
            <a:off x="4424486" y="1781248"/>
            <a:ext cx="3268473" cy="1379819"/>
          </a:xfrm>
          <a:prstGeom prst="roundRect">
            <a:avLst>
              <a:gd name="adj" fmla="val 50000"/>
            </a:avLst>
          </a:prstGeom>
          <a:solidFill>
            <a:schemeClr val="bg1">
              <a:alpha val="98000"/>
            </a:schemeClr>
          </a:solidFill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7BCCB447-52F8-436B-91C1-48DFBA84226F}"/>
              </a:ext>
            </a:extLst>
          </p:cNvPr>
          <p:cNvSpPr/>
          <p:nvPr/>
        </p:nvSpPr>
        <p:spPr>
          <a:xfrm>
            <a:off x="4604141" y="1963392"/>
            <a:ext cx="967911" cy="1008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70AC01-25CC-40D7-ABEA-C40993B5B852}"/>
              </a:ext>
            </a:extLst>
          </p:cNvPr>
          <p:cNvSpPr txBox="1"/>
          <p:nvPr/>
        </p:nvSpPr>
        <p:spPr>
          <a:xfrm>
            <a:off x="5703453" y="2117687"/>
            <a:ext cx="1989503" cy="7104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특허 출원</a:t>
            </a:r>
          </a:p>
          <a:p>
            <a:pPr>
              <a:lnSpc>
                <a:spcPct val="130000"/>
              </a:lnSpc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 필터 드라이브를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사용한 망 분리 방식</a:t>
            </a: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4C09999A-CB6C-4351-AFE0-0A42A9B66DAD}"/>
              </a:ext>
            </a:extLst>
          </p:cNvPr>
          <p:cNvSpPr/>
          <p:nvPr/>
        </p:nvSpPr>
        <p:spPr>
          <a:xfrm>
            <a:off x="8177418" y="1781248"/>
            <a:ext cx="3268473" cy="1379819"/>
          </a:xfrm>
          <a:prstGeom prst="roundRect">
            <a:avLst>
              <a:gd name="adj" fmla="val 50000"/>
            </a:avLst>
          </a:prstGeom>
          <a:solidFill>
            <a:schemeClr val="bg1">
              <a:alpha val="98000"/>
            </a:schemeClr>
          </a:solidFill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55E59093-D260-409C-9DE6-E371D5ECED59}"/>
              </a:ext>
            </a:extLst>
          </p:cNvPr>
          <p:cNvSpPr/>
          <p:nvPr/>
        </p:nvSpPr>
        <p:spPr>
          <a:xfrm>
            <a:off x="8357074" y="1963392"/>
            <a:ext cx="967911" cy="1008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63D24D-0354-4007-B035-F361F3AA5E96}"/>
              </a:ext>
            </a:extLst>
          </p:cNvPr>
          <p:cNvSpPr txBox="1"/>
          <p:nvPr/>
        </p:nvSpPr>
        <p:spPr>
          <a:xfrm>
            <a:off x="9456387" y="2019441"/>
            <a:ext cx="1989502" cy="9069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회원사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한국소프트웨어산업협회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한국전자문서산업협회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한국인공지능협회</a:t>
            </a: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8C07981A-B2E2-47DA-8B5F-45049323169B}"/>
              </a:ext>
            </a:extLst>
          </p:cNvPr>
          <p:cNvSpPr/>
          <p:nvPr/>
        </p:nvSpPr>
        <p:spPr>
          <a:xfrm>
            <a:off x="671561" y="3420209"/>
            <a:ext cx="3268473" cy="1379819"/>
          </a:xfrm>
          <a:prstGeom prst="roundRect">
            <a:avLst>
              <a:gd name="adj" fmla="val 50000"/>
            </a:avLst>
          </a:prstGeom>
          <a:solidFill>
            <a:schemeClr val="bg1">
              <a:alpha val="98000"/>
            </a:schemeClr>
          </a:solidFill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E5E7ED2D-BDCE-4556-AB62-5A0F780462A3}"/>
              </a:ext>
            </a:extLst>
          </p:cNvPr>
          <p:cNvSpPr/>
          <p:nvPr/>
        </p:nvSpPr>
        <p:spPr>
          <a:xfrm>
            <a:off x="851216" y="3602354"/>
            <a:ext cx="967911" cy="1008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2CF8F0-1ED8-4302-826E-8776D6F3D3B5}"/>
              </a:ext>
            </a:extLst>
          </p:cNvPr>
          <p:cNvSpPr txBox="1"/>
          <p:nvPr/>
        </p:nvSpPr>
        <p:spPr>
          <a:xfrm>
            <a:off x="1950531" y="3745620"/>
            <a:ext cx="1675250" cy="7325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벤처 기업 인증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넷아이디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엠클라우독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1B370BCD-2D6D-4BB5-8556-244FCA0A553F}"/>
              </a:ext>
            </a:extLst>
          </p:cNvPr>
          <p:cNvSpPr/>
          <p:nvPr/>
        </p:nvSpPr>
        <p:spPr>
          <a:xfrm>
            <a:off x="4424484" y="5082007"/>
            <a:ext cx="3268473" cy="1379819"/>
          </a:xfrm>
          <a:prstGeom prst="roundRect">
            <a:avLst>
              <a:gd name="adj" fmla="val 50000"/>
            </a:avLst>
          </a:prstGeom>
          <a:solidFill>
            <a:schemeClr val="bg1">
              <a:alpha val="98000"/>
            </a:schemeClr>
          </a:solidFill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3D742070-8230-448E-BA07-30DFEECC969F}"/>
              </a:ext>
            </a:extLst>
          </p:cNvPr>
          <p:cNvSpPr/>
          <p:nvPr/>
        </p:nvSpPr>
        <p:spPr>
          <a:xfrm>
            <a:off x="4604141" y="3610218"/>
            <a:ext cx="967911" cy="1008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D94E3F-127A-43A7-9702-53BA8666F568}"/>
              </a:ext>
            </a:extLst>
          </p:cNvPr>
          <p:cNvSpPr txBox="1"/>
          <p:nvPr/>
        </p:nvSpPr>
        <p:spPr>
          <a:xfrm>
            <a:off x="5703454" y="5620712"/>
            <a:ext cx="1675250" cy="3059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 상표</a:t>
            </a: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D821AAB9-9D6A-4D9C-9C97-AF6B0B005AE7}"/>
              </a:ext>
            </a:extLst>
          </p:cNvPr>
          <p:cNvSpPr/>
          <p:nvPr/>
        </p:nvSpPr>
        <p:spPr>
          <a:xfrm>
            <a:off x="8177416" y="3428073"/>
            <a:ext cx="3268473" cy="1379819"/>
          </a:xfrm>
          <a:prstGeom prst="roundRect">
            <a:avLst>
              <a:gd name="adj" fmla="val 50000"/>
            </a:avLst>
          </a:prstGeom>
          <a:solidFill>
            <a:schemeClr val="bg1">
              <a:alpha val="98000"/>
            </a:schemeClr>
          </a:solidFill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CFB2C318-F3B5-43B1-84C7-9A307247075D}"/>
              </a:ext>
            </a:extLst>
          </p:cNvPr>
          <p:cNvSpPr/>
          <p:nvPr/>
        </p:nvSpPr>
        <p:spPr>
          <a:xfrm>
            <a:off x="8357073" y="3610218"/>
            <a:ext cx="967911" cy="1008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0AE235F-48D1-4023-8C4D-C8A5F6A17AE9}"/>
              </a:ext>
            </a:extLst>
          </p:cNvPr>
          <p:cNvSpPr txBox="1"/>
          <p:nvPr/>
        </p:nvSpPr>
        <p:spPr>
          <a:xfrm>
            <a:off x="9456386" y="3864540"/>
            <a:ext cx="1675250" cy="5103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중국 소프트웨어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저작권 등록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7E6C070E-0C21-424D-99EB-FD1D301586F6}"/>
              </a:ext>
            </a:extLst>
          </p:cNvPr>
          <p:cNvSpPr/>
          <p:nvPr/>
        </p:nvSpPr>
        <p:spPr>
          <a:xfrm>
            <a:off x="671560" y="5085510"/>
            <a:ext cx="3268473" cy="1379819"/>
          </a:xfrm>
          <a:prstGeom prst="roundRect">
            <a:avLst>
              <a:gd name="adj" fmla="val 50000"/>
            </a:avLst>
          </a:prstGeom>
          <a:solidFill>
            <a:schemeClr val="bg1">
              <a:alpha val="98000"/>
            </a:schemeClr>
          </a:solidFill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A26D10A3-FF22-4828-BD82-75DE41CF934A}"/>
              </a:ext>
            </a:extLst>
          </p:cNvPr>
          <p:cNvSpPr/>
          <p:nvPr/>
        </p:nvSpPr>
        <p:spPr>
          <a:xfrm>
            <a:off x="851216" y="5267654"/>
            <a:ext cx="967911" cy="1008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E65F62-8827-437A-8CB2-FBEA3A97B2D5}"/>
              </a:ext>
            </a:extLst>
          </p:cNvPr>
          <p:cNvSpPr txBox="1"/>
          <p:nvPr/>
        </p:nvSpPr>
        <p:spPr>
          <a:xfrm>
            <a:off x="1950530" y="5510949"/>
            <a:ext cx="1675250" cy="532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국정원 암호화 인증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NICypto V.1.0 </a:t>
            </a:r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46FADAB4-CBBB-4EB8-885B-FA36B2415C62}"/>
              </a:ext>
            </a:extLst>
          </p:cNvPr>
          <p:cNvSpPr/>
          <p:nvPr/>
        </p:nvSpPr>
        <p:spPr>
          <a:xfrm>
            <a:off x="8177888" y="5093374"/>
            <a:ext cx="3268473" cy="1379819"/>
          </a:xfrm>
          <a:prstGeom prst="roundRect">
            <a:avLst>
              <a:gd name="adj" fmla="val 50000"/>
            </a:avLst>
          </a:prstGeom>
          <a:solidFill>
            <a:schemeClr val="bg1">
              <a:alpha val="98000"/>
            </a:schemeClr>
          </a:solidFill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0C6B53F6-0F22-42BA-AF2C-1000CBBF8336}"/>
              </a:ext>
            </a:extLst>
          </p:cNvPr>
          <p:cNvSpPr/>
          <p:nvPr/>
        </p:nvSpPr>
        <p:spPr>
          <a:xfrm>
            <a:off x="4604140" y="5275519"/>
            <a:ext cx="967911" cy="10089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075E60-473D-4150-AC96-6F3B8430F371}"/>
              </a:ext>
            </a:extLst>
          </p:cNvPr>
          <p:cNvSpPr txBox="1"/>
          <p:nvPr/>
        </p:nvSpPr>
        <p:spPr>
          <a:xfrm>
            <a:off x="9456858" y="5632079"/>
            <a:ext cx="1675250" cy="3059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인도 상표 등록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57733C1C-5D96-4D11-923B-D018FF6C0BD1}"/>
              </a:ext>
            </a:extLst>
          </p:cNvPr>
          <p:cNvSpPr/>
          <p:nvPr/>
        </p:nvSpPr>
        <p:spPr>
          <a:xfrm>
            <a:off x="4428802" y="3428073"/>
            <a:ext cx="3268473" cy="1379819"/>
          </a:xfrm>
          <a:prstGeom prst="roundRect">
            <a:avLst>
              <a:gd name="adj" fmla="val 50000"/>
            </a:avLst>
          </a:prstGeom>
          <a:solidFill>
            <a:schemeClr val="bg1">
              <a:alpha val="98000"/>
            </a:schemeClr>
          </a:solidFill>
          <a:ln w="158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570703B-416F-4B81-8814-BC7F5F3C4E97}"/>
              </a:ext>
            </a:extLst>
          </p:cNvPr>
          <p:cNvSpPr txBox="1"/>
          <p:nvPr/>
        </p:nvSpPr>
        <p:spPr>
          <a:xfrm>
            <a:off x="5701092" y="3864540"/>
            <a:ext cx="2084796" cy="5103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b="1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이노비즈</a:t>
            </a: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기업 선정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AA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등급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 descr="텍스트, 방, 도박장, 클립아트이(가) 표시된 사진&#10;&#10;자동 생성된 설명">
            <a:extLst>
              <a:ext uri="{FF2B5EF4-FFF2-40B4-BE49-F238E27FC236}">
                <a16:creationId xmlns:a16="http://schemas.microsoft.com/office/drawing/2014/main" id="{7916469E-4E3B-469C-BA29-90B77ECF4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0" y="2191080"/>
            <a:ext cx="787656" cy="5516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24996B9-A562-4324-ABF1-AC5C0E368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77" y="2126577"/>
            <a:ext cx="689032" cy="68903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B2D6B73-4540-4F28-8356-7D79880E6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35" y="2191080"/>
            <a:ext cx="532784" cy="62965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4F5936C-9FA8-4196-84D0-479B3CC07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14" y="3947780"/>
            <a:ext cx="811092" cy="33258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C090FBE-8BBE-48D5-A713-B668B9636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709" y="5425070"/>
            <a:ext cx="717898" cy="709828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06EA2A48-5870-44D9-9D75-11245492C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6113" y="3759157"/>
            <a:ext cx="709827" cy="709828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02F49D27-FFB2-490D-9318-D7D0E625E3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6113" y="5425070"/>
            <a:ext cx="709827" cy="709828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id="{4793054A-248E-4DEB-AB88-92BFB32EE6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7838" y="5400235"/>
            <a:ext cx="734665" cy="73466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688D30D-37F1-45E6-9AD5-FD7BCD50B7EB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Certification &amp; Awards</a:t>
            </a:r>
          </a:p>
          <a:p>
            <a:pPr>
              <a:lnSpc>
                <a:spcPct val="110000"/>
              </a:lnSpc>
            </a:pPr>
            <a:r>
              <a:rPr lang="ko-KR" altLang="en-US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 및 수상 내역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7951F4-09F8-41AB-9182-81B0D6966447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09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C6F676-F3E2-5AFF-4CE4-77E1BA06A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3" t="14446" r="23803" b="14446"/>
          <a:stretch/>
        </p:blipFill>
        <p:spPr bwMode="auto">
          <a:xfrm>
            <a:off x="4726287" y="3816311"/>
            <a:ext cx="835575" cy="6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8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137329DC-A19E-4B2E-861D-852164DBED62}"/>
              </a:ext>
            </a:extLst>
          </p:cNvPr>
          <p:cNvGrpSpPr/>
          <p:nvPr/>
        </p:nvGrpSpPr>
        <p:grpSpPr>
          <a:xfrm>
            <a:off x="4219262" y="822508"/>
            <a:ext cx="4116600" cy="6035492"/>
            <a:chOff x="4248521" y="822508"/>
            <a:chExt cx="4116600" cy="6035492"/>
          </a:xfrm>
        </p:grpSpPr>
        <p:pic>
          <p:nvPicPr>
            <p:cNvPr id="33" name="그림 32" descr="텍스트이(가) 표시된 사진&#10;&#10;자동 생성된 설명">
              <a:extLst>
                <a:ext uri="{FF2B5EF4-FFF2-40B4-BE49-F238E27FC236}">
                  <a16:creationId xmlns:a16="http://schemas.microsoft.com/office/drawing/2014/main" id="{FED5B0F1-B722-4485-8BA2-4FAC6E717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93"/>
            <a:stretch/>
          </p:blipFill>
          <p:spPr>
            <a:xfrm>
              <a:off x="4248521" y="822508"/>
              <a:ext cx="3629851" cy="6035492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09724AFE-71E0-4320-A6ED-FEC8D4DA5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831" y="2374931"/>
              <a:ext cx="1741290" cy="1741291"/>
            </a:xfrm>
            <a:prstGeom prst="rect">
              <a:avLst/>
            </a:prstGeom>
            <a:effectLst>
              <a:outerShdw blurRad="190500" dist="76200" dir="2700000" algn="tl" rotWithShape="0">
                <a:prstClr val="black">
                  <a:alpha val="9000"/>
                </a:prstClr>
              </a:outerShdw>
            </a:effectLst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F0CD778-26EB-4FDD-B2F2-C1859D8067D4}"/>
              </a:ext>
            </a:extLst>
          </p:cNvPr>
          <p:cNvGrpSpPr/>
          <p:nvPr/>
        </p:nvGrpSpPr>
        <p:grpSpPr>
          <a:xfrm>
            <a:off x="776259" y="3584343"/>
            <a:ext cx="3103481" cy="972162"/>
            <a:chOff x="1387572" y="2999356"/>
            <a:chExt cx="3520526" cy="1102800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783E6CA0-80E2-4553-B67B-C0658B6C1CFC}"/>
                </a:ext>
              </a:extLst>
            </p:cNvPr>
            <p:cNvSpPr/>
            <p:nvPr/>
          </p:nvSpPr>
          <p:spPr>
            <a:xfrm>
              <a:off x="1387572" y="3770477"/>
              <a:ext cx="887751" cy="3316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mcloudoc</a:t>
              </a: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F32F126-243C-4F3D-B78E-E9A1E7415001}"/>
                </a:ext>
              </a:extLst>
            </p:cNvPr>
            <p:cNvSpPr/>
            <p:nvPr/>
          </p:nvSpPr>
          <p:spPr>
            <a:xfrm>
              <a:off x="2496911" y="3770478"/>
              <a:ext cx="1250662" cy="270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mcloudoc_official</a:t>
              </a:r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D9D11F54-231E-4C13-84B1-E084565AAB3D}"/>
                </a:ext>
              </a:extLst>
            </p:cNvPr>
            <p:cNvSpPr/>
            <p:nvPr/>
          </p:nvSpPr>
          <p:spPr>
            <a:xfrm>
              <a:off x="3971251" y="3759694"/>
              <a:ext cx="936847" cy="3316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엠클라우독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58489BC-5816-4A51-B987-D7C5FA07E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2432" y="3005708"/>
              <a:ext cx="720000" cy="720000"/>
            </a:xfrm>
            <a:prstGeom prst="rect">
              <a:avLst/>
            </a:prstGeom>
            <a:effectLst/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034B063B-B0B4-49B5-8691-E13DC2D64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981" y="2999357"/>
              <a:ext cx="709714" cy="720000"/>
            </a:xfrm>
            <a:prstGeom prst="rect">
              <a:avLst/>
            </a:prstGeom>
            <a:effectLst/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82EE0290-A935-4CCB-AA75-F496D9E40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965" y="2999356"/>
              <a:ext cx="720000" cy="720000"/>
            </a:xfrm>
            <a:prstGeom prst="rect">
              <a:avLst/>
            </a:prstGeom>
            <a:effectLst/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79BF81A-983B-48A6-8AF4-28B7B13641D0}"/>
              </a:ext>
            </a:extLst>
          </p:cNvPr>
          <p:cNvGrpSpPr/>
          <p:nvPr/>
        </p:nvGrpSpPr>
        <p:grpSpPr>
          <a:xfrm>
            <a:off x="8488661" y="3584342"/>
            <a:ext cx="3237525" cy="886110"/>
            <a:chOff x="7685570" y="3026992"/>
            <a:chExt cx="3688274" cy="1009480"/>
          </a:xfrm>
        </p:grpSpPr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F1B5CEB2-9FFE-45A9-80CD-EFE6104CE08F}"/>
                </a:ext>
              </a:extLst>
            </p:cNvPr>
            <p:cNvSpPr/>
            <p:nvPr/>
          </p:nvSpPr>
          <p:spPr>
            <a:xfrm>
              <a:off x="7685570" y="3757228"/>
              <a:ext cx="1050288" cy="2792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cloudoc.netid</a:t>
              </a: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3499D761-8E74-4FEC-9E33-D4841E7F0C00}"/>
                </a:ext>
              </a:extLst>
            </p:cNvPr>
            <p:cNvSpPr/>
            <p:nvPr/>
          </p:nvSpPr>
          <p:spPr>
            <a:xfrm>
              <a:off x="8892073" y="3757228"/>
              <a:ext cx="1497526" cy="270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mcloudoc &amp; ClouDoc</a:t>
              </a:r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BD7A8442-CF3F-4ECD-AC2E-497554F72F71}"/>
                </a:ext>
              </a:extLst>
            </p:cNvPr>
            <p:cNvSpPr/>
            <p:nvPr/>
          </p:nvSpPr>
          <p:spPr>
            <a:xfrm>
              <a:off x="10591258" y="3757228"/>
              <a:ext cx="782586" cy="270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mcloudoc</a:t>
              </a:r>
            </a:p>
          </p:txBody>
        </p: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EBEB8C42-2367-448B-8B9D-1EBE9159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0614" y="3026992"/>
              <a:ext cx="720000" cy="720000"/>
            </a:xfrm>
            <a:prstGeom prst="rect">
              <a:avLst/>
            </a:prstGeom>
            <a:effectLst/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D6DB55D6-7036-4931-BC5F-D0978CDC3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089" y="3039694"/>
              <a:ext cx="730435" cy="720000"/>
            </a:xfrm>
            <a:prstGeom prst="rect">
              <a:avLst/>
            </a:prstGeom>
            <a:effectLst/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243F8C30-9712-47CB-B0BF-BCBB16C5D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512" y="3039694"/>
              <a:ext cx="720000" cy="720000"/>
            </a:xfrm>
            <a:prstGeom prst="rect">
              <a:avLst/>
            </a:prstGeom>
            <a:effectLst/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874DEFD-C273-4945-BA26-7BE2B4D8F80C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SNS/PR</a:t>
            </a:r>
          </a:p>
          <a:p>
            <a:pPr>
              <a:lnSpc>
                <a:spcPct val="110000"/>
              </a:lnSpc>
            </a:pPr>
            <a:r>
              <a:rPr lang="ko-KR" altLang="en-US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 채널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8C9773-E189-41C0-A9DF-64A59B3C4F9B}"/>
              </a:ext>
            </a:extLst>
          </p:cNvPr>
          <p:cNvSpPr txBox="1"/>
          <p:nvPr/>
        </p:nvSpPr>
        <p:spPr>
          <a:xfrm>
            <a:off x="663480" y="1430659"/>
            <a:ext cx="3555782" cy="545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</a:t>
            </a: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유튜브 검색창에 ‘</a:t>
            </a: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mcloudoc’</a:t>
            </a: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검색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하세요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소식을 가장 빠르게 만날 수 있습니다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3A8824-C9A3-4E7C-89D9-AC929789B886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A61EDB5-3217-5C42-AD31-83C7FC3F44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3398" b="46712"/>
          <a:stretch/>
        </p:blipFill>
        <p:spPr>
          <a:xfrm>
            <a:off x="4500176" y="4843144"/>
            <a:ext cx="3113088" cy="2014856"/>
          </a:xfrm>
          <a:prstGeom prst="rect">
            <a:avLst/>
          </a:prstGeom>
        </p:spPr>
      </p:pic>
      <p:pic>
        <p:nvPicPr>
          <p:cNvPr id="8" name="그림 7" descr="로고이(가) 표시된 사진&#10;&#10;자동 생성된 설명">
            <a:extLst>
              <a:ext uri="{FF2B5EF4-FFF2-40B4-BE49-F238E27FC236}">
                <a16:creationId xmlns:a16="http://schemas.microsoft.com/office/drawing/2014/main" id="{B88D8566-FFB0-77D7-56C7-57D517D6003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19541" r="4738" b="14864"/>
          <a:stretch/>
        </p:blipFill>
        <p:spPr>
          <a:xfrm>
            <a:off x="5436292" y="4193374"/>
            <a:ext cx="1195790" cy="14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7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126CC33-7174-4443-899C-FDFD42A54D6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oundRect">
            <a:avLst>
              <a:gd name="adj" fmla="val 0"/>
            </a:avLst>
          </a:prstGeom>
          <a:solidFill>
            <a:srgbClr val="25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29F35C4-CF5B-468A-AA32-D652D8F556B8}"/>
              </a:ext>
            </a:extLst>
          </p:cNvPr>
          <p:cNvSpPr/>
          <p:nvPr/>
        </p:nvSpPr>
        <p:spPr>
          <a:xfrm>
            <a:off x="7512297" y="2143019"/>
            <a:ext cx="4142523" cy="4211749"/>
          </a:xfrm>
          <a:prstGeom prst="roundRect">
            <a:avLst>
              <a:gd name="adj" fmla="val 13188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260CA2-65E8-4D22-A7AA-A4897DFDB495}"/>
              </a:ext>
            </a:extLst>
          </p:cNvPr>
          <p:cNvSpPr txBox="1"/>
          <p:nvPr/>
        </p:nvSpPr>
        <p:spPr>
          <a:xfrm>
            <a:off x="7836448" y="2587991"/>
            <a:ext cx="183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E7E6E6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Contact 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40CCF6-3379-4D1A-ABB0-B7C6CBFED586}"/>
              </a:ext>
            </a:extLst>
          </p:cNvPr>
          <p:cNvSpPr txBox="1"/>
          <p:nvPr/>
        </p:nvSpPr>
        <p:spPr>
          <a:xfrm>
            <a:off x="461421" y="1295329"/>
            <a:ext cx="7173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spc="-15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엠클라우독</a:t>
            </a:r>
            <a:r>
              <a:rPr lang="en-US" altLang="ko-KR" sz="54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sz="5400" b="1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</a:t>
            </a:r>
            <a:endParaRPr lang="en-US" altLang="ko-KR" sz="5400" b="1" spc="-15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5400" b="1" spc="-15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넷아이디</a:t>
            </a:r>
            <a:endParaRPr lang="ko-KR" altLang="en-US" sz="5400" b="1" spc="-15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D0B5ED-5B1C-432B-BCB0-58D67FA3EE9A}"/>
              </a:ext>
            </a:extLst>
          </p:cNvPr>
          <p:cNvSpPr txBox="1"/>
          <p:nvPr/>
        </p:nvSpPr>
        <p:spPr>
          <a:xfrm>
            <a:off x="7431004" y="1516388"/>
            <a:ext cx="429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0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고객의 성장에</a:t>
            </a:r>
            <a:r>
              <a:rPr lang="en-US" altLang="ko-KR" sz="20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언제나</a:t>
            </a:r>
            <a:r>
              <a:rPr lang="en-US" altLang="ko-KR" sz="20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 하겠습니다</a:t>
            </a:r>
            <a:r>
              <a:rPr lang="en-US" altLang="ko-KR" sz="2000" spc="-15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B5EF6-6F19-4E4B-99E2-7E4DEA9309EF}"/>
              </a:ext>
            </a:extLst>
          </p:cNvPr>
          <p:cNvSpPr txBox="1"/>
          <p:nvPr/>
        </p:nvSpPr>
        <p:spPr>
          <a:xfrm>
            <a:off x="256771" y="328549"/>
            <a:ext cx="2736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spc="3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COMPANY 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FCAFB-AE72-4516-87E6-593F8B635BA6}"/>
              </a:ext>
            </a:extLst>
          </p:cNvPr>
          <p:cNvSpPr txBox="1"/>
          <p:nvPr/>
        </p:nvSpPr>
        <p:spPr>
          <a:xfrm>
            <a:off x="7836448" y="2807785"/>
            <a:ext cx="922047" cy="1739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대표전화</a:t>
            </a:r>
            <a:endParaRPr lang="en-US" altLang="ko-KR" sz="11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팩스</a:t>
            </a:r>
            <a:endParaRPr lang="en-US" altLang="ko-KR" sz="11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이메일</a:t>
            </a:r>
            <a:endParaRPr lang="en-US" altLang="ko-KR" sz="11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11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endParaRPr lang="en-US" altLang="ko-KR" sz="11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6CE6F-3523-471F-896F-EED69F8BC734}"/>
              </a:ext>
            </a:extLst>
          </p:cNvPr>
          <p:cNvSpPr txBox="1"/>
          <p:nvPr/>
        </p:nvSpPr>
        <p:spPr>
          <a:xfrm>
            <a:off x="8649886" y="2781907"/>
            <a:ext cx="2116285" cy="206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02.588.0708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02.588.1012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sales@mcloudoc.com</a:t>
            </a:r>
            <a:endParaRPr lang="en-US" altLang="ko-KR" sz="1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sales@net-id.co.kr</a:t>
            </a:r>
            <a:endParaRPr lang="en-US" altLang="ko-KR" sz="1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서울특별시 강남구 역삼로 </a:t>
            </a: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170</a:t>
            </a:r>
          </a:p>
          <a:p>
            <a:pPr>
              <a:lnSpc>
                <a:spcPct val="200000"/>
              </a:lnSpc>
            </a:pPr>
            <a:r>
              <a:rPr lang="ko-KR" altLang="en-US" sz="11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리오빌딩</a:t>
            </a: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101</a:t>
            </a: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302</a:t>
            </a: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endParaRPr lang="en-US" altLang="ko-KR" sz="11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2">
                  <a:lumMod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498F84-B71F-4F80-8DAB-8FCDFF941330}"/>
              </a:ext>
            </a:extLst>
          </p:cNvPr>
          <p:cNvSpPr txBox="1"/>
          <p:nvPr/>
        </p:nvSpPr>
        <p:spPr>
          <a:xfrm>
            <a:off x="7836448" y="4903805"/>
            <a:ext cx="3555782" cy="1060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1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오시는 길</a:t>
            </a:r>
            <a:endParaRPr lang="en-US" altLang="ko-KR" sz="11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호선 </a:t>
            </a:r>
            <a:r>
              <a:rPr lang="ko-KR" altLang="en-US" sz="11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역삼역</a:t>
            </a: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 출구에서 도보 </a:t>
            </a: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</a:t>
            </a: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(720m)</a:t>
            </a:r>
          </a:p>
          <a:p>
            <a:pPr>
              <a:lnSpc>
                <a:spcPct val="200000"/>
              </a:lnSpc>
            </a:pP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버스 </a:t>
            </a: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147, 463, 4211 </a:t>
            </a:r>
            <a:r>
              <a:rPr lang="ko-KR" altLang="en-US" sz="11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총지사</a:t>
            </a: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하차 후 도보 </a:t>
            </a: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 </a:t>
            </a:r>
            <a:r>
              <a:rPr lang="en-US" altLang="ko-KR" sz="11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(270m)</a:t>
            </a: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A98812F9-BEE5-4489-A260-CF970F4D4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10" y="3218100"/>
            <a:ext cx="5890068" cy="3260578"/>
          </a:xfrm>
          <a:prstGeom prst="rect">
            <a:avLst/>
          </a:prstGeom>
        </p:spPr>
      </p:pic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5DA258C5-624F-4109-B9F5-2B1CF7F23F44}"/>
              </a:ext>
            </a:extLst>
          </p:cNvPr>
          <p:cNvCxnSpPr>
            <a:cxnSpLocks/>
          </p:cNvCxnSpPr>
          <p:nvPr/>
        </p:nvCxnSpPr>
        <p:spPr>
          <a:xfrm>
            <a:off x="4280452" y="1683328"/>
            <a:ext cx="31505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9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766F4B0-BD4C-4349-AC5A-157A1062DAB4}"/>
              </a:ext>
            </a:extLst>
          </p:cNvPr>
          <p:cNvSpPr txBox="1"/>
          <p:nvPr/>
        </p:nvSpPr>
        <p:spPr>
          <a:xfrm>
            <a:off x="1885548" y="3568597"/>
            <a:ext cx="31550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엠클라우독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유상열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06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 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 및 서비스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43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( 23. 04 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서울시 강남구 역삼로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170, </a:t>
            </a:r>
            <a:r>
              <a:rPr lang="ko-KR" altLang="en-US" sz="1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리오빌딩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101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www.mcloudoc.com </a:t>
            </a: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0FE58EB6-CD0B-48BE-8467-6B5FF1DDC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5690" y="584862"/>
            <a:ext cx="4426324" cy="381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831710-7527-4EF1-BFF1-EE0C1ACE9101}"/>
              </a:ext>
            </a:extLst>
          </p:cNvPr>
          <p:cNvSpPr txBox="1"/>
          <p:nvPr/>
        </p:nvSpPr>
        <p:spPr>
          <a:xfrm>
            <a:off x="6619237" y="2916474"/>
            <a:ext cx="1620103" cy="5432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E7E6E6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Family Company</a:t>
            </a:r>
          </a:p>
          <a:p>
            <a:pPr>
              <a:lnSpc>
                <a:spcPct val="110000"/>
              </a:lnSpc>
            </a:pPr>
            <a:r>
              <a:rPr lang="ko-KR" altLang="en-US" sz="16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관계사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45EBE2-22E2-4E31-96D7-91A636317052}"/>
              </a:ext>
            </a:extLst>
          </p:cNvPr>
          <p:cNvSpPr txBox="1"/>
          <p:nvPr/>
        </p:nvSpPr>
        <p:spPr>
          <a:xfrm>
            <a:off x="6619237" y="3434330"/>
            <a:ext cx="800219" cy="2618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회사명</a:t>
            </a: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대표이사</a:t>
            </a: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설립일</a:t>
            </a: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사업분야</a:t>
            </a: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임직원수</a:t>
            </a: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위치</a:t>
            </a: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67C66FA9-0165-4169-A899-BA4FBE00D722}"/>
              </a:ext>
            </a:extLst>
          </p:cNvPr>
          <p:cNvCxnSpPr>
            <a:cxnSpLocks/>
          </p:cNvCxnSpPr>
          <p:nvPr/>
        </p:nvCxnSpPr>
        <p:spPr>
          <a:xfrm>
            <a:off x="8674752" y="3687701"/>
            <a:ext cx="2253672" cy="0"/>
          </a:xfrm>
          <a:prstGeom prst="line">
            <a:avLst/>
          </a:prstGeom>
          <a:ln w="12700">
            <a:solidFill>
              <a:srgbClr val="25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EC962C16-F745-4161-A1B1-7701C5661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31" y="3441897"/>
            <a:ext cx="1546129" cy="373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70324C-C21D-425B-A6E6-2ACA89D00385}"/>
              </a:ext>
            </a:extLst>
          </p:cNvPr>
          <p:cNvSpPr txBox="1"/>
          <p:nvPr/>
        </p:nvSpPr>
        <p:spPr>
          <a:xfrm>
            <a:off x="995017" y="3557716"/>
            <a:ext cx="800219" cy="2618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회사명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대표이사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설립일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사업분야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임직원수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위치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</a:t>
            </a:r>
            <a:endParaRPr lang="en-US" altLang="ko-KR" sz="12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25273B-7C62-45E1-B2C4-2E42B254985C}"/>
              </a:ext>
            </a:extLst>
          </p:cNvPr>
          <p:cNvSpPr txBox="1"/>
          <p:nvPr/>
        </p:nvSpPr>
        <p:spPr>
          <a:xfrm>
            <a:off x="7465082" y="3429000"/>
            <a:ext cx="31550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넷아이디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유상열</a:t>
            </a:r>
            <a:endParaRPr lang="en-US" altLang="ko-KR" sz="1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2002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03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06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endParaRPr lang="en-US" altLang="ko-KR" sz="1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 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 및 서비스</a:t>
            </a:r>
            <a:endParaRPr lang="en-US" altLang="ko-KR" sz="1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26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( 23. 04 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서울시 강남구 역삼로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170, </a:t>
            </a:r>
            <a:r>
              <a:rPr lang="ko-KR" altLang="en-US" sz="1200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리오빌딩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302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endParaRPr lang="en-US" altLang="ko-KR" sz="1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www.net-id.co.kr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0450FE05-CC1A-4A2F-A7CA-528F7D4D2632}"/>
              </a:ext>
            </a:extLst>
          </p:cNvPr>
          <p:cNvCxnSpPr>
            <a:cxnSpLocks/>
          </p:cNvCxnSpPr>
          <p:nvPr/>
        </p:nvCxnSpPr>
        <p:spPr>
          <a:xfrm>
            <a:off x="3245959" y="3866103"/>
            <a:ext cx="2367101" cy="0"/>
          </a:xfrm>
          <a:prstGeom prst="line">
            <a:avLst/>
          </a:prstGeom>
          <a:ln w="12700">
            <a:solidFill>
              <a:srgbClr val="25C6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08CFCD3A-1A14-4BD5-A16E-11513BD82B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933" y="3315018"/>
            <a:ext cx="1105887" cy="2894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B7E4E7A-E355-4FC7-836F-D5C8213D3B79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Introduction</a:t>
            </a:r>
          </a:p>
          <a:p>
            <a:pPr>
              <a:lnSpc>
                <a:spcPct val="110000"/>
              </a:lnSpc>
            </a:pPr>
            <a:r>
              <a:rPr lang="ko-KR" altLang="en-US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 개요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242FD1-2132-42B2-99D1-C681AD9D980F}"/>
              </a:ext>
            </a:extLst>
          </p:cNvPr>
          <p:cNvSpPr txBox="1"/>
          <p:nvPr/>
        </p:nvSpPr>
        <p:spPr>
          <a:xfrm>
            <a:off x="663480" y="1434423"/>
            <a:ext cx="8545929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빠르게 변화하는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IT </a:t>
            </a:r>
            <a:r>
              <a:rPr lang="ko-KR" altLang="en-US" sz="12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환경에서 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기업이 필요로 하는 기능을 정확하게 </a:t>
            </a:r>
            <a:r>
              <a:rPr lang="ko-KR" altLang="en-US" sz="12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찾아내고 구현하는데 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많은 노력을 기울이고 있습니다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그 결과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문서중앙화 시장에서 가장 많은 고객을 확보</a:t>
            </a:r>
            <a:r>
              <a:rPr lang="ko-KR" altLang="en-US" sz="12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하고 있습니다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rPr>
              <a:t>.</a:t>
            </a:r>
            <a:endParaRPr lang="en-US" altLang="ko-KR" sz="12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490AEE-2201-4DF9-9B9D-276C8D8389D3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158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F28B8DB9-F40F-488A-A60A-6E066168606F}"/>
              </a:ext>
            </a:extLst>
          </p:cNvPr>
          <p:cNvGrpSpPr/>
          <p:nvPr/>
        </p:nvGrpSpPr>
        <p:grpSpPr>
          <a:xfrm>
            <a:off x="742667" y="2622385"/>
            <a:ext cx="10706666" cy="3618334"/>
            <a:chOff x="855413" y="2518896"/>
            <a:chExt cx="10304466" cy="3482411"/>
          </a:xfrm>
        </p:grpSpPr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942CD53E-0CE8-4F49-9065-C4B6D039EC43}"/>
                </a:ext>
              </a:extLst>
            </p:cNvPr>
            <p:cNvCxnSpPr>
              <a:cxnSpLocks/>
            </p:cNvCxnSpPr>
            <p:nvPr/>
          </p:nvCxnSpPr>
          <p:spPr>
            <a:xfrm>
              <a:off x="1269111" y="2644896"/>
              <a:ext cx="3199645" cy="0"/>
            </a:xfrm>
            <a:prstGeom prst="line">
              <a:avLst/>
            </a:prstGeom>
            <a:ln>
              <a:solidFill>
                <a:srgbClr val="25C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CB2C89-0625-4152-9DE0-993E36736A6F}"/>
                </a:ext>
              </a:extLst>
            </p:cNvPr>
            <p:cNvSpPr txBox="1"/>
            <p:nvPr/>
          </p:nvSpPr>
          <p:spPr>
            <a:xfrm>
              <a:off x="8394645" y="2854317"/>
              <a:ext cx="2765234" cy="583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4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인공지능 지식관리 솔루션</a:t>
              </a:r>
              <a:endParaRPr lang="en-US" altLang="ko-KR" sz="14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14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사업 본격화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991361-7710-4C5A-8E7C-5C59F1950BC6}"/>
                </a:ext>
              </a:extLst>
            </p:cNvPr>
            <p:cNvSpPr txBox="1"/>
            <p:nvPr/>
          </p:nvSpPr>
          <p:spPr>
            <a:xfrm>
              <a:off x="4468756" y="2854317"/>
              <a:ext cx="2340260" cy="583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4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문서중앙화 솔루션</a:t>
              </a:r>
              <a:endParaRPr lang="en-US" altLang="ko-KR" sz="14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14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시장</a:t>
              </a:r>
              <a:r>
                <a:rPr lang="en-US" altLang="ko-KR" sz="14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4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선도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249C0A-E2D4-4CE6-9827-9947B97869E4}"/>
                </a:ext>
              </a:extLst>
            </p:cNvPr>
            <p:cNvSpPr txBox="1"/>
            <p:nvPr/>
          </p:nvSpPr>
          <p:spPr>
            <a:xfrm>
              <a:off x="855413" y="2854317"/>
              <a:ext cx="2340259" cy="5839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4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문서중앙화 솔루션 </a:t>
              </a:r>
              <a:endParaRPr lang="en-US" altLang="ko-KR" sz="14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14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탄생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55CCE3-848C-417D-BE62-1342589EC6D8}"/>
                </a:ext>
              </a:extLst>
            </p:cNvPr>
            <p:cNvSpPr txBox="1"/>
            <p:nvPr/>
          </p:nvSpPr>
          <p:spPr>
            <a:xfrm>
              <a:off x="855413" y="3530374"/>
              <a:ext cx="720000" cy="127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2002</a:t>
              </a: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2009</a:t>
              </a: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011131-82D7-4B14-A45B-D9869E00E66C}"/>
                </a:ext>
              </a:extLst>
            </p:cNvPr>
            <p:cNvSpPr txBox="1"/>
            <p:nvPr/>
          </p:nvSpPr>
          <p:spPr>
            <a:xfrm>
              <a:off x="1392615" y="3530374"/>
              <a:ext cx="2138297" cy="127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</a:t>
              </a: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00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넷아이디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설립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문서중앙화 솔루션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‘Central ECM’ 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출시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‘ClouDoc’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으로 제품명 변경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63974E-7865-47FB-9ED9-01EE7D64D027}"/>
                </a:ext>
              </a:extLst>
            </p:cNvPr>
            <p:cNvSpPr txBox="1"/>
            <p:nvPr/>
          </p:nvSpPr>
          <p:spPr>
            <a:xfrm>
              <a:off x="8394645" y="3530374"/>
              <a:ext cx="720000" cy="87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2021</a:t>
              </a: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2022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08FE20-B596-44E8-8744-A6FF7F09886F}"/>
                </a:ext>
              </a:extLst>
            </p:cNvPr>
            <p:cNvSpPr txBox="1"/>
            <p:nvPr/>
          </p:nvSpPr>
          <p:spPr>
            <a:xfrm>
              <a:off x="8969726" y="3530374"/>
              <a:ext cx="2054405" cy="107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중소기업 기술혁신개발사업 선정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시장확대형</a:t>
              </a: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인공지능 지식관리 솔루션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‘AIDOC’ 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출시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382A5A-7A1A-435B-BF22-A07AE22405A3}"/>
                </a:ext>
              </a:extLst>
            </p:cNvPr>
            <p:cNvSpPr txBox="1"/>
            <p:nvPr/>
          </p:nvSpPr>
          <p:spPr>
            <a:xfrm>
              <a:off x="4468756" y="3530374"/>
              <a:ext cx="720000" cy="2070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2014</a:t>
              </a: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2015</a:t>
              </a: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2018</a:t>
              </a: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2019</a:t>
              </a:r>
            </a:p>
            <a:p>
              <a:pPr>
                <a:lnSpc>
                  <a:spcPct val="130000"/>
                </a:lnSpc>
              </a:pP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3CF622-E058-4884-88E4-D537FE7623AC}"/>
                </a:ext>
              </a:extLst>
            </p:cNvPr>
            <p:cNvSpPr txBox="1"/>
            <p:nvPr/>
          </p:nvSpPr>
          <p:spPr>
            <a:xfrm>
              <a:off x="5028159" y="3530374"/>
              <a:ext cx="2520000" cy="247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GS 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인증 최고 등급 획득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망 분리 시스템 특허 인증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백업 </a:t>
              </a:r>
              <a:r>
                <a:rPr lang="ko-KR" altLang="en-US" sz="1000" dirty="0" err="1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어플라이언스</a:t>
              </a: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출시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클라우드 서비스 </a:t>
              </a: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‘mcloudoc’ 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출시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클라우드 백업 </a:t>
              </a: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‘BackupDoc’ 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출시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인도 상표 등록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관계사 </a:t>
              </a: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</a:t>
              </a: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000" dirty="0" err="1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엠클라우독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설립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상표 등록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NICypto V.1.0 </a:t>
              </a:r>
              <a:r>
                <a:rPr lang="ko-KR" altLang="en-US" sz="10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암호화 인증</a:t>
              </a:r>
              <a:endPara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F127BD04-37D8-4ED0-A5D6-2776DE254C6B}"/>
                </a:ext>
              </a:extLst>
            </p:cNvPr>
            <p:cNvGrpSpPr/>
            <p:nvPr/>
          </p:nvGrpSpPr>
          <p:grpSpPr>
            <a:xfrm>
              <a:off x="963413" y="2518896"/>
              <a:ext cx="252000" cy="252000"/>
              <a:chOff x="1607210" y="2139772"/>
              <a:chExt cx="324000" cy="324000"/>
            </a:xfrm>
          </p:grpSpPr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705869AF-60B1-4D9B-ACE0-A99838F10545}"/>
                  </a:ext>
                </a:extLst>
              </p:cNvPr>
              <p:cNvSpPr/>
              <p:nvPr/>
            </p:nvSpPr>
            <p:spPr>
              <a:xfrm>
                <a:off x="1607210" y="2139772"/>
                <a:ext cx="324000" cy="324000"/>
              </a:xfrm>
              <a:prstGeom prst="ellipse">
                <a:avLst/>
              </a:prstGeom>
              <a:solidFill>
                <a:srgbClr val="25C6C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601ED45E-1ECD-4CA0-869D-EC9F2CD30FB7}"/>
                  </a:ext>
                </a:extLst>
              </p:cNvPr>
              <p:cNvSpPr/>
              <p:nvPr/>
            </p:nvSpPr>
            <p:spPr>
              <a:xfrm>
                <a:off x="1676250" y="2205751"/>
                <a:ext cx="180000" cy="180000"/>
              </a:xfrm>
              <a:prstGeom prst="ellipse">
                <a:avLst/>
              </a:prstGeom>
              <a:solidFill>
                <a:srgbClr val="25C6CB">
                  <a:alpha val="50000"/>
                </a:srgbClr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srgbClr val="25C6CB">
                    <a:alpha val="7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E3350617-6F82-499B-BAD7-6A175EDC9C03}"/>
                </a:ext>
              </a:extLst>
            </p:cNvPr>
            <p:cNvGrpSpPr/>
            <p:nvPr/>
          </p:nvGrpSpPr>
          <p:grpSpPr>
            <a:xfrm>
              <a:off x="4576756" y="2519727"/>
              <a:ext cx="252000" cy="252000"/>
              <a:chOff x="1607210" y="2139772"/>
              <a:chExt cx="324000" cy="324000"/>
            </a:xfrm>
          </p:grpSpPr>
          <p:sp>
            <p:nvSpPr>
              <p:cNvPr id="44" name="타원 43">
                <a:extLst>
                  <a:ext uri="{FF2B5EF4-FFF2-40B4-BE49-F238E27FC236}">
                    <a16:creationId xmlns:a16="http://schemas.microsoft.com/office/drawing/2014/main" id="{9B4AECD6-EC8B-408B-AE97-7A495E1F0642}"/>
                  </a:ext>
                </a:extLst>
              </p:cNvPr>
              <p:cNvSpPr/>
              <p:nvPr/>
            </p:nvSpPr>
            <p:spPr>
              <a:xfrm>
                <a:off x="1607210" y="2139772"/>
                <a:ext cx="324000" cy="324000"/>
              </a:xfrm>
              <a:prstGeom prst="ellipse">
                <a:avLst/>
              </a:prstGeom>
              <a:solidFill>
                <a:srgbClr val="25C6C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FF953F5E-5384-4482-8277-F65C10992F92}"/>
                  </a:ext>
                </a:extLst>
              </p:cNvPr>
              <p:cNvSpPr/>
              <p:nvPr/>
            </p:nvSpPr>
            <p:spPr>
              <a:xfrm>
                <a:off x="1676250" y="2205751"/>
                <a:ext cx="180000" cy="180000"/>
              </a:xfrm>
              <a:prstGeom prst="ellipse">
                <a:avLst/>
              </a:prstGeom>
              <a:solidFill>
                <a:srgbClr val="25C6CB">
                  <a:alpha val="50000"/>
                </a:srgbClr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srgbClr val="25C6CB">
                    <a:alpha val="7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6E489AB8-5B96-40E6-8F69-D31BC04BC37A}"/>
                </a:ext>
              </a:extLst>
            </p:cNvPr>
            <p:cNvGrpSpPr/>
            <p:nvPr/>
          </p:nvGrpSpPr>
          <p:grpSpPr>
            <a:xfrm>
              <a:off x="8502645" y="2518896"/>
              <a:ext cx="252000" cy="252000"/>
              <a:chOff x="1607210" y="2139772"/>
              <a:chExt cx="324000" cy="324000"/>
            </a:xfrm>
          </p:grpSpPr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5AF01CA1-0D02-46A1-AC26-97572EC3D8EB}"/>
                  </a:ext>
                </a:extLst>
              </p:cNvPr>
              <p:cNvSpPr/>
              <p:nvPr/>
            </p:nvSpPr>
            <p:spPr>
              <a:xfrm>
                <a:off x="1607210" y="2139772"/>
                <a:ext cx="324000" cy="324000"/>
              </a:xfrm>
              <a:prstGeom prst="ellipse">
                <a:avLst/>
              </a:prstGeom>
              <a:solidFill>
                <a:srgbClr val="25C6CB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CB7194EA-1C18-43AF-B60F-B15F5255D16D}"/>
                  </a:ext>
                </a:extLst>
              </p:cNvPr>
              <p:cNvSpPr/>
              <p:nvPr/>
            </p:nvSpPr>
            <p:spPr>
              <a:xfrm>
                <a:off x="1676250" y="2205751"/>
                <a:ext cx="180000" cy="180000"/>
              </a:xfrm>
              <a:prstGeom prst="ellipse">
                <a:avLst/>
              </a:prstGeom>
              <a:solidFill>
                <a:srgbClr val="25C6CB">
                  <a:alpha val="50000"/>
                </a:srgbClr>
              </a:solidFill>
              <a:ln w="127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srgbClr val="25C6CB">
                    <a:alpha val="7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F67E6B3B-AEAA-487E-BE9D-F8F520200C37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47" y="2640213"/>
              <a:ext cx="3471298" cy="0"/>
            </a:xfrm>
            <a:prstGeom prst="line">
              <a:avLst/>
            </a:prstGeom>
            <a:ln>
              <a:solidFill>
                <a:srgbClr val="25C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B1249E03-AE49-486E-9679-3E70066BE068}"/>
                </a:ext>
              </a:extLst>
            </p:cNvPr>
            <p:cNvCxnSpPr>
              <a:cxnSpLocks/>
            </p:cNvCxnSpPr>
            <p:nvPr/>
          </p:nvCxnSpPr>
          <p:spPr>
            <a:xfrm>
              <a:off x="8853585" y="2640213"/>
              <a:ext cx="2170546" cy="0"/>
            </a:xfrm>
            <a:prstGeom prst="line">
              <a:avLst/>
            </a:prstGeom>
            <a:ln>
              <a:solidFill>
                <a:srgbClr val="25C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CC9CC5C7-3F0D-466E-AD47-D3BC481B457E}"/>
              </a:ext>
            </a:extLst>
          </p:cNvPr>
          <p:cNvGrpSpPr/>
          <p:nvPr/>
        </p:nvGrpSpPr>
        <p:grpSpPr>
          <a:xfrm>
            <a:off x="958966" y="2690346"/>
            <a:ext cx="10274068" cy="3881025"/>
            <a:chOff x="702274" y="2518896"/>
            <a:chExt cx="10274068" cy="38810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80B667-D029-4B79-8835-898C291857D9}"/>
                </a:ext>
              </a:extLst>
            </p:cNvPr>
            <p:cNvSpPr txBox="1"/>
            <p:nvPr/>
          </p:nvSpPr>
          <p:spPr>
            <a:xfrm>
              <a:off x="6472120" y="3999264"/>
              <a:ext cx="450422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0" b="1" spc="-3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>
                      <a:alpha val="1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2022</a:t>
              </a:r>
              <a:endParaRPr lang="ko-KR" altLang="en-US" sz="15000" b="1" spc="-3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>
                    <a:alpha val="1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3EA892-C188-46D6-BF74-2B3E7997B453}"/>
                </a:ext>
              </a:extLst>
            </p:cNvPr>
            <p:cNvSpPr txBox="1"/>
            <p:nvPr/>
          </p:nvSpPr>
          <p:spPr>
            <a:xfrm>
              <a:off x="702274" y="2518896"/>
              <a:ext cx="497788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0" b="1" spc="-300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25C6CB">
                      <a:alpha val="1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2002</a:t>
              </a:r>
              <a:endParaRPr lang="ko-KR" altLang="en-US" sz="15000" b="1" spc="-3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>
                    <a:alpha val="1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83E09548-6D0B-439B-8705-CBF2DA73691A}"/>
                </a:ext>
              </a:extLst>
            </p:cNvPr>
            <p:cNvSpPr/>
            <p:nvPr/>
          </p:nvSpPr>
          <p:spPr>
            <a:xfrm>
              <a:off x="5549986" y="3680697"/>
              <a:ext cx="1379145" cy="168244"/>
            </a:xfrm>
            <a:prstGeom prst="rect">
              <a:avLst/>
            </a:prstGeom>
            <a:solidFill>
              <a:srgbClr val="25C6C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2961585-C43F-42CE-BD95-90D9884E8859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History</a:t>
            </a:r>
          </a:p>
          <a:p>
            <a:pPr>
              <a:lnSpc>
                <a:spcPct val="110000"/>
              </a:lnSpc>
            </a:pPr>
            <a:r>
              <a:rPr lang="ko-KR" altLang="en-US" b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걸어온 길</a:t>
            </a:r>
            <a:endParaRPr lang="ko-KR" altLang="en-US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BAF456-822C-427A-A7BE-E49F463E196A}"/>
              </a:ext>
            </a:extLst>
          </p:cNvPr>
          <p:cNvSpPr txBox="1"/>
          <p:nvPr/>
        </p:nvSpPr>
        <p:spPr>
          <a:xfrm>
            <a:off x="663480" y="1430659"/>
            <a:ext cx="6939720" cy="545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이후 현재까지 ‘문서중앙화 솔루션’ 전문 기업으로 시장을 선도하였습니다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이제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그간 쌓은 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노하우를 바탕으로 </a:t>
            </a: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‘인공지능 지식관리’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라는 새로운 혁신을 선보이겠습니다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90C6E-757B-4158-A5A7-B11AB77E61C9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996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6395669F-D15A-458F-B81C-4EC8AA6E9F72}"/>
              </a:ext>
            </a:extLst>
          </p:cNvPr>
          <p:cNvSpPr/>
          <p:nvPr/>
        </p:nvSpPr>
        <p:spPr>
          <a:xfrm>
            <a:off x="1058220" y="1547173"/>
            <a:ext cx="3271532" cy="2370268"/>
          </a:xfrm>
          <a:prstGeom prst="roundRect">
            <a:avLst>
              <a:gd name="adj" fmla="val 9225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C10C6C75-03B8-471E-8C28-C562977037A6}"/>
              </a:ext>
            </a:extLst>
          </p:cNvPr>
          <p:cNvSpPr/>
          <p:nvPr/>
        </p:nvSpPr>
        <p:spPr>
          <a:xfrm>
            <a:off x="4477569" y="1547172"/>
            <a:ext cx="3271532" cy="2370268"/>
          </a:xfrm>
          <a:prstGeom prst="roundRect">
            <a:avLst>
              <a:gd name="adj" fmla="val 9225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B791A67A-31F2-40D0-8D3C-9FDF0ECF46D5}"/>
              </a:ext>
            </a:extLst>
          </p:cNvPr>
          <p:cNvSpPr/>
          <p:nvPr/>
        </p:nvSpPr>
        <p:spPr>
          <a:xfrm>
            <a:off x="7896918" y="1542400"/>
            <a:ext cx="3271532" cy="2370268"/>
          </a:xfrm>
          <a:prstGeom prst="roundRect">
            <a:avLst>
              <a:gd name="adj" fmla="val 9225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TextBox 7">
            <a:extLst>
              <a:ext uri="{FF2B5EF4-FFF2-40B4-BE49-F238E27FC236}">
                <a16:creationId xmlns:a16="http://schemas.microsoft.com/office/drawing/2014/main" id="{FB295BF3-3115-41FB-B769-E8E32C0F5E36}"/>
              </a:ext>
            </a:extLst>
          </p:cNvPr>
          <p:cNvSpPr txBox="1"/>
          <p:nvPr/>
        </p:nvSpPr>
        <p:spPr>
          <a:xfrm>
            <a:off x="8365981" y="2907894"/>
            <a:ext cx="2349644" cy="712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유형의 데이터 보호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DLP, DRM,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망 분리 기능 통합 제공 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 데이터 유출 원천 차단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TextBox 22">
            <a:extLst>
              <a:ext uri="{FF2B5EF4-FFF2-40B4-BE49-F238E27FC236}">
                <a16:creationId xmlns:a16="http://schemas.microsoft.com/office/drawing/2014/main" id="{B778AA10-BC3C-4633-8ED2-C22833B0E3CF}"/>
              </a:ext>
            </a:extLst>
          </p:cNvPr>
          <p:cNvSpPr txBox="1"/>
          <p:nvPr/>
        </p:nvSpPr>
        <p:spPr>
          <a:xfrm>
            <a:off x="1582031" y="2954123"/>
            <a:ext cx="2341633" cy="712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산재된 데이터 중앙 집중화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 데이터 자산화 및 통합 관리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공유 및 협업 환경 제공</a:t>
            </a:r>
          </a:p>
        </p:txBody>
      </p:sp>
      <p:sp>
        <p:nvSpPr>
          <p:cNvPr id="56" name="TextBox 30">
            <a:extLst>
              <a:ext uri="{FF2B5EF4-FFF2-40B4-BE49-F238E27FC236}">
                <a16:creationId xmlns:a16="http://schemas.microsoft.com/office/drawing/2014/main" id="{57F8811E-CD14-4A6F-BCC7-A55CB2CE0F95}"/>
              </a:ext>
            </a:extLst>
          </p:cNvPr>
          <p:cNvSpPr txBox="1"/>
          <p:nvPr/>
        </p:nvSpPr>
        <p:spPr>
          <a:xfrm>
            <a:off x="4792652" y="2948332"/>
            <a:ext cx="2641367" cy="712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중앙 집중화 된 지식 자산 활용 및 관리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집중화된 지식 기반 협업 환경의 제공 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사내 지식 활용도 및 업무 생산성 제고</a:t>
            </a: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36EA8B86-1AD5-4BF7-9A2C-94269810159F}"/>
              </a:ext>
            </a:extLst>
          </p:cNvPr>
          <p:cNvSpPr txBox="1"/>
          <p:nvPr/>
        </p:nvSpPr>
        <p:spPr>
          <a:xfrm>
            <a:off x="5402243" y="2669889"/>
            <a:ext cx="14221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</a:t>
            </a:r>
            <a:r>
              <a:rPr lang="en-US" altLang="ko-KR" sz="12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지식 관리</a:t>
            </a: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id="{83E44EDA-895A-4C82-99C8-B6997F3E3980}"/>
              </a:ext>
            </a:extLst>
          </p:cNvPr>
          <p:cNvSpPr txBox="1"/>
          <p:nvPr/>
        </p:nvSpPr>
        <p:spPr>
          <a:xfrm>
            <a:off x="2246698" y="2667986"/>
            <a:ext cx="94705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문서 중앙화</a:t>
            </a:r>
          </a:p>
        </p:txBody>
      </p:sp>
      <p:sp>
        <p:nvSpPr>
          <p:cNvPr id="62" name="TextBox 29">
            <a:extLst>
              <a:ext uri="{FF2B5EF4-FFF2-40B4-BE49-F238E27FC236}">
                <a16:creationId xmlns:a16="http://schemas.microsoft.com/office/drawing/2014/main" id="{3238A4E5-AA7C-4F3C-9736-3B05D4F16AEC}"/>
              </a:ext>
            </a:extLst>
          </p:cNvPr>
          <p:cNvSpPr txBox="1"/>
          <p:nvPr/>
        </p:nvSpPr>
        <p:spPr>
          <a:xfrm>
            <a:off x="9059157" y="2662258"/>
            <a:ext cx="94705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보안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3BAE819-C12B-49A8-8866-86A9D98E3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295" y="1654156"/>
            <a:ext cx="616080" cy="97723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F5FD2F9-0005-42D4-BA3F-61D66E30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35" y="1773577"/>
            <a:ext cx="1080702" cy="97723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7D856FB-C4B5-4700-A923-D5A26A771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70" y="1872964"/>
            <a:ext cx="1047628" cy="663498"/>
          </a:xfrm>
          <a:prstGeom prst="rect">
            <a:avLst/>
          </a:prstGeom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C874B28-EAC4-4A65-99D2-1909BDE00BB8}"/>
              </a:ext>
            </a:extLst>
          </p:cNvPr>
          <p:cNvSpPr/>
          <p:nvPr/>
        </p:nvSpPr>
        <p:spPr>
          <a:xfrm>
            <a:off x="2719316" y="4061873"/>
            <a:ext cx="3271532" cy="2370268"/>
          </a:xfrm>
          <a:prstGeom prst="roundRect">
            <a:avLst>
              <a:gd name="adj" fmla="val 9225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E76A59D1-26C8-45B7-83E2-91389DAC6970}"/>
              </a:ext>
            </a:extLst>
          </p:cNvPr>
          <p:cNvSpPr/>
          <p:nvPr/>
        </p:nvSpPr>
        <p:spPr>
          <a:xfrm>
            <a:off x="6138665" y="4061872"/>
            <a:ext cx="3271532" cy="2370268"/>
          </a:xfrm>
          <a:prstGeom prst="roundRect">
            <a:avLst>
              <a:gd name="adj" fmla="val 9225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TextBox 16">
            <a:extLst>
              <a:ext uri="{FF2B5EF4-FFF2-40B4-BE49-F238E27FC236}">
                <a16:creationId xmlns:a16="http://schemas.microsoft.com/office/drawing/2014/main" id="{15E1FFEC-CB3A-4DD3-947A-05250AAC027F}"/>
              </a:ext>
            </a:extLst>
          </p:cNvPr>
          <p:cNvSpPr txBox="1"/>
          <p:nvPr/>
        </p:nvSpPr>
        <p:spPr>
          <a:xfrm>
            <a:off x="3105807" y="5651513"/>
            <a:ext cx="249855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캠퍼스 맞춤형 클라우드 서비스 제공</a:t>
            </a:r>
          </a:p>
          <a:p>
            <a:pPr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모바일 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앱을 통한 스마트 환경 구축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1EED1D2E-67D7-4809-9C42-C68AF7F90B22}"/>
              </a:ext>
            </a:extLst>
          </p:cNvPr>
          <p:cNvSpPr txBox="1"/>
          <p:nvPr/>
        </p:nvSpPr>
        <p:spPr>
          <a:xfrm>
            <a:off x="6457962" y="5664465"/>
            <a:ext cx="2632939" cy="497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병원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금융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제약 등 고객 개인 정보 보호</a:t>
            </a:r>
          </a:p>
          <a:p>
            <a:pPr marL="171450" indent="-171450">
              <a:lnSpc>
                <a:spcPct val="140000"/>
              </a:lnSpc>
              <a:buFont typeface="Pretendard Variable Light" panose="00000500000000000000" pitchFamily="2" charset="-127"/>
              <a:buChar char="‑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검출된 개인정보 격리 및 추적 관리</a:t>
            </a:r>
          </a:p>
        </p:txBody>
      </p:sp>
      <p:sp>
        <p:nvSpPr>
          <p:cNvPr id="65" name="TextBox 29">
            <a:extLst>
              <a:ext uri="{FF2B5EF4-FFF2-40B4-BE49-F238E27FC236}">
                <a16:creationId xmlns:a16="http://schemas.microsoft.com/office/drawing/2014/main" id="{E9F3DFD3-992E-4ED4-B128-143BB4CBD384}"/>
              </a:ext>
            </a:extLst>
          </p:cNvPr>
          <p:cNvSpPr txBox="1"/>
          <p:nvPr/>
        </p:nvSpPr>
        <p:spPr>
          <a:xfrm>
            <a:off x="7251211" y="5386566"/>
            <a:ext cx="104644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개인정보보호</a:t>
            </a:r>
          </a:p>
        </p:txBody>
      </p:sp>
      <p:sp>
        <p:nvSpPr>
          <p:cNvPr id="66" name="TextBox 21">
            <a:extLst>
              <a:ext uri="{FF2B5EF4-FFF2-40B4-BE49-F238E27FC236}">
                <a16:creationId xmlns:a16="http://schemas.microsoft.com/office/drawing/2014/main" id="{829E3785-BA4A-4CE3-AFB3-4DF3C8556DC4}"/>
              </a:ext>
            </a:extLst>
          </p:cNvPr>
          <p:cNvSpPr txBox="1"/>
          <p:nvPr/>
        </p:nvSpPr>
        <p:spPr>
          <a:xfrm>
            <a:off x="3737926" y="5378935"/>
            <a:ext cx="123431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200" b="1" spc="-8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캠퍼스 클라우드</a:t>
            </a:r>
          </a:p>
        </p:txBody>
      </p:sp>
      <p:pic>
        <p:nvPicPr>
          <p:cNvPr id="23" name="그림 2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01C9D28E-8FDE-4638-BEE5-2B980DBB5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19" y="4368658"/>
            <a:ext cx="815727" cy="815727"/>
          </a:xfrm>
          <a:prstGeom prst="rect">
            <a:avLst/>
          </a:prstGeom>
        </p:spPr>
      </p:pic>
      <p:pic>
        <p:nvPicPr>
          <p:cNvPr id="25" name="그림 24" descr="텍스트이(가) 표시된 사진&#10;&#10;자동 생성된 설명">
            <a:extLst>
              <a:ext uri="{FF2B5EF4-FFF2-40B4-BE49-F238E27FC236}">
                <a16:creationId xmlns:a16="http://schemas.microsoft.com/office/drawing/2014/main" id="{6EEB5E29-5A8C-40F6-8B71-411E66B82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68" y="4501691"/>
            <a:ext cx="967927" cy="8296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1C8D9F-1206-44AC-A5EF-FCBEC59B5F40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Business Field</a:t>
            </a:r>
          </a:p>
          <a:p>
            <a:pPr>
              <a:lnSpc>
                <a:spcPct val="110000"/>
              </a:lnSpc>
            </a:pPr>
            <a:r>
              <a:rPr lang="ko-KR" altLang="en-US" b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영역</a:t>
            </a:r>
            <a:endParaRPr lang="ko-KR" altLang="en-US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6903F3-6C5D-4735-8840-E7F0F80AF096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190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43EA892-C188-46D6-BF74-2B3E7997B453}"/>
              </a:ext>
            </a:extLst>
          </p:cNvPr>
          <p:cNvSpPr txBox="1"/>
          <p:nvPr/>
        </p:nvSpPr>
        <p:spPr>
          <a:xfrm>
            <a:off x="2058471" y="2181778"/>
            <a:ext cx="1496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b="1" spc="-3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>
                    <a:lumMod val="65000"/>
                    <a:alpha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5000" b="1" spc="-3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>
                  <a:lumMod val="65000"/>
                  <a:alpha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80B667-D029-4B79-8835-898C291857D9}"/>
              </a:ext>
            </a:extLst>
          </p:cNvPr>
          <p:cNvSpPr txBox="1"/>
          <p:nvPr/>
        </p:nvSpPr>
        <p:spPr>
          <a:xfrm>
            <a:off x="10405314" y="2181778"/>
            <a:ext cx="1496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b="1" spc="-3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>
                    <a:lumMod val="65000"/>
                    <a:alpha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15000" b="1" spc="-3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>
                  <a:lumMod val="65000"/>
                  <a:alpha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942CD53E-0CE8-4F49-9065-C4B6D039EC43}"/>
              </a:ext>
            </a:extLst>
          </p:cNvPr>
          <p:cNvCxnSpPr>
            <a:cxnSpLocks/>
          </p:cNvCxnSpPr>
          <p:nvPr/>
        </p:nvCxnSpPr>
        <p:spPr>
          <a:xfrm>
            <a:off x="1030469" y="4101043"/>
            <a:ext cx="2001758" cy="0"/>
          </a:xfrm>
          <a:prstGeom prst="line">
            <a:avLst/>
          </a:prstGeom>
          <a:ln>
            <a:solidFill>
              <a:srgbClr val="48C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CCB2C89-0625-4152-9DE0-993E36736A6F}"/>
              </a:ext>
            </a:extLst>
          </p:cNvPr>
          <p:cNvSpPr txBox="1"/>
          <p:nvPr/>
        </p:nvSpPr>
        <p:spPr>
          <a:xfrm>
            <a:off x="5870111" y="4459299"/>
            <a:ext cx="2873166" cy="3254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48CCD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지식 관리</a:t>
            </a:r>
            <a:endParaRPr lang="en-US" altLang="ko-KR" sz="1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48CCD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991361-7710-4C5A-8E7C-5C59F1950BC6}"/>
              </a:ext>
            </a:extLst>
          </p:cNvPr>
          <p:cNvSpPr txBox="1"/>
          <p:nvPr/>
        </p:nvSpPr>
        <p:spPr>
          <a:xfrm>
            <a:off x="3078733" y="4459299"/>
            <a:ext cx="2431604" cy="3254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48CCD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문서 보안 </a:t>
            </a:r>
            <a:r>
              <a:rPr lang="en-US" altLang="ko-KR" sz="14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48CCD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400" b="1" dirty="0" err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48CCD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lang="ko-KR" altLang="en-US" sz="14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48CCD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업무</a:t>
            </a:r>
            <a:endParaRPr lang="en-US" altLang="ko-KR" sz="1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48CCD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249C0A-E2D4-4CE6-9827-9947B97869E4}"/>
              </a:ext>
            </a:extLst>
          </p:cNvPr>
          <p:cNvSpPr txBox="1"/>
          <p:nvPr/>
        </p:nvSpPr>
        <p:spPr>
          <a:xfrm>
            <a:off x="600624" y="4459300"/>
            <a:ext cx="2431603" cy="3254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48CCD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편리한 문서 관리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55CCE3-848C-417D-BE62-1342589EC6D8}"/>
              </a:ext>
            </a:extLst>
          </p:cNvPr>
          <p:cNvSpPr txBox="1"/>
          <p:nvPr/>
        </p:nvSpPr>
        <p:spPr>
          <a:xfrm>
            <a:off x="600624" y="4694492"/>
            <a:ext cx="1245931" cy="2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(2002 ~ 2011)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011131-82D7-4B14-A45B-D9869E00E66C}"/>
              </a:ext>
            </a:extLst>
          </p:cNvPr>
          <p:cNvSpPr txBox="1"/>
          <p:nvPr/>
        </p:nvSpPr>
        <p:spPr>
          <a:xfrm>
            <a:off x="604804" y="5021082"/>
            <a:ext cx="2347418" cy="96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중앙 집중화 문서 관리 환경 제공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부서문서함을 통한 원활한 협업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문서 링크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폴더 공유로 빠른 공유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08FE20-B596-44E8-8744-A6FF7F09886F}"/>
              </a:ext>
            </a:extLst>
          </p:cNvPr>
          <p:cNvSpPr txBox="1"/>
          <p:nvPr/>
        </p:nvSpPr>
        <p:spPr>
          <a:xfrm>
            <a:off x="5930242" y="5021082"/>
            <a:ext cx="2873165" cy="71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기반 지식 관리 환경 제공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문서 추천 서비스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인공지능 문서 탈취 감지 서비스 개발 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예정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3CF622-E058-4884-88E4-D537FE7623AC}"/>
              </a:ext>
            </a:extLst>
          </p:cNvPr>
          <p:cNvSpPr txBox="1"/>
          <p:nvPr/>
        </p:nvSpPr>
        <p:spPr>
          <a:xfrm>
            <a:off x="3073900" y="5021082"/>
            <a:ext cx="2796211" cy="92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DRM, DLP, EDMS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대체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One Agent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업무 환경 제공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개인정보보호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망 분리 등 보안 영역 확대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안전하고 효율적인 비대면 업무 지원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705869AF-60B1-4D9B-ACE0-A99838F10545}"/>
              </a:ext>
            </a:extLst>
          </p:cNvPr>
          <p:cNvSpPr/>
          <p:nvPr/>
        </p:nvSpPr>
        <p:spPr>
          <a:xfrm>
            <a:off x="712839" y="3970125"/>
            <a:ext cx="261836" cy="261836"/>
          </a:xfrm>
          <a:prstGeom prst="ellipse">
            <a:avLst/>
          </a:prstGeom>
          <a:solidFill>
            <a:srgbClr val="48CCD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601ED45E-1ECD-4CA0-869D-EC9F2CD30FB7}"/>
              </a:ext>
            </a:extLst>
          </p:cNvPr>
          <p:cNvSpPr/>
          <p:nvPr/>
        </p:nvSpPr>
        <p:spPr>
          <a:xfrm>
            <a:off x="768633" y="4023445"/>
            <a:ext cx="145464" cy="145464"/>
          </a:xfrm>
          <a:prstGeom prst="ellipse">
            <a:avLst/>
          </a:prstGeom>
          <a:solidFill>
            <a:srgbClr val="48CCD2">
              <a:alpha val="50000"/>
            </a:srgb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25C6CB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48CCD2"/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9B4AECD6-EC8B-408B-AE97-7A495E1F0642}"/>
              </a:ext>
            </a:extLst>
          </p:cNvPr>
          <p:cNvSpPr/>
          <p:nvPr/>
        </p:nvSpPr>
        <p:spPr>
          <a:xfrm>
            <a:off x="3162519" y="3970988"/>
            <a:ext cx="261836" cy="261836"/>
          </a:xfrm>
          <a:prstGeom prst="ellipse">
            <a:avLst/>
          </a:prstGeom>
          <a:solidFill>
            <a:srgbClr val="48CCD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FF953F5E-5384-4482-8277-F65C10992F92}"/>
              </a:ext>
            </a:extLst>
          </p:cNvPr>
          <p:cNvSpPr/>
          <p:nvPr/>
        </p:nvSpPr>
        <p:spPr>
          <a:xfrm>
            <a:off x="3218313" y="4024308"/>
            <a:ext cx="145464" cy="145464"/>
          </a:xfrm>
          <a:prstGeom prst="ellipse">
            <a:avLst/>
          </a:prstGeom>
          <a:solidFill>
            <a:srgbClr val="48CCD2">
              <a:alpha val="50000"/>
            </a:srgb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25C6CB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48CCD2"/>
              </a:solidFill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5AF01CA1-0D02-46A1-AC26-97572EC3D8EB}"/>
              </a:ext>
            </a:extLst>
          </p:cNvPr>
          <p:cNvSpPr/>
          <p:nvPr/>
        </p:nvSpPr>
        <p:spPr>
          <a:xfrm>
            <a:off x="5943348" y="3970125"/>
            <a:ext cx="261836" cy="261836"/>
          </a:xfrm>
          <a:prstGeom prst="ellipse">
            <a:avLst/>
          </a:prstGeom>
          <a:solidFill>
            <a:srgbClr val="48CCD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CB7194EA-1C18-43AF-B60F-B15F5255D16D}"/>
              </a:ext>
            </a:extLst>
          </p:cNvPr>
          <p:cNvSpPr/>
          <p:nvPr/>
        </p:nvSpPr>
        <p:spPr>
          <a:xfrm>
            <a:off x="5999142" y="4023445"/>
            <a:ext cx="145464" cy="145464"/>
          </a:xfrm>
          <a:prstGeom prst="ellipse">
            <a:avLst/>
          </a:prstGeom>
          <a:solidFill>
            <a:srgbClr val="48CCD2">
              <a:alpha val="50000"/>
            </a:srgb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25C6CB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48CCD2"/>
              </a:solidFill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F67E6B3B-AEAA-487E-BE9D-F8F520200C37}"/>
              </a:ext>
            </a:extLst>
          </p:cNvPr>
          <p:cNvCxnSpPr>
            <a:cxnSpLocks/>
          </p:cNvCxnSpPr>
          <p:nvPr/>
        </p:nvCxnSpPr>
        <p:spPr>
          <a:xfrm>
            <a:off x="3545004" y="4096177"/>
            <a:ext cx="2249801" cy="0"/>
          </a:xfrm>
          <a:prstGeom prst="line">
            <a:avLst/>
          </a:prstGeom>
          <a:ln>
            <a:solidFill>
              <a:srgbClr val="48C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B1249E03-AE49-486E-9679-3E70066BE068}"/>
              </a:ext>
            </a:extLst>
          </p:cNvPr>
          <p:cNvCxnSpPr>
            <a:cxnSpLocks/>
          </p:cNvCxnSpPr>
          <p:nvPr/>
        </p:nvCxnSpPr>
        <p:spPr>
          <a:xfrm>
            <a:off x="6326465" y="4096177"/>
            <a:ext cx="2654458" cy="0"/>
          </a:xfrm>
          <a:prstGeom prst="line">
            <a:avLst/>
          </a:prstGeom>
          <a:ln>
            <a:solidFill>
              <a:srgbClr val="48C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2961585-C43F-42CE-BD95-90D9884E8859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Business Roadmap</a:t>
            </a:r>
          </a:p>
          <a:p>
            <a:pPr>
              <a:lnSpc>
                <a:spcPct val="110000"/>
              </a:lnSpc>
            </a:pPr>
            <a:r>
              <a:rPr lang="ko-KR" altLang="en-US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로드맵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BAF456-822C-427A-A7BE-E49F463E196A}"/>
              </a:ext>
            </a:extLst>
          </p:cNvPr>
          <p:cNvSpPr txBox="1"/>
          <p:nvPr/>
        </p:nvSpPr>
        <p:spPr>
          <a:xfrm>
            <a:off x="663480" y="1430659"/>
            <a:ext cx="9403536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‘문서중앙화’ 시장을 넘어 ‘인공지능 기술 기반의 지식 관리’로 시장을 개척해 나갈 예정입니다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나아가 인공지능 적용 분야를 다양한 분야로 확대하여 </a:t>
            </a: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인간과 </a:t>
            </a: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AI</a:t>
            </a: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조화를 이루는 지식관리 통합 솔루션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발전시키고자 합니다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890C6E-757B-4158-A5A7-B11AB77E61C9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E2D6A8-623E-4CC3-951B-5A97CA642F3C}"/>
              </a:ext>
            </a:extLst>
          </p:cNvPr>
          <p:cNvSpPr txBox="1"/>
          <p:nvPr/>
        </p:nvSpPr>
        <p:spPr>
          <a:xfrm>
            <a:off x="9008570" y="4446922"/>
            <a:ext cx="2873166" cy="3254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48CCD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지식 관리</a:t>
            </a:r>
            <a:endParaRPr lang="en-US" altLang="ko-KR" sz="1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48CCD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F5ED65-977F-4046-B3D6-59AFAE06BB9B}"/>
              </a:ext>
            </a:extLst>
          </p:cNvPr>
          <p:cNvSpPr txBox="1"/>
          <p:nvPr/>
        </p:nvSpPr>
        <p:spPr>
          <a:xfrm>
            <a:off x="9050740" y="4981513"/>
            <a:ext cx="28731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지식 관리 영역 확대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자동 번역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영상 분석 기능 개발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지식 관리 챗봇 개발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개인의 행동 특성을 반영한</a:t>
            </a:r>
            <a:endParaRPr lang="en-US" altLang="ko-KR" sz="10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문서관리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알고리즘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문서 관리 아바타 개발</a:t>
            </a: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BB07CE1D-4AF6-4D21-8EA4-DBED295A9041}"/>
              </a:ext>
            </a:extLst>
          </p:cNvPr>
          <p:cNvSpPr/>
          <p:nvPr/>
        </p:nvSpPr>
        <p:spPr>
          <a:xfrm>
            <a:off x="9103684" y="3966345"/>
            <a:ext cx="261836" cy="261836"/>
          </a:xfrm>
          <a:prstGeom prst="ellipse">
            <a:avLst/>
          </a:prstGeom>
          <a:solidFill>
            <a:srgbClr val="48CCD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B51EB64B-FE69-43EE-8772-3105C5737710}"/>
              </a:ext>
            </a:extLst>
          </p:cNvPr>
          <p:cNvSpPr/>
          <p:nvPr/>
        </p:nvSpPr>
        <p:spPr>
          <a:xfrm>
            <a:off x="9159478" y="4019665"/>
            <a:ext cx="145464" cy="145464"/>
          </a:xfrm>
          <a:prstGeom prst="ellipse">
            <a:avLst/>
          </a:prstGeom>
          <a:solidFill>
            <a:srgbClr val="48CCD2">
              <a:alpha val="50000"/>
            </a:srgb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srgbClr val="25C6CB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48CCD2"/>
              </a:solidFill>
            </a:endParaRPr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1D561EC0-84DD-4435-B7B5-C2273FC62692}"/>
              </a:ext>
            </a:extLst>
          </p:cNvPr>
          <p:cNvCxnSpPr>
            <a:cxnSpLocks/>
          </p:cNvCxnSpPr>
          <p:nvPr/>
        </p:nvCxnSpPr>
        <p:spPr>
          <a:xfrm>
            <a:off x="9461933" y="4092397"/>
            <a:ext cx="2203325" cy="0"/>
          </a:xfrm>
          <a:prstGeom prst="line">
            <a:avLst/>
          </a:prstGeom>
          <a:ln>
            <a:solidFill>
              <a:srgbClr val="48CC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90212C0-C124-4CF5-96B4-3FD84D1FAD3C}"/>
              </a:ext>
            </a:extLst>
          </p:cNvPr>
          <p:cNvSpPr txBox="1"/>
          <p:nvPr/>
        </p:nvSpPr>
        <p:spPr>
          <a:xfrm>
            <a:off x="4545423" y="2181778"/>
            <a:ext cx="1496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b="1" spc="-3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>
                    <a:lumMod val="65000"/>
                    <a:alpha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5000" b="1" spc="-3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>
                  <a:lumMod val="65000"/>
                  <a:alpha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2E0743E-8DDD-4490-8722-6897DFAFCF56}"/>
              </a:ext>
            </a:extLst>
          </p:cNvPr>
          <p:cNvSpPr txBox="1"/>
          <p:nvPr/>
        </p:nvSpPr>
        <p:spPr>
          <a:xfrm>
            <a:off x="7704320" y="2164022"/>
            <a:ext cx="1496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0" b="1" spc="-3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>
                    <a:lumMod val="65000"/>
                    <a:alpha val="1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5000" b="1" spc="-300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>
                  <a:lumMod val="65000"/>
                  <a:alpha val="1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7D4472-65A1-4E32-A6E6-B5A22A88B017}"/>
              </a:ext>
            </a:extLst>
          </p:cNvPr>
          <p:cNvSpPr txBox="1"/>
          <p:nvPr/>
        </p:nvSpPr>
        <p:spPr>
          <a:xfrm>
            <a:off x="3073448" y="4694492"/>
            <a:ext cx="1245931" cy="2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(2012 ~ 2021)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EBF77C-0825-4FB4-8AB8-D2C6EE765413}"/>
              </a:ext>
            </a:extLst>
          </p:cNvPr>
          <p:cNvSpPr txBox="1"/>
          <p:nvPr/>
        </p:nvSpPr>
        <p:spPr>
          <a:xfrm>
            <a:off x="5917318" y="4694492"/>
            <a:ext cx="1245931" cy="2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(2022 ~ 2023)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C838AE-063E-4492-A648-47772AA4CC8A}"/>
              </a:ext>
            </a:extLst>
          </p:cNvPr>
          <p:cNvSpPr txBox="1"/>
          <p:nvPr/>
        </p:nvSpPr>
        <p:spPr>
          <a:xfrm>
            <a:off x="9013590" y="4694492"/>
            <a:ext cx="1245931" cy="2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(2024 ~ 2026)</a:t>
            </a:r>
          </a:p>
        </p:txBody>
      </p:sp>
    </p:spTree>
    <p:extLst>
      <p:ext uri="{BB962C8B-B14F-4D97-AF65-F5344CB8AC3E}">
        <p14:creationId xmlns:p14="http://schemas.microsoft.com/office/powerpoint/2010/main" val="332421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66C7AE3-D84A-7723-0402-CAF81ED64F0B}"/>
              </a:ext>
            </a:extLst>
          </p:cNvPr>
          <p:cNvGrpSpPr/>
          <p:nvPr/>
        </p:nvGrpSpPr>
        <p:grpSpPr>
          <a:xfrm>
            <a:off x="1333502" y="2432404"/>
            <a:ext cx="9524998" cy="3502504"/>
            <a:chOff x="1333502" y="1666520"/>
            <a:chExt cx="9524998" cy="3502504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72604F07-3897-497D-A8B6-D35CA34B6DF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2830108"/>
              <a:ext cx="0" cy="707456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142596A0-5AA4-40ED-8665-EC3A5C0CD1E7}"/>
                </a:ext>
              </a:extLst>
            </p:cNvPr>
            <p:cNvSpPr/>
            <p:nvPr/>
          </p:nvSpPr>
          <p:spPr>
            <a:xfrm>
              <a:off x="5416836" y="1666520"/>
              <a:ext cx="1394486" cy="1394486"/>
            </a:xfrm>
            <a:prstGeom prst="ellipse">
              <a:avLst/>
            </a:prstGeom>
            <a:solidFill>
              <a:srgbClr val="25C6CB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5AA889E7-6BFE-4333-9CBD-191154B73B87}"/>
                </a:ext>
              </a:extLst>
            </p:cNvPr>
            <p:cNvCxnSpPr>
              <a:cxnSpLocks/>
            </p:cNvCxnSpPr>
            <p:nvPr/>
          </p:nvCxnSpPr>
          <p:spPr>
            <a:xfrm>
              <a:off x="1747387" y="4174170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7E5181B5-0166-4D17-B08B-F56FCF7E1953}"/>
                </a:ext>
              </a:extLst>
            </p:cNvPr>
            <p:cNvCxnSpPr>
              <a:cxnSpLocks/>
            </p:cNvCxnSpPr>
            <p:nvPr/>
          </p:nvCxnSpPr>
          <p:spPr>
            <a:xfrm>
              <a:off x="1747387" y="4174170"/>
              <a:ext cx="5006023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D616AC5A-35C8-4D03-AA6E-6C6BD46E3826}"/>
                </a:ext>
              </a:extLst>
            </p:cNvPr>
            <p:cNvCxnSpPr>
              <a:cxnSpLocks/>
            </p:cNvCxnSpPr>
            <p:nvPr/>
          </p:nvCxnSpPr>
          <p:spPr>
            <a:xfrm>
              <a:off x="8892993" y="3170246"/>
              <a:ext cx="0" cy="1002099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3DFB4265-7A21-4917-BA0F-F31B2BC54555}"/>
                </a:ext>
              </a:extLst>
            </p:cNvPr>
            <p:cNvCxnSpPr>
              <a:cxnSpLocks/>
            </p:cNvCxnSpPr>
            <p:nvPr/>
          </p:nvCxnSpPr>
          <p:spPr>
            <a:xfrm>
              <a:off x="10278547" y="3170246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BFFF3933-7AA4-4914-BD13-880DDCE8A1E8}"/>
                </a:ext>
              </a:extLst>
            </p:cNvPr>
            <p:cNvCxnSpPr>
              <a:cxnSpLocks/>
            </p:cNvCxnSpPr>
            <p:nvPr/>
          </p:nvCxnSpPr>
          <p:spPr>
            <a:xfrm>
              <a:off x="7482474" y="3170246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690758F9-2FD1-44F1-AB5D-45A3D7B269B8}"/>
                </a:ext>
              </a:extLst>
            </p:cNvPr>
            <p:cNvCxnSpPr>
              <a:cxnSpLocks/>
            </p:cNvCxnSpPr>
            <p:nvPr/>
          </p:nvCxnSpPr>
          <p:spPr>
            <a:xfrm>
              <a:off x="4662719" y="3170829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04BC7FA9-8B97-49C8-A8AE-8BA9D1DA2E2B}"/>
                </a:ext>
              </a:extLst>
            </p:cNvPr>
            <p:cNvCxnSpPr>
              <a:cxnSpLocks/>
            </p:cNvCxnSpPr>
            <p:nvPr/>
          </p:nvCxnSpPr>
          <p:spPr>
            <a:xfrm>
              <a:off x="3248719" y="3170829"/>
              <a:ext cx="0" cy="1003341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7847DFB4-102B-4069-A5EA-066728B21929}"/>
                </a:ext>
              </a:extLst>
            </p:cNvPr>
            <p:cNvCxnSpPr>
              <a:cxnSpLocks/>
            </p:cNvCxnSpPr>
            <p:nvPr/>
          </p:nvCxnSpPr>
          <p:spPr>
            <a:xfrm>
              <a:off x="1893571" y="3171412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EFB607ED-84C2-4FE9-84CA-A3DEF927B1C3}"/>
                </a:ext>
              </a:extLst>
            </p:cNvPr>
            <p:cNvSpPr/>
            <p:nvPr/>
          </p:nvSpPr>
          <p:spPr>
            <a:xfrm>
              <a:off x="2330101" y="4543179"/>
              <a:ext cx="863539" cy="625845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웹</a:t>
              </a:r>
              <a:endParaRPr lang="en-US" altLang="ko-KR" sz="1000" dirty="0">
                <a:ln>
                  <a:solidFill>
                    <a:srgbClr val="B4F1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개발팀</a:t>
              </a:r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C9A8F632-D552-44FE-915B-1CAB3721ACCB}"/>
                </a:ext>
              </a:extLst>
            </p:cNvPr>
            <p:cNvSpPr/>
            <p:nvPr/>
          </p:nvSpPr>
          <p:spPr>
            <a:xfrm>
              <a:off x="3326700" y="4543179"/>
              <a:ext cx="863539" cy="625845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0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윈도</a:t>
              </a:r>
              <a:endParaRPr lang="en-US" altLang="ko-KR" sz="1000" dirty="0">
                <a:ln>
                  <a:solidFill>
                    <a:srgbClr val="B4F1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개발팀</a:t>
              </a:r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DEDD3925-A94E-4579-9A86-6AD93A938613}"/>
                </a:ext>
              </a:extLst>
            </p:cNvPr>
            <p:cNvSpPr/>
            <p:nvPr/>
          </p:nvSpPr>
          <p:spPr>
            <a:xfrm>
              <a:off x="4323299" y="4543179"/>
              <a:ext cx="863539" cy="625845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모바일</a:t>
              </a:r>
              <a:endParaRPr lang="en-US" altLang="ko-KR" sz="1000" dirty="0">
                <a:ln>
                  <a:solidFill>
                    <a:srgbClr val="B4F1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개발팀</a:t>
              </a:r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AB09BC08-3C6B-4BA9-B477-6B455F8BC414}"/>
                </a:ext>
              </a:extLst>
            </p:cNvPr>
            <p:cNvSpPr/>
            <p:nvPr/>
          </p:nvSpPr>
          <p:spPr>
            <a:xfrm>
              <a:off x="5319898" y="4543179"/>
              <a:ext cx="863539" cy="625845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인공지능</a:t>
              </a:r>
              <a:endParaRPr lang="en-US" altLang="ko-KR" sz="1000" dirty="0">
                <a:ln>
                  <a:solidFill>
                    <a:srgbClr val="B4F1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개발팀</a:t>
              </a:r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3C05E006-A6E8-4010-A05B-164F66CFA25E}"/>
                </a:ext>
              </a:extLst>
            </p:cNvPr>
            <p:cNvSpPr/>
            <p:nvPr/>
          </p:nvSpPr>
          <p:spPr>
            <a:xfrm>
              <a:off x="1333502" y="4543179"/>
              <a:ext cx="863539" cy="625845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서비스</a:t>
              </a:r>
              <a:endParaRPr lang="en-US" altLang="ko-KR" sz="1000" dirty="0">
                <a:ln>
                  <a:solidFill>
                    <a:srgbClr val="B4F1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기획팀</a:t>
              </a:r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905A1942-74E5-4689-8394-58C5FE969023}"/>
                </a:ext>
              </a:extLst>
            </p:cNvPr>
            <p:cNvSpPr/>
            <p:nvPr/>
          </p:nvSpPr>
          <p:spPr>
            <a:xfrm>
              <a:off x="6322591" y="4543179"/>
              <a:ext cx="863539" cy="625845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품질</a:t>
              </a:r>
              <a:endParaRPr lang="en-US" altLang="ko-KR" sz="1000" dirty="0">
                <a:ln>
                  <a:solidFill>
                    <a:srgbClr val="B4F1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dirty="0" err="1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보증팀</a:t>
              </a:r>
              <a:endParaRPr lang="ko-KR" altLang="en-US" sz="1000" dirty="0">
                <a:ln>
                  <a:solidFill>
                    <a:srgbClr val="B4F1F2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EC46F10F-19DC-4408-A35E-E41BC797B3C9}"/>
                </a:ext>
              </a:extLst>
            </p:cNvPr>
            <p:cNvSpPr/>
            <p:nvPr/>
          </p:nvSpPr>
          <p:spPr>
            <a:xfrm>
              <a:off x="5554573" y="1804787"/>
              <a:ext cx="1106388" cy="1106388"/>
            </a:xfrm>
            <a:prstGeom prst="ellipse">
              <a:avLst/>
            </a:prstGeom>
            <a:gradFill>
              <a:gsLst>
                <a:gs pos="0">
                  <a:srgbClr val="168EE6"/>
                </a:gs>
                <a:gs pos="100000">
                  <a:srgbClr val="48CCD2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대표</a:t>
              </a:r>
              <a:b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2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이사</a:t>
              </a:r>
              <a:endPara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C9BDB2D1-8A2D-4143-9F3D-1C2DBE90022F}"/>
                </a:ext>
              </a:extLst>
            </p:cNvPr>
            <p:cNvCxnSpPr>
              <a:cxnSpLocks/>
            </p:cNvCxnSpPr>
            <p:nvPr/>
          </p:nvCxnSpPr>
          <p:spPr>
            <a:xfrm>
              <a:off x="1893571" y="3171412"/>
              <a:ext cx="8388216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022313DC-E54A-477D-A277-3B14758F34A5}"/>
                </a:ext>
              </a:extLst>
            </p:cNvPr>
            <p:cNvSpPr/>
            <p:nvPr/>
          </p:nvSpPr>
          <p:spPr>
            <a:xfrm>
              <a:off x="1333502" y="3326605"/>
              <a:ext cx="1087463" cy="321363"/>
            </a:xfrm>
            <a:prstGeom prst="roundRect">
              <a:avLst>
                <a:gd name="adj" fmla="val 50000"/>
              </a:avLst>
            </a:prstGeom>
            <a:solidFill>
              <a:srgbClr val="48CCD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5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연구소</a:t>
              </a:r>
            </a:p>
          </p:txBody>
        </p:sp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FE61F7A1-D603-407C-BF21-170A907189CE}"/>
                </a:ext>
              </a:extLst>
            </p:cNvPr>
            <p:cNvSpPr/>
            <p:nvPr/>
          </p:nvSpPr>
          <p:spPr>
            <a:xfrm>
              <a:off x="2742061" y="3326605"/>
              <a:ext cx="1087463" cy="321363"/>
            </a:xfrm>
            <a:prstGeom prst="roundRect">
              <a:avLst>
                <a:gd name="adj" fmla="val 50000"/>
              </a:avLst>
            </a:prstGeom>
            <a:solidFill>
              <a:srgbClr val="48CCD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5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개발부</a:t>
              </a: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1A9A41B5-A84F-4D2B-A247-64375751D861}"/>
                </a:ext>
              </a:extLst>
            </p:cNvPr>
            <p:cNvSpPr/>
            <p:nvPr/>
          </p:nvSpPr>
          <p:spPr>
            <a:xfrm>
              <a:off x="4146014" y="3324780"/>
              <a:ext cx="1087463" cy="321363"/>
            </a:xfrm>
            <a:prstGeom prst="roundRect">
              <a:avLst>
                <a:gd name="adj" fmla="val 50000"/>
              </a:avLst>
            </a:prstGeom>
            <a:solidFill>
              <a:srgbClr val="48CCD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5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경영 지원팀</a:t>
              </a:r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3CECD7EF-C0F5-48D5-AA19-C2A039434BDF}"/>
                </a:ext>
              </a:extLst>
            </p:cNvPr>
            <p:cNvSpPr/>
            <p:nvPr/>
          </p:nvSpPr>
          <p:spPr>
            <a:xfrm>
              <a:off x="5554573" y="3326605"/>
              <a:ext cx="1087463" cy="321363"/>
            </a:xfrm>
            <a:prstGeom prst="roundRect">
              <a:avLst>
                <a:gd name="adj" fmla="val 50000"/>
              </a:avLst>
            </a:prstGeom>
            <a:solidFill>
              <a:srgbClr val="48CCD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5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마케팅팀</a:t>
              </a: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39F6B613-E0C1-4409-A6A5-11A7CE3D52AD}"/>
                </a:ext>
              </a:extLst>
            </p:cNvPr>
            <p:cNvSpPr/>
            <p:nvPr/>
          </p:nvSpPr>
          <p:spPr>
            <a:xfrm>
              <a:off x="6963132" y="3326605"/>
              <a:ext cx="1087463" cy="321363"/>
            </a:xfrm>
            <a:prstGeom prst="roundRect">
              <a:avLst>
                <a:gd name="adj" fmla="val 50000"/>
              </a:avLst>
            </a:prstGeom>
            <a:solidFill>
              <a:srgbClr val="48CCD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5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디자인팀</a:t>
              </a:r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5A20F751-EAE3-410E-A06A-367AE25AA539}"/>
                </a:ext>
              </a:extLst>
            </p:cNvPr>
            <p:cNvSpPr/>
            <p:nvPr/>
          </p:nvSpPr>
          <p:spPr>
            <a:xfrm>
              <a:off x="8367084" y="3324780"/>
              <a:ext cx="1087463" cy="321363"/>
            </a:xfrm>
            <a:prstGeom prst="roundRect">
              <a:avLst>
                <a:gd name="adj" fmla="val 50000"/>
              </a:avLst>
            </a:prstGeom>
            <a:solidFill>
              <a:srgbClr val="48CCD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5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영업부</a:t>
              </a:r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id="{014AFEC6-893E-470E-B2AE-00B5F2E6F724}"/>
                </a:ext>
              </a:extLst>
            </p:cNvPr>
            <p:cNvSpPr/>
            <p:nvPr/>
          </p:nvSpPr>
          <p:spPr>
            <a:xfrm>
              <a:off x="9771037" y="3324780"/>
              <a:ext cx="1087463" cy="321363"/>
            </a:xfrm>
            <a:prstGeom prst="roundRect">
              <a:avLst>
                <a:gd name="adj" fmla="val 50000"/>
              </a:avLst>
            </a:prstGeom>
            <a:solidFill>
              <a:srgbClr val="48CCD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5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기술 지원팀</a:t>
              </a:r>
            </a:p>
          </p:txBody>
        </p: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ADA3D958-C774-4982-A150-72D673DD5D68}"/>
                </a:ext>
              </a:extLst>
            </p:cNvPr>
            <p:cNvCxnSpPr>
              <a:cxnSpLocks/>
            </p:cNvCxnSpPr>
            <p:nvPr/>
          </p:nvCxnSpPr>
          <p:spPr>
            <a:xfrm>
              <a:off x="6753411" y="4174170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AFAD5F16-7293-41F0-BE1F-8E94C534CFF2}"/>
                </a:ext>
              </a:extLst>
            </p:cNvPr>
            <p:cNvCxnSpPr>
              <a:cxnSpLocks/>
            </p:cNvCxnSpPr>
            <p:nvPr/>
          </p:nvCxnSpPr>
          <p:spPr>
            <a:xfrm>
              <a:off x="2742061" y="4174170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0C5B9E16-080A-4859-B03F-E13F528BF760}"/>
                </a:ext>
              </a:extLst>
            </p:cNvPr>
            <p:cNvCxnSpPr>
              <a:cxnSpLocks/>
            </p:cNvCxnSpPr>
            <p:nvPr/>
          </p:nvCxnSpPr>
          <p:spPr>
            <a:xfrm>
              <a:off x="3740421" y="4174170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4963256F-625E-4994-8E5A-025036F2EE78}"/>
                </a:ext>
              </a:extLst>
            </p:cNvPr>
            <p:cNvCxnSpPr>
              <a:cxnSpLocks/>
            </p:cNvCxnSpPr>
            <p:nvPr/>
          </p:nvCxnSpPr>
          <p:spPr>
            <a:xfrm>
              <a:off x="4760059" y="4174170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1CD5FA8E-1BDD-4D4B-A716-43FD315DCCB4}"/>
                </a:ext>
              </a:extLst>
            </p:cNvPr>
            <p:cNvCxnSpPr>
              <a:cxnSpLocks/>
            </p:cNvCxnSpPr>
            <p:nvPr/>
          </p:nvCxnSpPr>
          <p:spPr>
            <a:xfrm>
              <a:off x="5758419" y="4174170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0ADA801E-A46E-489B-9C52-838BD65A1506}"/>
                </a:ext>
              </a:extLst>
            </p:cNvPr>
            <p:cNvCxnSpPr>
              <a:cxnSpLocks/>
            </p:cNvCxnSpPr>
            <p:nvPr/>
          </p:nvCxnSpPr>
          <p:spPr>
            <a:xfrm>
              <a:off x="8367084" y="4172345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29951C74-8EEB-436F-9C98-544524CEFB6C}"/>
                </a:ext>
              </a:extLst>
            </p:cNvPr>
            <p:cNvCxnSpPr>
              <a:cxnSpLocks/>
            </p:cNvCxnSpPr>
            <p:nvPr/>
          </p:nvCxnSpPr>
          <p:spPr>
            <a:xfrm>
              <a:off x="8367084" y="4172345"/>
              <a:ext cx="994674" cy="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id="{793263B8-B8BF-4BEC-818D-D0BA93C3157E}"/>
                </a:ext>
              </a:extLst>
            </p:cNvPr>
            <p:cNvSpPr/>
            <p:nvPr/>
          </p:nvSpPr>
          <p:spPr>
            <a:xfrm>
              <a:off x="8949798" y="4541354"/>
              <a:ext cx="863539" cy="625845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Pre-Sale</a:t>
              </a:r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팀</a:t>
              </a:r>
            </a:p>
          </p:txBody>
        </p:sp>
        <p:sp>
          <p:nvSpPr>
            <p:cNvPr id="76" name="사각형: 둥근 모서리 75">
              <a:extLst>
                <a:ext uri="{FF2B5EF4-FFF2-40B4-BE49-F238E27FC236}">
                  <a16:creationId xmlns:a16="http://schemas.microsoft.com/office/drawing/2014/main" id="{67A01904-73ED-4060-8FF7-3722E37F52C0}"/>
                </a:ext>
              </a:extLst>
            </p:cNvPr>
            <p:cNvSpPr/>
            <p:nvPr/>
          </p:nvSpPr>
          <p:spPr>
            <a:xfrm>
              <a:off x="7953199" y="4541354"/>
              <a:ext cx="863539" cy="625845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000" dirty="0">
                  <a:ln>
                    <a:solidFill>
                      <a:srgbClr val="B4F1F2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영업팀</a:t>
              </a:r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DAFD48E5-E60B-4847-89C1-041EC47A84E6}"/>
                </a:ext>
              </a:extLst>
            </p:cNvPr>
            <p:cNvCxnSpPr>
              <a:cxnSpLocks/>
            </p:cNvCxnSpPr>
            <p:nvPr/>
          </p:nvCxnSpPr>
          <p:spPr>
            <a:xfrm>
              <a:off x="9361758" y="4172345"/>
              <a:ext cx="0" cy="36615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47868BC-FD5A-401C-AA19-A63A2290A592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Organization</a:t>
            </a:r>
          </a:p>
          <a:p>
            <a:pPr>
              <a:lnSpc>
                <a:spcPct val="110000"/>
              </a:lnSpc>
            </a:pPr>
            <a:r>
              <a:rPr lang="ko-KR" altLang="en-US" b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구성원</a:t>
            </a:r>
            <a:endParaRPr lang="ko-KR" altLang="en-US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25C6C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F40EBC-7C92-444E-A2B5-48AB8A818649}"/>
              </a:ext>
            </a:extLst>
          </p:cNvPr>
          <p:cNvSpPr txBox="1"/>
          <p:nvPr/>
        </p:nvSpPr>
        <p:spPr>
          <a:xfrm>
            <a:off x="663480" y="1430659"/>
            <a:ext cx="3469219" cy="545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 직원의 약 </a:t>
            </a: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80%</a:t>
            </a:r>
            <a:r>
              <a:rPr lang="ko-KR" altLang="en-US" sz="12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200" b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 및 </a:t>
            </a: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 </a:t>
            </a:r>
            <a:r>
              <a:rPr lang="ko-KR" altLang="en-US" sz="1200" b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</a:t>
            </a:r>
            <a:r>
              <a:rPr lang="ko-KR" altLang="en-US" sz="12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고품질의 서비스 제공을 위해 힘쓰고 있습니다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E0E482-D952-499F-9745-F6B6A6FDE0A9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05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76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DF1C7AA4-FB09-4472-AB13-5555DF626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4179" y="2106074"/>
            <a:ext cx="7572616" cy="4142285"/>
          </a:xfrm>
          <a:prstGeom prst="rect">
            <a:avLst/>
          </a:prstGeom>
        </p:spPr>
      </p:pic>
      <p:graphicFrame>
        <p:nvGraphicFramePr>
          <p:cNvPr id="51" name="차트 50">
            <a:extLst>
              <a:ext uri="{FF2B5EF4-FFF2-40B4-BE49-F238E27FC236}">
                <a16:creationId xmlns:a16="http://schemas.microsoft.com/office/drawing/2014/main" id="{346D7703-0D15-41BF-BDFE-DF447316B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469598"/>
              </p:ext>
            </p:extLst>
          </p:nvPr>
        </p:nvGraphicFramePr>
        <p:xfrm>
          <a:off x="1025780" y="2228131"/>
          <a:ext cx="9864436" cy="462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7EC85C36-9F9D-4C45-BD40-86ADBA7F8576}"/>
              </a:ext>
            </a:extLst>
          </p:cNvPr>
          <p:cNvSpPr txBox="1"/>
          <p:nvPr/>
        </p:nvSpPr>
        <p:spPr>
          <a:xfrm>
            <a:off x="9794921" y="2320952"/>
            <a:ext cx="1258605" cy="270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(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단위 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: </a:t>
            </a:r>
            <a:r>
              <a:rPr lang="ko-KR" altLang="en-US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백만원 </a:t>
            </a:r>
            <a:r>
              <a:rPr lang="en-US" altLang="ko-KR" sz="10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D0321-2FD8-46AE-9378-1FBA0CFAC508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Business Sales</a:t>
            </a:r>
          </a:p>
          <a:p>
            <a:pPr>
              <a:lnSpc>
                <a:spcPct val="110000"/>
              </a:lnSpc>
            </a:pPr>
            <a:r>
              <a:rPr lang="ko-KR" altLang="en-US" b="1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rgbClr val="25C6C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매출 현황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37C18-3352-4F16-8290-7A092455ACB1}"/>
              </a:ext>
            </a:extLst>
          </p:cNvPr>
          <p:cNvSpPr txBox="1"/>
          <p:nvPr/>
        </p:nvSpPr>
        <p:spPr>
          <a:xfrm>
            <a:off x="663480" y="1430659"/>
            <a:ext cx="4195379" cy="545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12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연속으로 매 년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50</a:t>
            </a:r>
            <a:r>
              <a:rPr lang="ko-KR" altLang="en-US" sz="120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개사 이상의 신규 고객을 유치하며 </a:t>
            </a:r>
          </a:p>
          <a:p>
            <a:pPr>
              <a:lnSpc>
                <a:spcPct val="130000"/>
              </a:lnSpc>
            </a:pPr>
            <a:r>
              <a:rPr lang="ko-KR" altLang="en-US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꾸준한 매출 증가</a:t>
            </a:r>
            <a:r>
              <a:rPr lang="ko-KR" altLang="en-US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이루고 있습니다</a:t>
            </a:r>
            <a:r>
              <a:rPr lang="en-US" altLang="ko-KR" sz="12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186CC-C007-4A3D-95BF-0CB1DC23FC89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06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183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19906E73-50E6-4215-BF1C-6DF569ACC155}"/>
              </a:ext>
            </a:extLst>
          </p:cNvPr>
          <p:cNvGrpSpPr/>
          <p:nvPr/>
        </p:nvGrpSpPr>
        <p:grpSpPr>
          <a:xfrm>
            <a:off x="4753854" y="1259705"/>
            <a:ext cx="7136977" cy="5037197"/>
            <a:chOff x="4807642" y="1485454"/>
            <a:chExt cx="6736778" cy="4754741"/>
          </a:xfrm>
        </p:grpSpPr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id="{1C8E285F-C1A7-470B-94AA-1BE29AD9D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" r="1334" b="164"/>
            <a:stretch/>
          </p:blipFill>
          <p:spPr>
            <a:xfrm>
              <a:off x="4807642" y="1849620"/>
              <a:ext cx="6736778" cy="4390575"/>
            </a:xfrm>
            <a:prstGeom prst="rect">
              <a:avLst/>
            </a:prstGeom>
            <a:effectLst>
              <a:outerShdw blurRad="393700" dist="38100" dir="2700000" algn="tl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0E203551-E6C3-4FBA-BA10-6249AEC77AF0}"/>
                </a:ext>
              </a:extLst>
            </p:cNvPr>
            <p:cNvGrpSpPr/>
            <p:nvPr/>
          </p:nvGrpSpPr>
          <p:grpSpPr>
            <a:xfrm>
              <a:off x="5596228" y="1642178"/>
              <a:ext cx="2853481" cy="318936"/>
              <a:chOff x="6152909" y="960683"/>
              <a:chExt cx="2594447" cy="289983"/>
            </a:xfrm>
          </p:grpSpPr>
          <p:sp>
            <p:nvSpPr>
              <p:cNvPr id="93" name="직사각형 92">
                <a:extLst>
                  <a:ext uri="{FF2B5EF4-FFF2-40B4-BE49-F238E27FC236}">
                    <a16:creationId xmlns:a16="http://schemas.microsoft.com/office/drawing/2014/main" id="{87C6B5F4-2389-4EA0-B6FF-65092269BF89}"/>
                  </a:ext>
                </a:extLst>
              </p:cNvPr>
              <p:cNvSpPr/>
              <p:nvPr/>
            </p:nvSpPr>
            <p:spPr>
              <a:xfrm>
                <a:off x="6152909" y="960683"/>
                <a:ext cx="1343095" cy="28998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200" b="1" dirty="0">
                    <a:ln>
                      <a:solidFill>
                        <a:schemeClr val="tx1">
                          <a:lumMod val="25000"/>
                          <a:lumOff val="75000"/>
                          <a:alpha val="0"/>
                        </a:schemeClr>
                      </a:solidFill>
                    </a:ln>
                    <a:solidFill>
                      <a:srgbClr val="117BE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◆ </a:t>
                </a:r>
                <a:r>
                  <a:rPr lang="en-US" altLang="ko-KR" sz="1200" b="1" dirty="0">
                    <a:ln>
                      <a:solidFill>
                        <a:schemeClr val="tx1">
                          <a:lumMod val="25000"/>
                          <a:lumOff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On-Premise</a:t>
                </a:r>
                <a:endParaRPr lang="ko-KR" altLang="en-US" sz="1200" b="1" dirty="0">
                  <a:ln>
                    <a:solidFill>
                      <a:schemeClr val="tx1">
                        <a:lumMod val="25000"/>
                        <a:lumOff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4" name="직사각형 93">
                <a:extLst>
                  <a:ext uri="{FF2B5EF4-FFF2-40B4-BE49-F238E27FC236}">
                    <a16:creationId xmlns:a16="http://schemas.microsoft.com/office/drawing/2014/main" id="{F50270C9-798A-47A9-A5CF-6114BF593550}"/>
                  </a:ext>
                </a:extLst>
              </p:cNvPr>
              <p:cNvSpPr/>
              <p:nvPr/>
            </p:nvSpPr>
            <p:spPr>
              <a:xfrm>
                <a:off x="7350455" y="960683"/>
                <a:ext cx="1396901" cy="28998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200" b="1" dirty="0">
                    <a:ln>
                      <a:solidFill>
                        <a:schemeClr val="tx1">
                          <a:lumMod val="25000"/>
                          <a:lumOff val="75000"/>
                          <a:alpha val="0"/>
                        </a:schemeClr>
                      </a:solidFill>
                    </a:ln>
                    <a:solidFill>
                      <a:srgbClr val="117BE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◆ </a:t>
                </a:r>
                <a:r>
                  <a:rPr lang="en-US" altLang="ko-KR" sz="1200" b="1" dirty="0">
                    <a:ln>
                      <a:solidFill>
                        <a:schemeClr val="tx1">
                          <a:lumMod val="25000"/>
                          <a:lumOff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Cloud Service</a:t>
                </a:r>
                <a:endParaRPr lang="ko-KR" altLang="en-US" sz="1200" b="1" dirty="0">
                  <a:ln>
                    <a:solidFill>
                      <a:schemeClr val="tx1">
                        <a:lumMod val="25000"/>
                        <a:lumOff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4" name="그래픽 3">
              <a:extLst>
                <a:ext uri="{FF2B5EF4-FFF2-40B4-BE49-F238E27FC236}">
                  <a16:creationId xmlns:a16="http://schemas.microsoft.com/office/drawing/2014/main" id="{0F898B24-E803-45C8-A902-A30CF5E00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9802" y="1485454"/>
              <a:ext cx="1640573" cy="39559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5644CB8-843F-4F06-BBD4-FA3D3041BBA3}"/>
              </a:ext>
            </a:extLst>
          </p:cNvPr>
          <p:cNvSpPr txBox="1"/>
          <p:nvPr/>
        </p:nvSpPr>
        <p:spPr>
          <a:xfrm>
            <a:off x="668155" y="2006784"/>
            <a:ext cx="2909771" cy="212365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500"/>
            </a:lvl1pPr>
          </a:lstStyle>
          <a:p>
            <a:r>
              <a:rPr lang="en-US" altLang="ko-KR" sz="4400" b="1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4400" b="1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등 </a:t>
            </a:r>
          </a:p>
          <a:p>
            <a:r>
              <a:rPr lang="ko-KR" altLang="en-US" sz="4400" b="1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문서중앙화</a:t>
            </a:r>
          </a:p>
          <a:p>
            <a:r>
              <a:rPr lang="ko-KR" altLang="en-US" sz="4400" b="1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솔루션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AADDB3-7FFA-40B2-8DEB-D70A87379817}"/>
              </a:ext>
            </a:extLst>
          </p:cNvPr>
          <p:cNvSpPr txBox="1"/>
          <p:nvPr/>
        </p:nvSpPr>
        <p:spPr>
          <a:xfrm>
            <a:off x="721209" y="4163931"/>
            <a:ext cx="3527518" cy="3770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16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년 노하우를 빠짐없이 담았습니다</a:t>
            </a:r>
            <a:r>
              <a:rPr lang="en-US" altLang="ko-KR" sz="16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992A7-5427-4A81-9192-31DE129219CC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Product &amp; Service</a:t>
            </a:r>
          </a:p>
          <a:p>
            <a:pPr>
              <a:lnSpc>
                <a:spcPct val="110000"/>
              </a:lnSpc>
            </a:pPr>
            <a:r>
              <a:rPr lang="ko-KR" altLang="en-US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제품 및 서비스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CED635-0262-4DAF-ADD4-AC7B0F92A145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07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DDCE874-C8C6-4292-88BF-365E27514ADF}"/>
              </a:ext>
            </a:extLst>
          </p:cNvPr>
          <p:cNvGrpSpPr/>
          <p:nvPr/>
        </p:nvGrpSpPr>
        <p:grpSpPr>
          <a:xfrm>
            <a:off x="706885" y="4947418"/>
            <a:ext cx="3849705" cy="814367"/>
            <a:chOff x="706885" y="5355974"/>
            <a:chExt cx="3849705" cy="814367"/>
          </a:xfrm>
        </p:grpSpPr>
        <p:cxnSp>
          <p:nvCxnSpPr>
            <p:cNvPr id="97" name="직선 연결선 96">
              <a:extLst>
                <a:ext uri="{FF2B5EF4-FFF2-40B4-BE49-F238E27FC236}">
                  <a16:creationId xmlns:a16="http://schemas.microsoft.com/office/drawing/2014/main" id="{3BFC11AE-EA9A-42A0-A0D1-9FDC6E8762CF}"/>
                </a:ext>
              </a:extLst>
            </p:cNvPr>
            <p:cNvCxnSpPr>
              <a:cxnSpLocks/>
              <a:stCxn id="98" idx="6"/>
              <a:endCxn id="101" idx="2"/>
            </p:cNvCxnSpPr>
            <p:nvPr/>
          </p:nvCxnSpPr>
          <p:spPr>
            <a:xfrm>
              <a:off x="1514460" y="5766554"/>
              <a:ext cx="2234555" cy="0"/>
            </a:xfrm>
            <a:prstGeom prst="line">
              <a:avLst/>
            </a:prstGeom>
            <a:ln w="12700">
              <a:solidFill>
                <a:srgbClr val="168EE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8F09D9D8-7CF7-48F7-BAED-C65899CAACD6}"/>
                </a:ext>
              </a:extLst>
            </p:cNvPr>
            <p:cNvSpPr/>
            <p:nvPr/>
          </p:nvSpPr>
          <p:spPr>
            <a:xfrm>
              <a:off x="706885" y="5362765"/>
              <a:ext cx="807575" cy="807576"/>
            </a:xfrm>
            <a:prstGeom prst="ellipse">
              <a:avLst/>
            </a:prstGeom>
            <a:gradFill>
              <a:gsLst>
                <a:gs pos="0">
                  <a:srgbClr val="48CCD2"/>
                </a:gs>
                <a:gs pos="100000">
                  <a:srgbClr val="168EE6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관리</a:t>
              </a:r>
            </a:p>
          </p:txBody>
        </p:sp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18FD8AA0-30E0-4A17-B54A-50B05E5ABAF7}"/>
                </a:ext>
              </a:extLst>
            </p:cNvPr>
            <p:cNvSpPr/>
            <p:nvPr/>
          </p:nvSpPr>
          <p:spPr>
            <a:xfrm>
              <a:off x="1711724" y="5355974"/>
              <a:ext cx="807575" cy="807576"/>
            </a:xfrm>
            <a:prstGeom prst="ellipse">
              <a:avLst/>
            </a:prstGeom>
            <a:gradFill>
              <a:gsLst>
                <a:gs pos="0">
                  <a:srgbClr val="48CCD2"/>
                </a:gs>
                <a:gs pos="100000">
                  <a:srgbClr val="168EE6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보안</a:t>
              </a:r>
            </a:p>
          </p:txBody>
        </p:sp>
        <p:sp>
          <p:nvSpPr>
            <p:cNvPr id="100" name="타원 99">
              <a:extLst>
                <a:ext uri="{FF2B5EF4-FFF2-40B4-BE49-F238E27FC236}">
                  <a16:creationId xmlns:a16="http://schemas.microsoft.com/office/drawing/2014/main" id="{5BBDD735-3DBD-4FAD-AE0E-7ABD7D455C12}"/>
                </a:ext>
              </a:extLst>
            </p:cNvPr>
            <p:cNvSpPr/>
            <p:nvPr/>
          </p:nvSpPr>
          <p:spPr>
            <a:xfrm>
              <a:off x="2735268" y="5355974"/>
              <a:ext cx="807575" cy="807576"/>
            </a:xfrm>
            <a:prstGeom prst="ellipse">
              <a:avLst/>
            </a:prstGeom>
            <a:gradFill>
              <a:gsLst>
                <a:gs pos="0">
                  <a:srgbClr val="48CCD2"/>
                </a:gs>
                <a:gs pos="100000">
                  <a:srgbClr val="168EE6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공유 및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협업</a:t>
              </a:r>
            </a:p>
          </p:txBody>
        </p:sp>
        <p:sp>
          <p:nvSpPr>
            <p:cNvPr id="101" name="타원 100">
              <a:extLst>
                <a:ext uri="{FF2B5EF4-FFF2-40B4-BE49-F238E27FC236}">
                  <a16:creationId xmlns:a16="http://schemas.microsoft.com/office/drawing/2014/main" id="{008899F6-DD62-4B9A-B2AD-95A8121B4181}"/>
                </a:ext>
              </a:extLst>
            </p:cNvPr>
            <p:cNvSpPr/>
            <p:nvPr/>
          </p:nvSpPr>
          <p:spPr>
            <a:xfrm>
              <a:off x="3749015" y="5362765"/>
              <a:ext cx="807575" cy="807576"/>
            </a:xfrm>
            <a:prstGeom prst="ellipse">
              <a:avLst/>
            </a:prstGeom>
            <a:gradFill>
              <a:gsLst>
                <a:gs pos="0">
                  <a:srgbClr val="48CCD2"/>
                </a:gs>
                <a:gs pos="100000">
                  <a:srgbClr val="168EE6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비대면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업무 지원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89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14D4A272-49C8-4928-8393-8AD14E083CA4}"/>
              </a:ext>
            </a:extLst>
          </p:cNvPr>
          <p:cNvSpPr txBox="1"/>
          <p:nvPr/>
        </p:nvSpPr>
        <p:spPr>
          <a:xfrm>
            <a:off x="668155" y="2261973"/>
            <a:ext cx="2544286" cy="212365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1500"/>
            </a:lvl1pPr>
          </a:lstStyle>
          <a:p>
            <a:r>
              <a:rPr lang="en-US" altLang="ko-KR" sz="4400" b="1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AI </a:t>
            </a:r>
          </a:p>
          <a:p>
            <a:r>
              <a:rPr lang="ko-KR" altLang="en-US" sz="4400" b="1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지식 관리</a:t>
            </a:r>
          </a:p>
          <a:p>
            <a:r>
              <a:rPr lang="ko-KR" altLang="en-US" sz="4400" b="1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솔루션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C16198-B747-42FA-BCB1-7592BDD5CDE8}"/>
              </a:ext>
            </a:extLst>
          </p:cNvPr>
          <p:cNvSpPr txBox="1"/>
          <p:nvPr/>
        </p:nvSpPr>
        <p:spPr>
          <a:xfrm>
            <a:off x="721209" y="4458373"/>
            <a:ext cx="2743525" cy="6971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맡겨만 주세요</a:t>
            </a:r>
            <a:r>
              <a:rPr lang="en-US" altLang="ko-KR" sz="16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6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혁신이 시작됩니다</a:t>
            </a:r>
            <a:r>
              <a:rPr lang="en-US" altLang="ko-KR" sz="1600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482600" dist="38100" dir="2700000" algn="tl" rotWithShape="0">
                    <a:prstClr val="black">
                      <a:alpha val="1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642922CC-B45A-4C80-9B38-2F352FFB6AC8}"/>
              </a:ext>
            </a:extLst>
          </p:cNvPr>
          <p:cNvGrpSpPr/>
          <p:nvPr/>
        </p:nvGrpSpPr>
        <p:grpSpPr>
          <a:xfrm>
            <a:off x="4398331" y="1053725"/>
            <a:ext cx="5030958" cy="5103217"/>
            <a:chOff x="5409142" y="1077346"/>
            <a:chExt cx="5040012" cy="5112399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ED35AF77-0699-4423-935A-23C544A32544}"/>
                </a:ext>
              </a:extLst>
            </p:cNvPr>
            <p:cNvSpPr/>
            <p:nvPr/>
          </p:nvSpPr>
          <p:spPr>
            <a:xfrm>
              <a:off x="5409142" y="1077346"/>
              <a:ext cx="5040012" cy="5040014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ABE38DDF-B5B6-4DA4-9572-997D38255FE9}"/>
                </a:ext>
              </a:extLst>
            </p:cNvPr>
            <p:cNvSpPr/>
            <p:nvPr/>
          </p:nvSpPr>
          <p:spPr>
            <a:xfrm>
              <a:off x="6417610" y="14856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1A37E677-6CD0-4538-B219-5E717C99F767}"/>
                </a:ext>
              </a:extLst>
            </p:cNvPr>
            <p:cNvSpPr/>
            <p:nvPr/>
          </p:nvSpPr>
          <p:spPr>
            <a:xfrm>
              <a:off x="9335947" y="14856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12978A07-9DD4-4172-B9E4-8D06033246ED}"/>
                </a:ext>
              </a:extLst>
            </p:cNvPr>
            <p:cNvSpPr/>
            <p:nvPr/>
          </p:nvSpPr>
          <p:spPr>
            <a:xfrm>
              <a:off x="10238544" y="4366669"/>
              <a:ext cx="144000" cy="144000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3BDDEDFF-193D-4357-90E2-9C93EAEE05CF}"/>
                </a:ext>
              </a:extLst>
            </p:cNvPr>
            <p:cNvSpPr/>
            <p:nvPr/>
          </p:nvSpPr>
          <p:spPr>
            <a:xfrm>
              <a:off x="5500092" y="4366669"/>
              <a:ext cx="144000" cy="144000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B5E233BD-8BD6-40B5-BB2C-1B38DC110307}"/>
                </a:ext>
              </a:extLst>
            </p:cNvPr>
            <p:cNvSpPr/>
            <p:nvPr/>
          </p:nvSpPr>
          <p:spPr>
            <a:xfrm>
              <a:off x="7929145" y="6045745"/>
              <a:ext cx="144000" cy="144000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30000"/>
                </a:lnSpc>
              </a:pPr>
              <a:endParaRPr lang="ko-KR" altLang="en-US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9" name="타원 58">
            <a:extLst>
              <a:ext uri="{FF2B5EF4-FFF2-40B4-BE49-F238E27FC236}">
                <a16:creationId xmlns:a16="http://schemas.microsoft.com/office/drawing/2014/main" id="{55507F45-E74F-43DB-AB6F-E27E31344301}"/>
              </a:ext>
            </a:extLst>
          </p:cNvPr>
          <p:cNvSpPr/>
          <p:nvPr/>
        </p:nvSpPr>
        <p:spPr>
          <a:xfrm>
            <a:off x="5180087" y="1875498"/>
            <a:ext cx="3461176" cy="3461174"/>
          </a:xfrm>
          <a:prstGeom prst="ellipse">
            <a:avLst/>
          </a:prstGeom>
          <a:solidFill>
            <a:srgbClr val="F9F9F9">
              <a:alpha val="5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21D9A1C-E474-4F06-9EF6-98925E12F28B}"/>
              </a:ext>
            </a:extLst>
          </p:cNvPr>
          <p:cNvSpPr/>
          <p:nvPr/>
        </p:nvSpPr>
        <p:spPr>
          <a:xfrm>
            <a:off x="5512268" y="2207679"/>
            <a:ext cx="2796814" cy="2796813"/>
          </a:xfrm>
          <a:prstGeom prst="ellipse">
            <a:avLst/>
          </a:prstGeom>
          <a:solidFill>
            <a:srgbClr val="F3F3F3">
              <a:alpha val="5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F92C97F4-2596-4F34-98FA-281EE9E5EAA5}"/>
              </a:ext>
            </a:extLst>
          </p:cNvPr>
          <p:cNvSpPr/>
          <p:nvPr/>
        </p:nvSpPr>
        <p:spPr>
          <a:xfrm>
            <a:off x="5797795" y="2493206"/>
            <a:ext cx="2225761" cy="2225761"/>
          </a:xfrm>
          <a:prstGeom prst="ellipse">
            <a:avLst/>
          </a:prstGeom>
          <a:solidFill>
            <a:srgbClr val="9BDBEC">
              <a:alpha val="42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149" name="그룹 6148">
            <a:extLst>
              <a:ext uri="{FF2B5EF4-FFF2-40B4-BE49-F238E27FC236}">
                <a16:creationId xmlns:a16="http://schemas.microsoft.com/office/drawing/2014/main" id="{FAC322F8-4F0A-4A21-98CD-3C8C1BDB2863}"/>
              </a:ext>
            </a:extLst>
          </p:cNvPr>
          <p:cNvGrpSpPr/>
          <p:nvPr/>
        </p:nvGrpSpPr>
        <p:grpSpPr>
          <a:xfrm>
            <a:off x="5821700" y="2640487"/>
            <a:ext cx="2173952" cy="1944651"/>
            <a:chOff x="7069316" y="2719659"/>
            <a:chExt cx="2307706" cy="2064298"/>
          </a:xfrm>
        </p:grpSpPr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18A8A062-3E56-4209-BDC3-F82D1A59FC76}"/>
                </a:ext>
              </a:extLst>
            </p:cNvPr>
            <p:cNvSpPr/>
            <p:nvPr/>
          </p:nvSpPr>
          <p:spPr>
            <a:xfrm>
              <a:off x="7191021" y="2719659"/>
              <a:ext cx="2064298" cy="2064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381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288E27F-5F57-448D-9220-C622899D3DF6}"/>
                </a:ext>
              </a:extLst>
            </p:cNvPr>
            <p:cNvSpPr txBox="1"/>
            <p:nvPr/>
          </p:nvSpPr>
          <p:spPr>
            <a:xfrm>
              <a:off x="7069316" y="3844795"/>
              <a:ext cx="2307706" cy="2964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168EE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인공지능</a:t>
              </a:r>
              <a:r>
                <a:rPr lang="en-US" altLang="ko-KR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rgbClr val="168EE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업무에 일상이 되다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6145" name="그래픽 6144">
              <a:extLst>
                <a:ext uri="{FF2B5EF4-FFF2-40B4-BE49-F238E27FC236}">
                  <a16:creationId xmlns:a16="http://schemas.microsoft.com/office/drawing/2014/main" id="{89C7FE65-4B97-4B40-8688-3A0AACBBB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04767" y="3316454"/>
              <a:ext cx="1372476" cy="544155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B07D32D-35B7-49AE-ACF2-CA7B75BFC4B1}"/>
              </a:ext>
            </a:extLst>
          </p:cNvPr>
          <p:cNvGrpSpPr/>
          <p:nvPr/>
        </p:nvGrpSpPr>
        <p:grpSpPr>
          <a:xfrm>
            <a:off x="6154711" y="325894"/>
            <a:ext cx="1440000" cy="1440000"/>
            <a:chOff x="5450352" y="426378"/>
            <a:chExt cx="1147733" cy="1147733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0ECA5E6A-1581-41D5-84B4-CAC32C8C5267}"/>
                </a:ext>
              </a:extLst>
            </p:cNvPr>
            <p:cNvSpPr/>
            <p:nvPr/>
          </p:nvSpPr>
          <p:spPr>
            <a:xfrm>
              <a:off x="5450352" y="426378"/>
              <a:ext cx="1147733" cy="1147733"/>
            </a:xfrm>
            <a:prstGeom prst="ellipse">
              <a:avLst/>
            </a:prstGeom>
            <a:gradFill>
              <a:gsLst>
                <a:gs pos="0">
                  <a:srgbClr val="168EE6">
                    <a:alpha val="0"/>
                  </a:srgbClr>
                </a:gs>
                <a:gs pos="100000">
                  <a:srgbClr val="48CCD2">
                    <a:alpha val="38000"/>
                  </a:srgbClr>
                </a:gs>
              </a:gsLst>
              <a:lin ang="2700000" scaled="1"/>
            </a:gra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5F2E9CE9-D205-4D7E-9938-E66DDEB0E0E6}"/>
                </a:ext>
              </a:extLst>
            </p:cNvPr>
            <p:cNvSpPr/>
            <p:nvPr/>
          </p:nvSpPr>
          <p:spPr>
            <a:xfrm>
              <a:off x="5605802" y="573322"/>
              <a:ext cx="836832" cy="836832"/>
            </a:xfrm>
            <a:prstGeom prst="ellipse">
              <a:avLst/>
            </a:prstGeom>
            <a:gradFill flip="none" rotWithShape="1">
              <a:gsLst>
                <a:gs pos="0">
                  <a:srgbClr val="168EE6"/>
                </a:gs>
                <a:gs pos="100000">
                  <a:srgbClr val="48CCD2"/>
                </a:gs>
              </a:gsLst>
              <a:lin ang="2700000" scaled="1"/>
              <a:tileRect/>
            </a:gra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유사 문서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000" b="1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추천</a:t>
              </a:r>
              <a:endParaRPr lang="ko-KR" altLang="en-US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2A0C00A-5B10-42D5-9A76-3BC770BABA62}"/>
              </a:ext>
            </a:extLst>
          </p:cNvPr>
          <p:cNvGrpSpPr/>
          <p:nvPr/>
        </p:nvGrpSpPr>
        <p:grpSpPr>
          <a:xfrm>
            <a:off x="4698068" y="5122478"/>
            <a:ext cx="1440000" cy="1440000"/>
            <a:chOff x="3849426" y="4998151"/>
            <a:chExt cx="1147733" cy="1147733"/>
          </a:xfrm>
        </p:grpSpPr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3A447C57-D914-4285-BC34-E9385471BB00}"/>
                </a:ext>
              </a:extLst>
            </p:cNvPr>
            <p:cNvSpPr/>
            <p:nvPr/>
          </p:nvSpPr>
          <p:spPr>
            <a:xfrm>
              <a:off x="3849426" y="4998151"/>
              <a:ext cx="1147733" cy="1147733"/>
            </a:xfrm>
            <a:prstGeom prst="ellipse">
              <a:avLst/>
            </a:prstGeom>
            <a:gradFill>
              <a:gsLst>
                <a:gs pos="0">
                  <a:srgbClr val="168EE6">
                    <a:alpha val="0"/>
                  </a:srgbClr>
                </a:gs>
                <a:gs pos="100000">
                  <a:srgbClr val="48CCD2">
                    <a:alpha val="38000"/>
                  </a:srgbClr>
                </a:gs>
              </a:gsLst>
              <a:lin ang="2700000" scaled="1"/>
            </a:gra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3AA8C0A-9ABC-4ACB-AECB-0425335C6C47}"/>
                </a:ext>
              </a:extLst>
            </p:cNvPr>
            <p:cNvSpPr/>
            <p:nvPr/>
          </p:nvSpPr>
          <p:spPr>
            <a:xfrm>
              <a:off x="4004526" y="5153250"/>
              <a:ext cx="837535" cy="837535"/>
            </a:xfrm>
            <a:prstGeom prst="ellipse">
              <a:avLst/>
            </a:prstGeom>
            <a:gradFill flip="none" rotWithShape="1">
              <a:gsLst>
                <a:gs pos="0">
                  <a:srgbClr val="168EE6"/>
                </a:gs>
                <a:gs pos="100000">
                  <a:srgbClr val="48CCD2"/>
                </a:gs>
              </a:gsLst>
              <a:lin ang="2700000" scaled="1"/>
              <a:tileRect/>
            </a:gra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 및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관리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207C591-4227-43B0-A298-0240FBD1CA5D}"/>
              </a:ext>
            </a:extLst>
          </p:cNvPr>
          <p:cNvGrpSpPr/>
          <p:nvPr/>
        </p:nvGrpSpPr>
        <p:grpSpPr>
          <a:xfrm>
            <a:off x="3769118" y="1834570"/>
            <a:ext cx="1440000" cy="1440000"/>
            <a:chOff x="2975820" y="2227055"/>
            <a:chExt cx="1147733" cy="1147733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B58DA7F3-4DA6-4BF5-B998-BB26F49405EE}"/>
                </a:ext>
              </a:extLst>
            </p:cNvPr>
            <p:cNvSpPr/>
            <p:nvPr/>
          </p:nvSpPr>
          <p:spPr>
            <a:xfrm>
              <a:off x="2975820" y="2227055"/>
              <a:ext cx="1147733" cy="1147733"/>
            </a:xfrm>
            <a:prstGeom prst="ellipse">
              <a:avLst/>
            </a:prstGeom>
            <a:gradFill>
              <a:gsLst>
                <a:gs pos="0">
                  <a:srgbClr val="168EE6">
                    <a:alpha val="0"/>
                  </a:srgbClr>
                </a:gs>
                <a:gs pos="100000">
                  <a:srgbClr val="48CCD2">
                    <a:alpha val="38000"/>
                  </a:srgbClr>
                </a:gs>
              </a:gsLst>
              <a:lin ang="2700000" scaled="1"/>
            </a:gra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AFE71950-3631-4D07-B59B-91C9CCB4E58A}"/>
                </a:ext>
              </a:extLst>
            </p:cNvPr>
            <p:cNvSpPr/>
            <p:nvPr/>
          </p:nvSpPr>
          <p:spPr>
            <a:xfrm>
              <a:off x="3122947" y="2382154"/>
              <a:ext cx="837535" cy="837535"/>
            </a:xfrm>
            <a:prstGeom prst="ellipse">
              <a:avLst/>
            </a:prstGeom>
            <a:gradFill flip="none" rotWithShape="1">
              <a:gsLst>
                <a:gs pos="0">
                  <a:srgbClr val="168EE6"/>
                </a:gs>
                <a:gs pos="100000">
                  <a:srgbClr val="48CCD2"/>
                </a:gs>
              </a:gsLst>
              <a:lin ang="2700000" scaled="1"/>
              <a:tileRect/>
            </a:gra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주기 문서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추천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7F50DEC-605E-4609-B5A2-C35176346319}"/>
              </a:ext>
            </a:extLst>
          </p:cNvPr>
          <p:cNvGrpSpPr/>
          <p:nvPr/>
        </p:nvGrpSpPr>
        <p:grpSpPr>
          <a:xfrm>
            <a:off x="7959237" y="5004881"/>
            <a:ext cx="1440000" cy="1440000"/>
            <a:chOff x="7110595" y="5051607"/>
            <a:chExt cx="1147733" cy="1147733"/>
          </a:xfrm>
        </p:grpSpPr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42F61285-1D6C-4BEC-8538-C112FC8FC863}"/>
                </a:ext>
              </a:extLst>
            </p:cNvPr>
            <p:cNvSpPr/>
            <p:nvPr/>
          </p:nvSpPr>
          <p:spPr>
            <a:xfrm>
              <a:off x="7110595" y="5051607"/>
              <a:ext cx="1147733" cy="1147733"/>
            </a:xfrm>
            <a:prstGeom prst="ellipse">
              <a:avLst/>
            </a:prstGeom>
            <a:gradFill>
              <a:gsLst>
                <a:gs pos="0">
                  <a:srgbClr val="168EE6">
                    <a:alpha val="0"/>
                  </a:srgbClr>
                </a:gs>
                <a:gs pos="100000">
                  <a:srgbClr val="48CCD2">
                    <a:alpha val="38000"/>
                  </a:srgbClr>
                </a:gs>
              </a:gsLst>
              <a:lin ang="2700000" scaled="1"/>
            </a:gra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A699E9AF-84E5-4B81-95F6-D840424B93DB}"/>
                </a:ext>
              </a:extLst>
            </p:cNvPr>
            <p:cNvSpPr/>
            <p:nvPr/>
          </p:nvSpPr>
          <p:spPr>
            <a:xfrm>
              <a:off x="7265695" y="5206705"/>
              <a:ext cx="837535" cy="837535"/>
            </a:xfrm>
            <a:prstGeom prst="ellipse">
              <a:avLst/>
            </a:prstGeom>
            <a:gradFill flip="none" rotWithShape="1">
              <a:gsLst>
                <a:gs pos="0">
                  <a:srgbClr val="168EE6"/>
                </a:gs>
                <a:gs pos="100000">
                  <a:srgbClr val="48CCD2"/>
                </a:gs>
              </a:gsLst>
              <a:lin ang="2700000" scaled="1"/>
              <a:tileRect/>
            </a:gra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카테고리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자동 분류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092EFFC-3C40-4DC7-8253-45517743FCCB}"/>
              </a:ext>
            </a:extLst>
          </p:cNvPr>
          <p:cNvGrpSpPr/>
          <p:nvPr/>
        </p:nvGrpSpPr>
        <p:grpSpPr>
          <a:xfrm>
            <a:off x="8641263" y="1804662"/>
            <a:ext cx="1440000" cy="1440000"/>
            <a:chOff x="7988501" y="2227055"/>
            <a:chExt cx="1147733" cy="1147733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ADE31A54-0A2E-4EB2-A12C-8BD517E79CF3}"/>
                </a:ext>
              </a:extLst>
            </p:cNvPr>
            <p:cNvSpPr/>
            <p:nvPr/>
          </p:nvSpPr>
          <p:spPr>
            <a:xfrm>
              <a:off x="7988501" y="2227055"/>
              <a:ext cx="1147733" cy="1147733"/>
            </a:xfrm>
            <a:prstGeom prst="ellipse">
              <a:avLst/>
            </a:prstGeom>
            <a:gradFill>
              <a:gsLst>
                <a:gs pos="0">
                  <a:srgbClr val="168EE6">
                    <a:alpha val="0"/>
                  </a:srgbClr>
                </a:gs>
                <a:gs pos="100000">
                  <a:srgbClr val="48CCD2">
                    <a:alpha val="38000"/>
                  </a:srgbClr>
                </a:gs>
              </a:gsLst>
              <a:lin ang="2700000" scaled="1"/>
            </a:gra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4011CA78-B51F-4C10-93F9-1BF65A3A3D37}"/>
                </a:ext>
              </a:extLst>
            </p:cNvPr>
            <p:cNvSpPr/>
            <p:nvPr/>
          </p:nvSpPr>
          <p:spPr>
            <a:xfrm>
              <a:off x="8150047" y="2382154"/>
              <a:ext cx="837535" cy="837535"/>
            </a:xfrm>
            <a:prstGeom prst="ellipse">
              <a:avLst/>
            </a:prstGeom>
            <a:gradFill flip="none" rotWithShape="1">
              <a:gsLst>
                <a:gs pos="0">
                  <a:srgbClr val="168EE6"/>
                </a:gs>
                <a:gs pos="100000">
                  <a:srgbClr val="48CCD2"/>
                </a:gs>
              </a:gsLst>
              <a:lin ang="2700000" scaled="1"/>
              <a:tileRect/>
            </a:gradFill>
            <a:ln w="254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1000" b="1" dirty="0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문서 고수</a:t>
              </a:r>
              <a:endParaRPr lang="en-US" altLang="ko-KR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000" b="1">
                  <a:ln>
                    <a:solidFill>
                      <a:srgbClr val="5B9BD5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추천</a:t>
              </a:r>
              <a:endParaRPr lang="ko-KR" altLang="en-US" sz="1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47" name="그림 46" descr="텍스트이(가) 표시된 사진&#10;&#10;자동 생성된 설명">
            <a:extLst>
              <a:ext uri="{FF2B5EF4-FFF2-40B4-BE49-F238E27FC236}">
                <a16:creationId xmlns:a16="http://schemas.microsoft.com/office/drawing/2014/main" id="{9822E58B-B9F9-4B41-9384-9E997DE2DB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99" y="3264253"/>
            <a:ext cx="1794021" cy="1045658"/>
          </a:xfrm>
          <a:prstGeom prst="rect">
            <a:avLst/>
          </a:prstGeom>
          <a:effectLst>
            <a:outerShdw blurRad="139700" dist="38100" dir="2700000" algn="tl" rotWithShape="0">
              <a:prstClr val="black">
                <a:alpha val="18000"/>
              </a:prstClr>
            </a:outerShdw>
          </a:effectLst>
        </p:spPr>
      </p:pic>
      <p:pic>
        <p:nvPicPr>
          <p:cNvPr id="79" name="그림 78" descr="텍스트이(가) 표시된 사진&#10;&#10;자동 생성된 설명">
            <a:extLst>
              <a:ext uri="{FF2B5EF4-FFF2-40B4-BE49-F238E27FC236}">
                <a16:creationId xmlns:a16="http://schemas.microsoft.com/office/drawing/2014/main" id="{FF868FC9-C499-4950-80AB-63051E1F1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402" y="3425527"/>
            <a:ext cx="2449748" cy="1427852"/>
          </a:xfrm>
          <a:prstGeom prst="rect">
            <a:avLst/>
          </a:prstGeom>
          <a:effectLst>
            <a:outerShdw blurRad="292100" dist="38100" dir="2700000" sx="94000" sy="94000" algn="tl" rotWithShape="0">
              <a:prstClr val="black">
                <a:alpha val="36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5CFAE3B-5FA8-4A54-88E4-A34B169376F6}"/>
              </a:ext>
            </a:extLst>
          </p:cNvPr>
          <p:cNvSpPr txBox="1"/>
          <p:nvPr/>
        </p:nvSpPr>
        <p:spPr>
          <a:xfrm>
            <a:off x="671562" y="822508"/>
            <a:ext cx="2736304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Product &amp; Service</a:t>
            </a:r>
          </a:p>
          <a:p>
            <a:pPr>
              <a:lnSpc>
                <a:spcPct val="110000"/>
              </a:lnSpc>
            </a:pPr>
            <a:r>
              <a:rPr lang="ko-KR" altLang="en-US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제품 및 서비스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F271B3-4010-486B-BA71-303BAB59D083}"/>
              </a:ext>
            </a:extLst>
          </p:cNvPr>
          <p:cNvSpPr txBox="1"/>
          <p:nvPr/>
        </p:nvSpPr>
        <p:spPr>
          <a:xfrm>
            <a:off x="663480" y="384807"/>
            <a:ext cx="224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n>
                  <a:solidFill>
                    <a:srgbClr val="5B9BD5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07</a:t>
            </a:r>
            <a:endParaRPr lang="ko-KR" altLang="en-US" sz="2000" b="1" dirty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332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1889</TotalTime>
  <Words>947</Words>
  <Application>Microsoft Office PowerPoint</Application>
  <PresentationFormat>와이드스크린</PresentationFormat>
  <Paragraphs>304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Pretendard Variable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양정은</dc:creator>
  <cp:lastModifiedBy>대학일자리</cp:lastModifiedBy>
  <cp:revision>52</cp:revision>
  <dcterms:created xsi:type="dcterms:W3CDTF">2022-01-24T00:53:42Z</dcterms:created>
  <dcterms:modified xsi:type="dcterms:W3CDTF">2023-10-27T04:42:35Z</dcterms:modified>
</cp:coreProperties>
</file>